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448" r:id="rId2"/>
    <p:sldId id="505" r:id="rId3"/>
    <p:sldId id="591" r:id="rId4"/>
    <p:sldId id="535" r:id="rId5"/>
    <p:sldId id="580" r:id="rId6"/>
    <p:sldId id="592" r:id="rId7"/>
    <p:sldId id="581" r:id="rId8"/>
    <p:sldId id="558" r:id="rId9"/>
    <p:sldId id="560" r:id="rId10"/>
    <p:sldId id="588" r:id="rId11"/>
    <p:sldId id="589" r:id="rId12"/>
    <p:sldId id="587" r:id="rId13"/>
    <p:sldId id="590" r:id="rId14"/>
    <p:sldId id="548" r:id="rId15"/>
    <p:sldId id="561" r:id="rId16"/>
    <p:sldId id="582" r:id="rId17"/>
    <p:sldId id="583" r:id="rId18"/>
    <p:sldId id="584" r:id="rId19"/>
    <p:sldId id="563" r:id="rId20"/>
    <p:sldId id="585" r:id="rId21"/>
    <p:sldId id="586" r:id="rId22"/>
    <p:sldId id="565" r:id="rId23"/>
    <p:sldId id="442" r:id="rId24"/>
    <p:sldId id="533" r:id="rId25"/>
    <p:sldId id="556" r:id="rId26"/>
    <p:sldId id="517" r:id="rId27"/>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 Hwong" initials="AH" lastIdx="3" clrIdx="0">
    <p:extLst>
      <p:ext uri="{19B8F6BF-5375-455C-9EA6-DF929625EA0E}">
        <p15:presenceInfo xmlns:p15="http://schemas.microsoft.com/office/powerpoint/2012/main" userId="f161b21fc188a08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005E5"/>
    <a:srgbClr val="3333FF"/>
    <a:srgbClr val="FFFFFF"/>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29" autoAdjust="0"/>
    <p:restoredTop sz="94651" autoAdjust="0"/>
  </p:normalViewPr>
  <p:slideViewPr>
    <p:cSldViewPr>
      <p:cViewPr varScale="1">
        <p:scale>
          <a:sx n="92" d="100"/>
          <a:sy n="92" d="100"/>
        </p:scale>
        <p:origin x="806" y="10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69424"/>
          </a:xfrm>
          <a:prstGeom prst="rect">
            <a:avLst/>
          </a:prstGeom>
        </p:spPr>
        <p:txBody>
          <a:bodyPr vert="horz" lIns="94231" tIns="47115" rIns="94231" bIns="47115" rtlCol="0"/>
          <a:lstStyle>
            <a:lvl1pPr algn="l">
              <a:defRPr sz="1200"/>
            </a:lvl1pPr>
          </a:lstStyle>
          <a:p>
            <a:endParaRPr lang="en-US" dirty="0"/>
          </a:p>
        </p:txBody>
      </p:sp>
      <p:sp>
        <p:nvSpPr>
          <p:cNvPr id="3" name="Date Placeholder 2"/>
          <p:cNvSpPr>
            <a:spLocks noGrp="1"/>
          </p:cNvSpPr>
          <p:nvPr>
            <p:ph type="dt" sz="quarter" idx="1"/>
          </p:nvPr>
        </p:nvSpPr>
        <p:spPr>
          <a:xfrm>
            <a:off x="4023093" y="0"/>
            <a:ext cx="3077739" cy="469424"/>
          </a:xfrm>
          <a:prstGeom prst="rect">
            <a:avLst/>
          </a:prstGeom>
        </p:spPr>
        <p:txBody>
          <a:bodyPr vert="horz" lIns="94231" tIns="47115" rIns="94231" bIns="47115" rtlCol="0"/>
          <a:lstStyle>
            <a:lvl1pPr algn="r">
              <a:defRPr sz="1200"/>
            </a:lvl1pPr>
          </a:lstStyle>
          <a:p>
            <a:fld id="{A0744A24-4B72-4318-AECE-386B152C1BED}" type="datetimeFigureOut">
              <a:rPr lang="en-US" smtClean="0"/>
              <a:t>6/3/2024</a:t>
            </a:fld>
            <a:endParaRPr lang="en-US" dirty="0"/>
          </a:p>
        </p:txBody>
      </p:sp>
      <p:sp>
        <p:nvSpPr>
          <p:cNvPr id="4" name="Footer Placeholder 3"/>
          <p:cNvSpPr>
            <a:spLocks noGrp="1"/>
          </p:cNvSpPr>
          <p:nvPr>
            <p:ph type="ftr" sz="quarter" idx="2"/>
          </p:nvPr>
        </p:nvSpPr>
        <p:spPr>
          <a:xfrm>
            <a:off x="1" y="8917422"/>
            <a:ext cx="3077739" cy="469424"/>
          </a:xfrm>
          <a:prstGeom prst="rect">
            <a:avLst/>
          </a:prstGeom>
        </p:spPr>
        <p:txBody>
          <a:bodyPr vert="horz" lIns="94231" tIns="47115" rIns="94231" bIns="4711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3093" y="8917422"/>
            <a:ext cx="3077739" cy="469424"/>
          </a:xfrm>
          <a:prstGeom prst="rect">
            <a:avLst/>
          </a:prstGeom>
        </p:spPr>
        <p:txBody>
          <a:bodyPr vert="horz" lIns="94231" tIns="47115" rIns="94231" bIns="47115" rtlCol="0" anchor="b"/>
          <a:lstStyle>
            <a:lvl1pPr algn="r">
              <a:defRPr sz="1200"/>
            </a:lvl1pPr>
          </a:lstStyle>
          <a:p>
            <a:fld id="{84BB6A0B-71B1-4D22-9513-D7190F6748BE}" type="slidenum">
              <a:rPr lang="en-US" smtClean="0"/>
              <a:t>‹#›</a:t>
            </a:fld>
            <a:endParaRPr lang="en-US" dirty="0"/>
          </a:p>
        </p:txBody>
      </p:sp>
    </p:spTree>
    <p:extLst>
      <p:ext uri="{BB962C8B-B14F-4D97-AF65-F5344CB8AC3E}">
        <p14:creationId xmlns:p14="http://schemas.microsoft.com/office/powerpoint/2010/main" val="1068268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69424"/>
          </a:xfrm>
          <a:prstGeom prst="rect">
            <a:avLst/>
          </a:prstGeom>
        </p:spPr>
        <p:txBody>
          <a:bodyPr vert="horz" lIns="94231" tIns="47115" rIns="94231" bIns="47115" rtlCol="0"/>
          <a:lstStyle>
            <a:lvl1pPr algn="l">
              <a:defRPr sz="1200"/>
            </a:lvl1pPr>
          </a:lstStyle>
          <a:p>
            <a:endParaRPr lang="en-US" dirty="0"/>
          </a:p>
        </p:txBody>
      </p:sp>
      <p:sp>
        <p:nvSpPr>
          <p:cNvPr id="3" name="Date Placeholder 2"/>
          <p:cNvSpPr>
            <a:spLocks noGrp="1"/>
          </p:cNvSpPr>
          <p:nvPr>
            <p:ph type="dt" idx="1"/>
          </p:nvPr>
        </p:nvSpPr>
        <p:spPr>
          <a:xfrm>
            <a:off x="4023093" y="0"/>
            <a:ext cx="3077739" cy="469424"/>
          </a:xfrm>
          <a:prstGeom prst="rect">
            <a:avLst/>
          </a:prstGeom>
        </p:spPr>
        <p:txBody>
          <a:bodyPr vert="horz" lIns="94231" tIns="47115" rIns="94231" bIns="47115" rtlCol="0"/>
          <a:lstStyle>
            <a:lvl1pPr algn="r">
              <a:defRPr sz="1200"/>
            </a:lvl1pPr>
          </a:lstStyle>
          <a:p>
            <a:fld id="{DCDDA0FE-9DFE-41C2-A3CB-C239C4EE6729}" type="datetimeFigureOut">
              <a:rPr lang="en-US" smtClean="0"/>
              <a:t>6/3/2024</a:t>
            </a:fld>
            <a:endParaRPr lang="en-US" dirty="0"/>
          </a:p>
        </p:txBody>
      </p:sp>
      <p:sp>
        <p:nvSpPr>
          <p:cNvPr id="4" name="Slide Image Placeholder 3"/>
          <p:cNvSpPr>
            <a:spLocks noGrp="1" noRot="1" noChangeAspect="1"/>
          </p:cNvSpPr>
          <p:nvPr>
            <p:ph type="sldImg" idx="2"/>
          </p:nvPr>
        </p:nvSpPr>
        <p:spPr>
          <a:xfrm>
            <a:off x="1203325" y="703263"/>
            <a:ext cx="4695825" cy="3521075"/>
          </a:xfrm>
          <a:prstGeom prst="rect">
            <a:avLst/>
          </a:prstGeom>
          <a:noFill/>
          <a:ln w="12700">
            <a:solidFill>
              <a:prstClr val="black"/>
            </a:solidFill>
          </a:ln>
        </p:spPr>
        <p:txBody>
          <a:bodyPr vert="horz" lIns="94231" tIns="47115" rIns="94231" bIns="47115" rtlCol="0" anchor="ctr"/>
          <a:lstStyle/>
          <a:p>
            <a:endParaRPr lang="en-US"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31" tIns="47115" rIns="94231" bIns="471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917422"/>
            <a:ext cx="3077739" cy="469424"/>
          </a:xfrm>
          <a:prstGeom prst="rect">
            <a:avLst/>
          </a:prstGeom>
        </p:spPr>
        <p:txBody>
          <a:bodyPr vert="horz" lIns="94231" tIns="47115" rIns="94231" bIns="471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3" y="8917422"/>
            <a:ext cx="3077739" cy="469424"/>
          </a:xfrm>
          <a:prstGeom prst="rect">
            <a:avLst/>
          </a:prstGeom>
        </p:spPr>
        <p:txBody>
          <a:bodyPr vert="horz" lIns="94231" tIns="47115" rIns="94231" bIns="47115" rtlCol="0" anchor="b"/>
          <a:lstStyle>
            <a:lvl1pPr algn="r">
              <a:defRPr sz="1200"/>
            </a:lvl1pPr>
          </a:lstStyle>
          <a:p>
            <a:fld id="{D00658CE-425A-44BE-94EC-4126F81A947E}" type="slidenum">
              <a:rPr lang="en-US" smtClean="0"/>
              <a:t>‹#›</a:t>
            </a:fld>
            <a:endParaRPr lang="en-US" dirty="0"/>
          </a:p>
        </p:txBody>
      </p:sp>
    </p:spTree>
    <p:extLst>
      <p:ext uri="{BB962C8B-B14F-4D97-AF65-F5344CB8AC3E}">
        <p14:creationId xmlns:p14="http://schemas.microsoft.com/office/powerpoint/2010/main" val="3396462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a:t>
            </a:fld>
            <a:endParaRPr lang="en-US" dirty="0"/>
          </a:p>
        </p:txBody>
      </p:sp>
    </p:spTree>
    <p:extLst>
      <p:ext uri="{BB962C8B-B14F-4D97-AF65-F5344CB8AC3E}">
        <p14:creationId xmlns:p14="http://schemas.microsoft.com/office/powerpoint/2010/main" val="3646294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a:t>
            </a:fld>
            <a:endParaRPr lang="en-US" dirty="0"/>
          </a:p>
        </p:txBody>
      </p:sp>
    </p:spTree>
    <p:extLst>
      <p:ext uri="{BB962C8B-B14F-4D97-AF65-F5344CB8AC3E}">
        <p14:creationId xmlns:p14="http://schemas.microsoft.com/office/powerpoint/2010/main" val="245464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3</a:t>
            </a:fld>
            <a:endParaRPr lang="en-US" dirty="0"/>
          </a:p>
        </p:txBody>
      </p:sp>
    </p:spTree>
    <p:extLst>
      <p:ext uri="{BB962C8B-B14F-4D97-AF65-F5344CB8AC3E}">
        <p14:creationId xmlns:p14="http://schemas.microsoft.com/office/powerpoint/2010/main" val="756717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4</a:t>
            </a:fld>
            <a:endParaRPr lang="en-US" dirty="0"/>
          </a:p>
        </p:txBody>
      </p:sp>
    </p:spTree>
    <p:extLst>
      <p:ext uri="{BB962C8B-B14F-4D97-AF65-F5344CB8AC3E}">
        <p14:creationId xmlns:p14="http://schemas.microsoft.com/office/powerpoint/2010/main" val="3716522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5</a:t>
            </a:fld>
            <a:endParaRPr lang="en-US" dirty="0"/>
          </a:p>
        </p:txBody>
      </p:sp>
    </p:spTree>
    <p:extLst>
      <p:ext uri="{BB962C8B-B14F-4D97-AF65-F5344CB8AC3E}">
        <p14:creationId xmlns:p14="http://schemas.microsoft.com/office/powerpoint/2010/main" val="3725474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6</a:t>
            </a:fld>
            <a:endParaRPr lang="en-US" dirty="0"/>
          </a:p>
        </p:txBody>
      </p:sp>
    </p:spTree>
    <p:extLst>
      <p:ext uri="{BB962C8B-B14F-4D97-AF65-F5344CB8AC3E}">
        <p14:creationId xmlns:p14="http://schemas.microsoft.com/office/powerpoint/2010/main" val="1840658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7</a:t>
            </a:fld>
            <a:endParaRPr lang="en-US" dirty="0"/>
          </a:p>
        </p:txBody>
      </p:sp>
    </p:spTree>
    <p:extLst>
      <p:ext uri="{BB962C8B-B14F-4D97-AF65-F5344CB8AC3E}">
        <p14:creationId xmlns:p14="http://schemas.microsoft.com/office/powerpoint/2010/main" val="2703630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8</a:t>
            </a:fld>
            <a:endParaRPr lang="en-US" dirty="0"/>
          </a:p>
        </p:txBody>
      </p:sp>
    </p:spTree>
    <p:extLst>
      <p:ext uri="{BB962C8B-B14F-4D97-AF65-F5344CB8AC3E}">
        <p14:creationId xmlns:p14="http://schemas.microsoft.com/office/powerpoint/2010/main" val="1560355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9</a:t>
            </a:fld>
            <a:endParaRPr lang="en-US" dirty="0"/>
          </a:p>
        </p:txBody>
      </p:sp>
    </p:spTree>
    <p:extLst>
      <p:ext uri="{BB962C8B-B14F-4D97-AF65-F5344CB8AC3E}">
        <p14:creationId xmlns:p14="http://schemas.microsoft.com/office/powerpoint/2010/main" val="565173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10</a:t>
            </a:fld>
            <a:endParaRPr lang="en-US" dirty="0"/>
          </a:p>
        </p:txBody>
      </p:sp>
    </p:spTree>
    <p:extLst>
      <p:ext uri="{BB962C8B-B14F-4D97-AF65-F5344CB8AC3E}">
        <p14:creationId xmlns:p14="http://schemas.microsoft.com/office/powerpoint/2010/main" val="460504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11</a:t>
            </a:fld>
            <a:endParaRPr lang="en-US" dirty="0"/>
          </a:p>
        </p:txBody>
      </p:sp>
    </p:spTree>
    <p:extLst>
      <p:ext uri="{BB962C8B-B14F-4D97-AF65-F5344CB8AC3E}">
        <p14:creationId xmlns:p14="http://schemas.microsoft.com/office/powerpoint/2010/main" val="3518139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12</a:t>
            </a:fld>
            <a:endParaRPr lang="en-US" dirty="0"/>
          </a:p>
        </p:txBody>
      </p:sp>
    </p:spTree>
    <p:extLst>
      <p:ext uri="{BB962C8B-B14F-4D97-AF65-F5344CB8AC3E}">
        <p14:creationId xmlns:p14="http://schemas.microsoft.com/office/powerpoint/2010/main" val="3418572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13</a:t>
            </a:fld>
            <a:endParaRPr lang="en-US" dirty="0"/>
          </a:p>
        </p:txBody>
      </p:sp>
    </p:spTree>
    <p:extLst>
      <p:ext uri="{BB962C8B-B14F-4D97-AF65-F5344CB8AC3E}">
        <p14:creationId xmlns:p14="http://schemas.microsoft.com/office/powerpoint/2010/main" val="4257203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14</a:t>
            </a:fld>
            <a:endParaRPr lang="en-US" dirty="0"/>
          </a:p>
        </p:txBody>
      </p:sp>
    </p:spTree>
    <p:extLst>
      <p:ext uri="{BB962C8B-B14F-4D97-AF65-F5344CB8AC3E}">
        <p14:creationId xmlns:p14="http://schemas.microsoft.com/office/powerpoint/2010/main" val="29828714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15</a:t>
            </a:fld>
            <a:endParaRPr lang="en-US" dirty="0"/>
          </a:p>
        </p:txBody>
      </p:sp>
    </p:spTree>
    <p:extLst>
      <p:ext uri="{BB962C8B-B14F-4D97-AF65-F5344CB8AC3E}">
        <p14:creationId xmlns:p14="http://schemas.microsoft.com/office/powerpoint/2010/main" val="3390223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16</a:t>
            </a:fld>
            <a:endParaRPr lang="en-US" dirty="0"/>
          </a:p>
        </p:txBody>
      </p:sp>
    </p:spTree>
    <p:extLst>
      <p:ext uri="{BB962C8B-B14F-4D97-AF65-F5344CB8AC3E}">
        <p14:creationId xmlns:p14="http://schemas.microsoft.com/office/powerpoint/2010/main" val="3903788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17</a:t>
            </a:fld>
            <a:endParaRPr lang="en-US" dirty="0"/>
          </a:p>
        </p:txBody>
      </p:sp>
    </p:spTree>
    <p:extLst>
      <p:ext uri="{BB962C8B-B14F-4D97-AF65-F5344CB8AC3E}">
        <p14:creationId xmlns:p14="http://schemas.microsoft.com/office/powerpoint/2010/main" val="4760313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18</a:t>
            </a:fld>
            <a:endParaRPr lang="en-US" dirty="0"/>
          </a:p>
        </p:txBody>
      </p:sp>
    </p:spTree>
    <p:extLst>
      <p:ext uri="{BB962C8B-B14F-4D97-AF65-F5344CB8AC3E}">
        <p14:creationId xmlns:p14="http://schemas.microsoft.com/office/powerpoint/2010/main" val="31177026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19</a:t>
            </a:fld>
            <a:endParaRPr lang="en-US" dirty="0"/>
          </a:p>
        </p:txBody>
      </p:sp>
    </p:spTree>
    <p:extLst>
      <p:ext uri="{BB962C8B-B14F-4D97-AF65-F5344CB8AC3E}">
        <p14:creationId xmlns:p14="http://schemas.microsoft.com/office/powerpoint/2010/main" val="20335923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20</a:t>
            </a:fld>
            <a:endParaRPr lang="en-US" dirty="0"/>
          </a:p>
        </p:txBody>
      </p:sp>
    </p:spTree>
    <p:extLst>
      <p:ext uri="{BB962C8B-B14F-4D97-AF65-F5344CB8AC3E}">
        <p14:creationId xmlns:p14="http://schemas.microsoft.com/office/powerpoint/2010/main" val="2750613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21</a:t>
            </a:fld>
            <a:endParaRPr lang="en-US" dirty="0"/>
          </a:p>
        </p:txBody>
      </p:sp>
    </p:spTree>
    <p:extLst>
      <p:ext uri="{BB962C8B-B14F-4D97-AF65-F5344CB8AC3E}">
        <p14:creationId xmlns:p14="http://schemas.microsoft.com/office/powerpoint/2010/main" val="15191815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22</a:t>
            </a:fld>
            <a:endParaRPr lang="en-US" dirty="0"/>
          </a:p>
        </p:txBody>
      </p:sp>
    </p:spTree>
    <p:extLst>
      <p:ext uri="{BB962C8B-B14F-4D97-AF65-F5344CB8AC3E}">
        <p14:creationId xmlns:p14="http://schemas.microsoft.com/office/powerpoint/2010/main" val="34318385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23</a:t>
            </a:fld>
            <a:endParaRPr lang="en-US" dirty="0"/>
          </a:p>
        </p:txBody>
      </p:sp>
    </p:spTree>
    <p:extLst>
      <p:ext uri="{BB962C8B-B14F-4D97-AF65-F5344CB8AC3E}">
        <p14:creationId xmlns:p14="http://schemas.microsoft.com/office/powerpoint/2010/main" val="27215836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24</a:t>
            </a:fld>
            <a:endParaRPr lang="en-US" dirty="0"/>
          </a:p>
        </p:txBody>
      </p:sp>
    </p:spTree>
    <p:extLst>
      <p:ext uri="{BB962C8B-B14F-4D97-AF65-F5344CB8AC3E}">
        <p14:creationId xmlns:p14="http://schemas.microsoft.com/office/powerpoint/2010/main" val="12786280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25</a:t>
            </a:fld>
            <a:endParaRPr lang="en-US" dirty="0"/>
          </a:p>
        </p:txBody>
      </p:sp>
    </p:spTree>
    <p:extLst>
      <p:ext uri="{BB962C8B-B14F-4D97-AF65-F5344CB8AC3E}">
        <p14:creationId xmlns:p14="http://schemas.microsoft.com/office/powerpoint/2010/main" val="42221713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26</a:t>
            </a:fld>
            <a:endParaRPr lang="en-US" dirty="0"/>
          </a:p>
        </p:txBody>
      </p:sp>
    </p:spTree>
    <p:extLst>
      <p:ext uri="{BB962C8B-B14F-4D97-AF65-F5344CB8AC3E}">
        <p14:creationId xmlns:p14="http://schemas.microsoft.com/office/powerpoint/2010/main" val="854312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32AA15F-795E-42DB-A154-14F0B8769E6F}" type="datetime1">
              <a:rPr lang="en-US" smtClean="0"/>
              <a:t>6/3/2024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02751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E108EF-FDDA-46F8-A4B3-AB89535FE1A9}" type="datetime1">
              <a:rPr lang="en-US" smtClean="0"/>
              <a:t>6/3/2024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799772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23A21-EDBA-40DA-9B5A-7A67CC6389F9}" type="datetime1">
              <a:rPr lang="en-US" smtClean="0"/>
              <a:t>6/3/2024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61363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13B6FE8-391C-4332-ABC9-5A2738701589}" type="datetime1">
              <a:rPr lang="en-US" smtClean="0"/>
              <a:t>6/3/2024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748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A43D80-8C08-451B-982B-E0DE6991F913}" type="datetime1">
              <a:rPr lang="en-US" smtClean="0"/>
              <a:t>6/3/2024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26383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EEFEF5-033D-4DF5-A43F-3B031949D214}" type="datetime1">
              <a:rPr lang="en-US" smtClean="0"/>
              <a:t>6/3/2024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6420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E955E-ED50-458C-BA22-CDBC36473C0C}" type="datetime1">
              <a:rPr lang="en-US" smtClean="0"/>
              <a:t>6/3/2024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31200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31756D-A06F-4F1A-8E6B-716BC5E8849E}" type="datetime1">
              <a:rPr lang="en-US" smtClean="0"/>
              <a:t>6/3/2024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440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94D719-3108-4E6C-8AE7-BA62466128EF}" type="datetime1">
              <a:rPr lang="en-US" smtClean="0"/>
              <a:t>6/3/2024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6817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F2518F-869E-4BD5-8E63-C6F218ECD664}" type="datetime1">
              <a:rPr lang="en-US" smtClean="0"/>
              <a:t>6/3/2024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26362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EB35E5-591D-4CE9-9E06-F2C8234E74BF}" type="datetime1">
              <a:rPr lang="en-US" smtClean="0"/>
              <a:t>6/3/2024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96765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2BD5D6-5CAE-4D72-9E00-EF5D031220A0}" type="datetime1">
              <a:rPr lang="en-US" smtClean="0"/>
              <a:t>6/3/2024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4CFD8-F662-4A36-AA27-12DE1FA08638}" type="slidenum">
              <a:rPr lang="en-US" smtClean="0"/>
              <a:t>‹#›</a:t>
            </a:fld>
            <a:endParaRPr lang="en-US" dirty="0"/>
          </a:p>
        </p:txBody>
      </p:sp>
    </p:spTree>
    <p:extLst>
      <p:ext uri="{BB962C8B-B14F-4D97-AF65-F5344CB8AC3E}">
        <p14:creationId xmlns:p14="http://schemas.microsoft.com/office/powerpoint/2010/main" val="1177760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412" y="1"/>
            <a:ext cx="9144000" cy="3962399"/>
          </a:xfrm>
        </p:spPr>
        <p:txBody>
          <a:bodyPr>
            <a:noAutofit/>
          </a:bodyPr>
          <a:lstStyle/>
          <a:p>
            <a:pPr marL="0" marR="0" algn="ctr">
              <a:lnSpc>
                <a:spcPct val="107000"/>
              </a:lnSpc>
              <a:spcBef>
                <a:spcPts val="0"/>
              </a:spcBef>
              <a:spcAft>
                <a:spcPts val="0"/>
              </a:spcAft>
            </a:pPr>
            <a:r>
              <a:rPr lang="zh-TW" alt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為衝突立界線</a:t>
            </a:r>
            <a:br>
              <a:rPr lang="en-US" altLang="zh-TW"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Times New Roman" panose="02020603050405020304" pitchFamily="18" charset="0"/>
              </a:rPr>
              <a:t>第</a:t>
            </a:r>
            <a:r>
              <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Times New Roman" panose="02020603050405020304" pitchFamily="18" charset="0"/>
              </a:rPr>
              <a:t>24</a:t>
            </a:r>
            <a:r>
              <a:rPr lang="zh-TW" alt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Times New Roman" panose="02020603050405020304" pitchFamily="18" charset="0"/>
              </a:rPr>
              <a:t>，</a:t>
            </a:r>
            <a:r>
              <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Times New Roman" panose="02020603050405020304" pitchFamily="18" charset="0"/>
              </a:rPr>
              <a:t>26-27</a:t>
            </a:r>
            <a:r>
              <a:rPr lang="zh-TW"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Times New Roman" panose="02020603050405020304" pitchFamily="18" charset="0"/>
              </a:rPr>
              <a:t>章與父母、</a:t>
            </a:r>
            <a:r>
              <a:rPr lang="en-US" altLang="zh-TW"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Times New Roman" panose="02020603050405020304" pitchFamily="18" charset="0"/>
              </a:rPr>
              <a:t> </a:t>
            </a:r>
            <a:r>
              <a:rPr lang="zh-TW"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Times New Roman" panose="02020603050405020304" pitchFamily="18" charset="0"/>
              </a:rPr>
              <a:t>同事、掌權者的溝通</a:t>
            </a:r>
            <a:r>
              <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Times New Roman" panose="02020603050405020304" pitchFamily="18" charset="0"/>
              </a:rPr>
              <a:t>; </a:t>
            </a:r>
            <a:br>
              <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Times New Roman" panose="02020603050405020304" pitchFamily="18" charset="0"/>
              </a:rPr>
            </a:br>
            <a:r>
              <a:rPr lang="zh-TW"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Times New Roman" panose="02020603050405020304" pitchFamily="18" charset="0"/>
              </a:rPr>
              <a:t>結語</a:t>
            </a:r>
            <a:endPar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 y="4419600"/>
            <a:ext cx="9121589" cy="2360146"/>
          </a:xfrm>
        </p:spPr>
        <p:txBody>
          <a:bodyPr>
            <a:noAutofit/>
          </a:bodyPr>
          <a:lstStyle/>
          <a:p>
            <a:r>
              <a:rPr lang="zh-TW" altLang="en-US" sz="40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黃薛媖師母</a:t>
            </a:r>
            <a:endParaRPr lang="en-US" altLang="zh-TW" sz="40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zh-TW" altLang="en-US" sz="40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週二晚</a:t>
            </a:r>
            <a:r>
              <a:rPr lang="en-US" altLang="zh-TW" sz="40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7:30-9:00</a:t>
            </a:r>
          </a:p>
          <a:p>
            <a:r>
              <a:rPr lang="en-US" altLang="zh-TW" sz="4000" b="1" dirty="0">
                <a:solidFill>
                  <a:schemeClr val="tx1"/>
                </a:solidFill>
                <a:effectLst>
                  <a:outerShdw blurRad="38100" dist="38100" dir="2700000" algn="tl">
                    <a:srgbClr val="000000">
                      <a:alpha val="43137"/>
                    </a:srgbClr>
                  </a:outerShdw>
                </a:effectLst>
                <a:ea typeface="DFKai-SB" panose="03000509000000000000" pitchFamily="65" charset="-120"/>
              </a:rPr>
              <a:t>June  4</a:t>
            </a:r>
            <a:r>
              <a:rPr lang="en-US" altLang="zh-TW" sz="4000" b="1" baseline="30000" dirty="0">
                <a:solidFill>
                  <a:schemeClr val="tx1"/>
                </a:solidFill>
                <a:effectLst>
                  <a:outerShdw blurRad="38100" dist="38100" dir="2700000" algn="tl">
                    <a:srgbClr val="000000">
                      <a:alpha val="43137"/>
                    </a:srgbClr>
                  </a:outerShdw>
                </a:effectLst>
                <a:ea typeface="DFKai-SB" panose="03000509000000000000" pitchFamily="65" charset="-120"/>
              </a:rPr>
              <a:t>th</a:t>
            </a:r>
            <a:r>
              <a:rPr lang="en-US" altLang="zh-TW" sz="4000" b="1" dirty="0">
                <a:solidFill>
                  <a:schemeClr val="tx1"/>
                </a:solidFill>
                <a:effectLst>
                  <a:outerShdw blurRad="38100" dist="38100" dir="2700000" algn="tl">
                    <a:srgbClr val="000000">
                      <a:alpha val="43137"/>
                    </a:srgbClr>
                  </a:outerShdw>
                </a:effectLst>
                <a:ea typeface="DFKai-SB" panose="03000509000000000000" pitchFamily="65" charset="-120"/>
              </a:rPr>
              <a:t>, 2024</a:t>
            </a:r>
          </a:p>
          <a:p>
            <a:endParaRPr lang="en-US" altLang="zh-TW" sz="54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endParaRPr lang="zh-TW" altLang="en-US"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077200" y="6356350"/>
            <a:ext cx="609600" cy="365125"/>
          </a:xfrm>
        </p:spPr>
        <p:txBody>
          <a:bodyPr/>
          <a:lstStyle/>
          <a:p>
            <a:fld id="{69C4CFD8-F662-4A36-AA27-12DE1FA08638}" type="slidenum">
              <a:rPr lang="en-US" smtClean="0"/>
              <a:t>1</a:t>
            </a:fld>
            <a:endParaRPr lang="en-US" dirty="0"/>
          </a:p>
        </p:txBody>
      </p:sp>
    </p:spTree>
    <p:extLst>
      <p:ext uri="{BB962C8B-B14F-4D97-AF65-F5344CB8AC3E}">
        <p14:creationId xmlns:p14="http://schemas.microsoft.com/office/powerpoint/2010/main" val="2027381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8272"/>
            <a:ext cx="9144000" cy="703728"/>
          </a:xfrm>
        </p:spPr>
        <p:txBody>
          <a:bodyPr>
            <a:noAutofit/>
          </a:bodyPr>
          <a:lstStyle/>
          <a:p>
            <a:pPr>
              <a:lnSpc>
                <a:spcPts val="2400"/>
              </a:lnSpc>
            </a:pPr>
            <a:br>
              <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華人文化下的父母特質</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133912"/>
          </a:xfrm>
        </p:spPr>
        <p:txBody>
          <a:bodyPr>
            <a:noAutofit/>
          </a:bodyPr>
          <a:lstStyle/>
          <a:p>
            <a:pPr marL="514350" indent="-514350" algn="l">
              <a:lnSpc>
                <a:spcPts val="3100"/>
              </a:lnSpc>
              <a:spcBef>
                <a:spcPts val="0"/>
              </a:spcBef>
              <a:spcAft>
                <a:spcPts val="800"/>
              </a:spcAft>
              <a:buAutoNum type="arabicPeriod"/>
            </a:pPr>
            <a:r>
              <a:rPr lang="zh-TW" sz="2400" b="1" dirty="0">
                <a:solidFill>
                  <a:schemeClr val="tx1"/>
                </a:solidFill>
                <a:effectLst/>
                <a:ea typeface="DFKai-SB" panose="03000509000000000000" pitchFamily="65" charset="-120"/>
                <a:cs typeface="Segoe UI" panose="020B0502040204020203" pitchFamily="34" charset="0"/>
              </a:rPr>
              <a:t>講求孝敬父母、</a:t>
            </a:r>
            <a:r>
              <a:rPr lang="zh-TW" sz="2400" b="1" dirty="0">
                <a:solidFill>
                  <a:schemeClr val="tx1"/>
                </a:solidFill>
                <a:effectLst/>
                <a:ea typeface="DFKai-SB" panose="03000509000000000000" pitchFamily="65" charset="-120"/>
                <a:cs typeface="PMingLiU" panose="02020500000000000000" pitchFamily="18" charset="-120"/>
              </a:rPr>
              <a:t>不讓父母失望、重視家人和諧</a:t>
            </a:r>
            <a:r>
              <a:rPr lang="zh-TW" altLang="en-US" sz="2400" b="1" dirty="0">
                <a:solidFill>
                  <a:schemeClr val="tx1"/>
                </a:solidFill>
                <a:effectLst/>
                <a:ea typeface="DFKai-SB" panose="03000509000000000000" pitchFamily="65" charset="-120"/>
                <a:cs typeface="PMingLiU" panose="02020500000000000000" pitchFamily="18" charset="-120"/>
              </a:rPr>
              <a:t>，</a:t>
            </a:r>
            <a:r>
              <a:rPr lang="zh-TW" sz="2400" b="1" dirty="0">
                <a:solidFill>
                  <a:schemeClr val="tx1"/>
                </a:solidFill>
                <a:effectLst/>
                <a:ea typeface="DFKai-SB" panose="03000509000000000000" pitchFamily="65" charset="-120"/>
                <a:cs typeface="Segoe UI" panose="020B0502040204020203" pitchFamily="34" charset="0"/>
              </a:rPr>
              <a:t>尊師重道</a:t>
            </a:r>
            <a:endParaRPr lang="en-US" altLang="zh-TW" sz="2400" b="1" dirty="0">
              <a:solidFill>
                <a:schemeClr val="tx1"/>
              </a:solidFill>
              <a:effectLst/>
              <a:ea typeface="DFKai-SB" panose="03000509000000000000" pitchFamily="65" charset="-120"/>
              <a:cs typeface="Segoe UI" panose="020B0502040204020203" pitchFamily="34" charset="0"/>
            </a:endParaRPr>
          </a:p>
          <a:p>
            <a:pPr marL="800100" lvl="1" indent="-342900" algn="l">
              <a:lnSpc>
                <a:spcPts val="3100"/>
              </a:lnSpc>
              <a:spcBef>
                <a:spcPts val="0"/>
              </a:spcBef>
              <a:spcAft>
                <a:spcPts val="800"/>
              </a:spcAft>
              <a:buFontTx/>
              <a:buChar char="-"/>
            </a:pPr>
            <a:r>
              <a:rPr lang="zh-TW" sz="2400" b="1" dirty="0">
                <a:solidFill>
                  <a:schemeClr val="tx1"/>
                </a:solidFill>
                <a:effectLst/>
                <a:ea typeface="DFKai-SB" panose="03000509000000000000" pitchFamily="65" charset="-120"/>
                <a:cs typeface="Segoe UI" panose="020B0502040204020203" pitchFamily="34" charset="0"/>
              </a:rPr>
              <a:t>講究父母犧牲奉獻的愛</a:t>
            </a:r>
            <a:r>
              <a:rPr lang="zh-TW" altLang="en-US" sz="2400" b="1" dirty="0">
                <a:solidFill>
                  <a:schemeClr val="tx1"/>
                </a:solidFill>
                <a:effectLst/>
                <a:ea typeface="DFKai-SB" panose="03000509000000000000" pitchFamily="65" charset="-120"/>
                <a:cs typeface="Segoe UI" panose="020B0502040204020203" pitchFamily="34" charset="0"/>
              </a:rPr>
              <a:t>也相對期待孩子孝順的傳統觀念→孩子從小只能</a:t>
            </a:r>
            <a:r>
              <a:rPr lang="zh-TW" sz="2400" b="1" dirty="0">
                <a:solidFill>
                  <a:schemeClr val="tx1"/>
                </a:solidFill>
                <a:effectLst/>
                <a:ea typeface="DFKai-SB" panose="03000509000000000000" pitchFamily="65" charset="-120"/>
                <a:cs typeface="Segoe UI" panose="020B0502040204020203" pitchFamily="34" charset="0"/>
              </a:rPr>
              <a:t>聆聽和順服</a:t>
            </a:r>
            <a:endParaRPr lang="en-US" altLang="zh-TW" sz="2400" b="1" dirty="0">
              <a:solidFill>
                <a:schemeClr val="tx1"/>
              </a:solidFill>
              <a:effectLst/>
              <a:ea typeface="DFKai-SB" panose="03000509000000000000" pitchFamily="65" charset="-120"/>
              <a:cs typeface="Segoe UI" panose="020B0502040204020203" pitchFamily="34" charset="0"/>
            </a:endParaRPr>
          </a:p>
          <a:p>
            <a:pPr marL="800100" lvl="1" indent="-342900" algn="l">
              <a:lnSpc>
                <a:spcPts val="3100"/>
              </a:lnSpc>
              <a:spcBef>
                <a:spcPts val="0"/>
              </a:spcBef>
              <a:spcAft>
                <a:spcPts val="800"/>
              </a:spcAft>
              <a:buFontTx/>
              <a:buChar char="-"/>
            </a:pPr>
            <a:r>
              <a:rPr lang="zh-TW" altLang="en-US" sz="2400" b="1" i="0" dirty="0">
                <a:solidFill>
                  <a:schemeClr val="tx1"/>
                </a:solidFill>
                <a:effectLst/>
                <a:latin typeface="標楷體" panose="03000509000000000000" pitchFamily="65" charset="-120"/>
                <a:ea typeface="標楷體" panose="03000509000000000000" pitchFamily="65" charset="-120"/>
              </a:rPr>
              <a:t>親子之間界線模糊糾結</a:t>
            </a:r>
            <a:r>
              <a:rPr lang="en-US" altLang="zh-TW" sz="2400" b="1" i="0" dirty="0">
                <a:solidFill>
                  <a:schemeClr val="tx1"/>
                </a:solidFill>
                <a:effectLst/>
                <a:latin typeface="標楷體" panose="03000509000000000000" pitchFamily="65" charset="-120"/>
                <a:ea typeface="標楷體" panose="03000509000000000000" pitchFamily="65" charset="-120"/>
              </a:rPr>
              <a:t>:</a:t>
            </a:r>
            <a:r>
              <a:rPr lang="zh-TW" sz="2400" b="1" dirty="0">
                <a:solidFill>
                  <a:schemeClr val="tx1"/>
                </a:solidFill>
                <a:effectLst/>
                <a:ea typeface="DFKai-SB" panose="03000509000000000000" pitchFamily="65" charset="-120"/>
                <a:cs typeface="Segoe UI" panose="020B0502040204020203" pitchFamily="34" charset="0"/>
              </a:rPr>
              <a:t>不</a:t>
            </a:r>
            <a:r>
              <a:rPr lang="zh-TW" altLang="en-US" sz="2400" b="1" dirty="0">
                <a:solidFill>
                  <a:schemeClr val="tx1"/>
                </a:solidFill>
                <a:effectLst/>
                <a:ea typeface="DFKai-SB" panose="03000509000000000000" pitchFamily="65" charset="-120"/>
                <a:cs typeface="Segoe UI" panose="020B0502040204020203" pitchFamily="34" charset="0"/>
              </a:rPr>
              <a:t>自覺地忽略</a:t>
            </a:r>
            <a:r>
              <a:rPr lang="zh-TW" sz="2400" b="1" dirty="0">
                <a:solidFill>
                  <a:schemeClr val="tx1"/>
                </a:solidFill>
                <a:effectLst/>
                <a:ea typeface="DFKai-SB" panose="03000509000000000000" pitchFamily="65" charset="-120"/>
                <a:cs typeface="Segoe UI" panose="020B0502040204020203" pitchFamily="34" charset="0"/>
              </a:rPr>
              <a:t>尊重孩子的獨立個體性和情感需求，或者給孩子討論的空間。</a:t>
            </a:r>
            <a:endParaRPr lang="en-US" altLang="zh-TW" sz="2400" b="1" dirty="0">
              <a:solidFill>
                <a:schemeClr val="tx1"/>
              </a:solidFill>
              <a:effectLst/>
              <a:ea typeface="DFKai-SB" panose="03000509000000000000" pitchFamily="65" charset="-120"/>
              <a:cs typeface="Segoe UI" panose="020B0502040204020203" pitchFamily="34" charset="0"/>
            </a:endParaRPr>
          </a:p>
          <a:p>
            <a:pPr algn="l">
              <a:lnSpc>
                <a:spcPts val="3100"/>
              </a:lnSpc>
              <a:spcBef>
                <a:spcPts val="0"/>
              </a:spcBef>
              <a:spcAft>
                <a:spcPts val="800"/>
              </a:spcAft>
            </a:pPr>
            <a:r>
              <a:rPr lang="en-US" altLang="zh-TW" sz="2400" b="1" dirty="0">
                <a:solidFill>
                  <a:schemeClr val="tx1"/>
                </a:solidFill>
                <a:latin typeface="DFKai-SB" panose="03000509000000000000" pitchFamily="65" charset="-120"/>
                <a:ea typeface="DFKai-SB" panose="03000509000000000000" pitchFamily="65" charset="-120"/>
                <a:cs typeface="Segoe UI" panose="020B0502040204020203" pitchFamily="34" charset="0"/>
              </a:rPr>
              <a:t>2.</a:t>
            </a:r>
            <a:r>
              <a:rPr lang="zh-TW" altLang="en-US" sz="2400" b="1" dirty="0">
                <a:solidFill>
                  <a:schemeClr val="tx1"/>
                </a:solidFill>
                <a:latin typeface="DFKai-SB" panose="03000509000000000000" pitchFamily="65" charset="-120"/>
                <a:ea typeface="DFKai-SB" panose="03000509000000000000" pitchFamily="65" charset="-120"/>
                <a:cs typeface="Segoe UI" panose="020B0502040204020203" pitchFamily="34" charset="0"/>
              </a:rPr>
              <a:t>對孩子</a:t>
            </a:r>
            <a:r>
              <a:rPr lang="zh-TW" sz="2400" b="1" dirty="0">
                <a:solidFill>
                  <a:schemeClr val="tx1"/>
                </a:solidFill>
                <a:effectLst/>
                <a:highlight>
                  <a:srgbClr val="FFFFFF"/>
                </a:highlight>
                <a:ea typeface="DFKai-SB" panose="03000509000000000000" pitchFamily="65" charset="-120"/>
                <a:cs typeface="Segoe UI" panose="020B0502040204020203" pitchFamily="34" charset="0"/>
              </a:rPr>
              <a:t>吝於讚美</a:t>
            </a:r>
            <a:r>
              <a:rPr lang="zh-TW" altLang="en-US" sz="2400" b="1" dirty="0">
                <a:solidFill>
                  <a:schemeClr val="tx1"/>
                </a:solidFill>
                <a:effectLst/>
                <a:highlight>
                  <a:srgbClr val="FFFFFF"/>
                </a:highlight>
                <a:ea typeface="DFKai-SB" panose="03000509000000000000" pitchFamily="65" charset="-120"/>
                <a:cs typeface="Segoe UI" panose="020B0502040204020203" pitchFamily="34" charset="0"/>
              </a:rPr>
              <a:t>、鼓勵，</a:t>
            </a:r>
            <a:r>
              <a:rPr lang="zh-TW" altLang="en-US" sz="2400" b="1" dirty="0">
                <a:solidFill>
                  <a:schemeClr val="tx1"/>
                </a:solidFill>
                <a:effectLst/>
                <a:latin typeface="DFKai-SB" panose="03000509000000000000" pitchFamily="65" charset="-120"/>
                <a:ea typeface="DFKai-SB" panose="03000509000000000000" pitchFamily="65" charset="-120"/>
                <a:cs typeface="Segoe UI" panose="020B0502040204020203" pitchFamily="34" charset="0"/>
              </a:rPr>
              <a:t>喜歡</a:t>
            </a:r>
            <a:r>
              <a:rPr lang="zh-TW" sz="2400" b="1" dirty="0">
                <a:solidFill>
                  <a:schemeClr val="tx1"/>
                </a:solidFill>
                <a:effectLst/>
                <a:latin typeface="DFKai-SB" panose="03000509000000000000" pitchFamily="65" charset="-120"/>
                <a:ea typeface="DFKai-SB" panose="03000509000000000000" pitchFamily="65" charset="-120"/>
                <a:cs typeface="Segoe UI" panose="020B0502040204020203" pitchFamily="34" charset="0"/>
              </a:rPr>
              <a:t>用貶抑、比較，甚至情緒上的懲罰</a:t>
            </a:r>
            <a:r>
              <a:rPr lang="en-US" altLang="zh-TW" sz="2400" b="1" dirty="0">
                <a:solidFill>
                  <a:schemeClr val="tx1"/>
                </a:solidFill>
                <a:effectLst/>
                <a:latin typeface="DFKai-SB" panose="03000509000000000000" pitchFamily="65" charset="-120"/>
                <a:ea typeface="DFKai-SB" panose="03000509000000000000" pitchFamily="65" charset="-120"/>
                <a:cs typeface="Segoe UI" panose="020B0502040204020203" pitchFamily="34" charset="0"/>
              </a:rPr>
              <a:t>	</a:t>
            </a:r>
            <a:r>
              <a:rPr lang="en-US" sz="2400" b="1" dirty="0">
                <a:solidFill>
                  <a:schemeClr val="tx1"/>
                </a:solidFill>
                <a:effectLst/>
                <a:latin typeface="DFKai-SB" panose="03000509000000000000" pitchFamily="65" charset="-120"/>
                <a:ea typeface="DFKai-SB" panose="03000509000000000000" pitchFamily="65" charset="-120"/>
                <a:cs typeface="Segoe UI" panose="020B0502040204020203" pitchFamily="34" charset="0"/>
              </a:rPr>
              <a:t>(</a:t>
            </a:r>
            <a:r>
              <a:rPr lang="zh-TW" altLang="en-US" sz="2400" b="1" dirty="0">
                <a:solidFill>
                  <a:schemeClr val="tx1"/>
                </a:solidFill>
                <a:effectLst/>
                <a:latin typeface="DFKai-SB" panose="03000509000000000000" pitchFamily="65" charset="-120"/>
                <a:ea typeface="DFKai-SB" panose="03000509000000000000" pitchFamily="65" charset="-120"/>
                <a:cs typeface="Segoe UI" panose="020B0502040204020203" pitchFamily="34" charset="0"/>
              </a:rPr>
              <a:t>利用</a:t>
            </a:r>
            <a:r>
              <a:rPr lang="zh-TW" sz="2400" b="1" dirty="0">
                <a:solidFill>
                  <a:schemeClr val="tx1"/>
                </a:solidFill>
                <a:effectLst/>
                <a:latin typeface="DFKai-SB" panose="03000509000000000000" pitchFamily="65" charset="-120"/>
                <a:ea typeface="DFKai-SB" panose="03000509000000000000" pitchFamily="65" charset="-120"/>
                <a:cs typeface="Segoe UI" panose="020B0502040204020203" pitchFamily="34" charset="0"/>
              </a:rPr>
              <a:t>孩子的罪疚感</a:t>
            </a:r>
            <a:r>
              <a:rPr lang="en-US" sz="2400" b="1" dirty="0">
                <a:solidFill>
                  <a:schemeClr val="tx1"/>
                </a:solidFill>
                <a:effectLst/>
                <a:latin typeface="DFKai-SB" panose="03000509000000000000" pitchFamily="65" charset="-120"/>
                <a:ea typeface="DFKai-SB" panose="03000509000000000000" pitchFamily="65" charset="-120"/>
                <a:cs typeface="Segoe UI" panose="020B0502040204020203" pitchFamily="34" charset="0"/>
              </a:rPr>
              <a:t>)</a:t>
            </a:r>
            <a:r>
              <a:rPr lang="zh-TW" sz="2400" b="1" dirty="0">
                <a:solidFill>
                  <a:schemeClr val="tx1"/>
                </a:solidFill>
                <a:effectLst/>
                <a:latin typeface="DFKai-SB" panose="03000509000000000000" pitchFamily="65" charset="-120"/>
                <a:ea typeface="DFKai-SB" panose="03000509000000000000" pitchFamily="65" charset="-120"/>
                <a:cs typeface="Segoe UI" panose="020B0502040204020203" pitchFamily="34" charset="0"/>
              </a:rPr>
              <a:t>的方式來驅策孩子</a:t>
            </a:r>
            <a:endParaRPr lang="en-US" altLang="zh-TW" sz="2400" b="1" dirty="0">
              <a:solidFill>
                <a:schemeClr val="tx1"/>
              </a:solidFill>
              <a:effectLst/>
              <a:latin typeface="DFKai-SB" panose="03000509000000000000" pitchFamily="65" charset="-120"/>
              <a:ea typeface="DFKai-SB" panose="03000509000000000000" pitchFamily="65" charset="-120"/>
              <a:cs typeface="Segoe UI" panose="020B0502040204020203" pitchFamily="34" charset="0"/>
            </a:endParaRPr>
          </a:p>
          <a:p>
            <a:pPr marL="800100" lvl="1" indent="-342900" algn="l">
              <a:lnSpc>
                <a:spcPts val="3100"/>
              </a:lnSpc>
              <a:spcBef>
                <a:spcPts val="0"/>
              </a:spcBef>
              <a:spcAft>
                <a:spcPts val="800"/>
              </a:spcAft>
              <a:buFontTx/>
              <a:buChar char="-"/>
            </a:pPr>
            <a:r>
              <a:rPr lang="zh-TW" altLang="en-US" sz="2400" b="1" i="0" dirty="0">
                <a:solidFill>
                  <a:schemeClr val="tx1"/>
                </a:solidFill>
                <a:effectLst/>
                <a:highlight>
                  <a:srgbClr val="FFFFFF"/>
                </a:highlight>
                <a:latin typeface="DFKai-SB" panose="03000509000000000000" pitchFamily="65" charset="-120"/>
                <a:ea typeface="DFKai-SB" panose="03000509000000000000" pitchFamily="65" charset="-120"/>
              </a:rPr>
              <a:t>父母很難相信孩子的能力</a:t>
            </a:r>
            <a:r>
              <a:rPr lang="en-US" altLang="zh-TW" sz="2400" b="1" i="0" dirty="0">
                <a:solidFill>
                  <a:schemeClr val="tx1"/>
                </a:solidFill>
                <a:effectLst/>
                <a:highlight>
                  <a:srgbClr val="FFFFFF"/>
                </a:highlight>
                <a:latin typeface="DFKai-SB" panose="03000509000000000000" pitchFamily="65" charset="-120"/>
                <a:ea typeface="DFKai-SB" panose="03000509000000000000" pitchFamily="65" charset="-120"/>
              </a:rPr>
              <a:t>(</a:t>
            </a:r>
            <a:r>
              <a:rPr lang="zh-TW" altLang="en-US" sz="2400" b="1" i="0" dirty="0">
                <a:solidFill>
                  <a:schemeClr val="tx1"/>
                </a:solidFill>
                <a:effectLst/>
                <a:highlight>
                  <a:srgbClr val="FFFFFF"/>
                </a:highlight>
                <a:latin typeface="DFKai-SB" panose="03000509000000000000" pitchFamily="65" charset="-120"/>
                <a:ea typeface="DFKai-SB" panose="03000509000000000000" pitchFamily="65" charset="-120"/>
              </a:rPr>
              <a:t>總是擔心</a:t>
            </a:r>
            <a:r>
              <a:rPr lang="en-US" altLang="zh-TW" sz="2400" b="1" i="0" dirty="0">
                <a:solidFill>
                  <a:schemeClr val="tx1"/>
                </a:solidFill>
                <a:effectLst/>
                <a:highlight>
                  <a:srgbClr val="FFFFFF"/>
                </a:highlight>
                <a:latin typeface="DFKai-SB" panose="03000509000000000000" pitchFamily="65" charset="-120"/>
                <a:ea typeface="DFKai-SB" panose="03000509000000000000" pitchFamily="65" charset="-120"/>
              </a:rPr>
              <a:t>)</a:t>
            </a:r>
            <a:r>
              <a:rPr lang="zh-TW" altLang="en-US" sz="2400" b="1" i="0" dirty="0">
                <a:solidFill>
                  <a:schemeClr val="tx1"/>
                </a:solidFill>
                <a:effectLst/>
                <a:highlight>
                  <a:srgbClr val="FFFFFF"/>
                </a:highlight>
                <a:latin typeface="DFKai-SB" panose="03000509000000000000" pitchFamily="65" charset="-120"/>
                <a:ea typeface="DFKai-SB" panose="03000509000000000000" pitchFamily="65" charset="-120"/>
              </a:rPr>
              <a:t>，因此對孩子大多是上</a:t>
            </a:r>
            <a:r>
              <a:rPr lang="en-US" altLang="zh-TW" sz="2400" b="1" i="0" dirty="0">
                <a:solidFill>
                  <a:schemeClr val="tx1"/>
                </a:solidFill>
                <a:effectLst/>
                <a:highlight>
                  <a:srgbClr val="FFFFFF"/>
                </a:highlight>
                <a:latin typeface="DFKai-SB" panose="03000509000000000000" pitchFamily="65" charset="-120"/>
                <a:ea typeface="DFKai-SB" panose="03000509000000000000" pitchFamily="65" charset="-120"/>
              </a:rPr>
              <a:t>	</a:t>
            </a:r>
            <a:r>
              <a:rPr lang="zh-TW" altLang="en-US" sz="2400" b="1" i="0" dirty="0">
                <a:solidFill>
                  <a:schemeClr val="tx1"/>
                </a:solidFill>
                <a:effectLst/>
                <a:highlight>
                  <a:srgbClr val="FFFFFF"/>
                </a:highlight>
                <a:latin typeface="DFKai-SB" panose="03000509000000000000" pitchFamily="65" charset="-120"/>
                <a:ea typeface="DFKai-SB" panose="03000509000000000000" pitchFamily="65" charset="-120"/>
              </a:rPr>
              <a:t>對下的姿態</a:t>
            </a:r>
            <a:endParaRPr lang="en-US" altLang="zh-TW" sz="2400" b="1" i="0" dirty="0">
              <a:solidFill>
                <a:schemeClr val="tx1"/>
              </a:solidFill>
              <a:effectLst/>
              <a:highlight>
                <a:srgbClr val="FFFFFF"/>
              </a:highlight>
              <a:latin typeface="DFKai-SB" panose="03000509000000000000" pitchFamily="65" charset="-120"/>
              <a:ea typeface="DFKai-SB" panose="03000509000000000000" pitchFamily="65" charset="-120"/>
            </a:endParaRPr>
          </a:p>
          <a:p>
            <a:pPr marL="800100" lvl="1" indent="-342900" algn="l">
              <a:lnSpc>
                <a:spcPts val="3100"/>
              </a:lnSpc>
              <a:spcBef>
                <a:spcPts val="0"/>
              </a:spcBef>
              <a:spcAft>
                <a:spcPts val="800"/>
              </a:spcAft>
              <a:buFontTx/>
              <a:buChar char="-"/>
            </a:pPr>
            <a:r>
              <a:rPr lang="zh-TW" altLang="en-US" sz="2400" b="1" dirty="0">
                <a:solidFill>
                  <a:schemeClr val="tx1"/>
                </a:solidFill>
                <a:highlight>
                  <a:srgbClr val="FFFFFF"/>
                </a:highlight>
                <a:latin typeface="DFKai-SB" panose="03000509000000000000" pitchFamily="65" charset="-120"/>
                <a:ea typeface="DFKai-SB" panose="03000509000000000000" pitchFamily="65" charset="-120"/>
                <a:cs typeface="Segoe UI" panose="020B0502040204020203" pitchFamily="34" charset="0"/>
              </a:rPr>
              <a:t>「好面子」的文化及對孩子的「狹隘成功觀」 讓親子關係緊繃 </a:t>
            </a:r>
            <a:r>
              <a:rPr lang="en-US" altLang="zh-TW" sz="2400" b="1" dirty="0">
                <a:solidFill>
                  <a:schemeClr val="tx1"/>
                </a:solidFill>
                <a:highlight>
                  <a:srgbClr val="FFFFFF"/>
                </a:highlight>
                <a:latin typeface="DFKai-SB" panose="03000509000000000000" pitchFamily="65" charset="-120"/>
                <a:ea typeface="DFKai-SB" panose="03000509000000000000" pitchFamily="65" charset="-120"/>
                <a:cs typeface="Segoe UI" panose="020B0502040204020203" pitchFamily="34" charset="0"/>
              </a:rPr>
              <a:t>(</a:t>
            </a:r>
            <a:r>
              <a:rPr lang="zh-TW" altLang="en-US" sz="2400" b="1" dirty="0">
                <a:solidFill>
                  <a:schemeClr val="tx1"/>
                </a:solidFill>
                <a:highlight>
                  <a:srgbClr val="FFFFFF"/>
                </a:highlight>
                <a:latin typeface="DFKai-SB" panose="03000509000000000000" pitchFamily="65" charset="-120"/>
                <a:ea typeface="DFKai-SB" panose="03000509000000000000" pitchFamily="65" charset="-120"/>
                <a:cs typeface="Segoe UI" panose="020B0502040204020203" pitchFamily="34" charset="0"/>
              </a:rPr>
              <a:t>社會快速變遷的環境下</a:t>
            </a:r>
            <a:r>
              <a:rPr lang="en-US" altLang="zh-TW" sz="2400" b="1" dirty="0">
                <a:solidFill>
                  <a:schemeClr val="tx1"/>
                </a:solidFill>
                <a:highlight>
                  <a:srgbClr val="FFFFFF"/>
                </a:highlight>
                <a:latin typeface="DFKai-SB" panose="03000509000000000000" pitchFamily="65" charset="-120"/>
                <a:ea typeface="DFKai-SB" panose="03000509000000000000" pitchFamily="65" charset="-120"/>
                <a:cs typeface="Segoe UI" panose="020B0502040204020203" pitchFamily="34" charset="0"/>
              </a:rPr>
              <a:t>,</a:t>
            </a:r>
            <a:r>
              <a:rPr lang="zh-TW" altLang="en-US" sz="2400" b="1" dirty="0">
                <a:solidFill>
                  <a:schemeClr val="tx1"/>
                </a:solidFill>
                <a:highlight>
                  <a:srgbClr val="FFFFFF"/>
                </a:highlight>
                <a:latin typeface="DFKai-SB" panose="03000509000000000000" pitchFamily="65" charset="-120"/>
                <a:ea typeface="DFKai-SB" panose="03000509000000000000" pitchFamily="65" charset="-120"/>
                <a:cs typeface="Segoe UI" panose="020B0502040204020203" pitchFamily="34" charset="0"/>
              </a:rPr>
              <a:t> 易造成代溝</a:t>
            </a:r>
            <a:r>
              <a:rPr lang="en-US" altLang="zh-TW" sz="2400" b="1" dirty="0">
                <a:solidFill>
                  <a:schemeClr val="tx1"/>
                </a:solidFill>
                <a:highlight>
                  <a:srgbClr val="FFFFFF"/>
                </a:highlight>
                <a:latin typeface="DFKai-SB" panose="03000509000000000000" pitchFamily="65" charset="-120"/>
                <a:ea typeface="DFKai-SB" panose="03000509000000000000" pitchFamily="65" charset="-120"/>
                <a:cs typeface="Segoe UI" panose="020B0502040204020203" pitchFamily="34" charset="0"/>
              </a:rPr>
              <a:t>)</a:t>
            </a:r>
            <a:endParaRPr lang="en-US" altLang="zh-TW" sz="2400" b="1" dirty="0">
              <a:solidFill>
                <a:schemeClr val="tx1"/>
              </a:solidFill>
              <a:effectLst/>
              <a:latin typeface="DFKai-SB" panose="03000509000000000000" pitchFamily="65" charset="-120"/>
              <a:ea typeface="DFKai-SB" panose="03000509000000000000" pitchFamily="65" charset="-120"/>
              <a:cs typeface="Segoe UI" panose="020B0502040204020203" pitchFamily="34" charset="0"/>
            </a:endParaRPr>
          </a:p>
          <a:p>
            <a:pPr algn="l">
              <a:lnSpc>
                <a:spcPts val="3100"/>
              </a:lnSpc>
              <a:spcBef>
                <a:spcPts val="0"/>
              </a:spcBef>
              <a:spcAft>
                <a:spcPts val="800"/>
              </a:spcAft>
            </a:pPr>
            <a:r>
              <a:rPr lang="en-US" altLang="zh-TW" sz="2400" b="1" dirty="0">
                <a:solidFill>
                  <a:schemeClr val="tx1"/>
                </a:solidFill>
                <a:latin typeface="DFKai-SB" panose="03000509000000000000" pitchFamily="65" charset="-120"/>
                <a:ea typeface="DFKai-SB" panose="03000509000000000000" pitchFamily="65" charset="-120"/>
                <a:cs typeface="Segoe UI" panose="020B0502040204020203" pitchFamily="34" charset="0"/>
              </a:rPr>
              <a:t>3.</a:t>
            </a:r>
            <a:r>
              <a:rPr lang="zh-TW" altLang="en-US" sz="2400" b="1" dirty="0">
                <a:solidFill>
                  <a:schemeClr val="tx1"/>
                </a:solidFill>
                <a:latin typeface="DFKai-SB" panose="03000509000000000000" pitchFamily="65" charset="-120"/>
                <a:ea typeface="DFKai-SB" panose="03000509000000000000" pitchFamily="65" charset="-120"/>
                <a:cs typeface="Segoe UI" panose="020B0502040204020203" pitchFamily="34" charset="0"/>
              </a:rPr>
              <a:t>養兒防老的傳統觀念，使父母不自覺的掌控兒女的一切</a:t>
            </a:r>
            <a:endParaRPr lang="en-US" altLang="zh-TW" sz="2400" b="1" dirty="0">
              <a:solidFill>
                <a:schemeClr val="tx1"/>
              </a:solidFill>
              <a:latin typeface="DFKai-SB" panose="03000509000000000000" pitchFamily="65" charset="-120"/>
              <a:ea typeface="DFKai-SB" panose="03000509000000000000" pitchFamily="65" charset="-120"/>
              <a:cs typeface="Segoe UI" panose="020B0502040204020203" pitchFamily="34" charset="0"/>
            </a:endParaRPr>
          </a:p>
          <a:p>
            <a:pPr lvl="1" algn="l">
              <a:lnSpc>
                <a:spcPts val="3100"/>
              </a:lnSpc>
              <a:spcBef>
                <a:spcPts val="0"/>
              </a:spcBef>
              <a:spcAft>
                <a:spcPts val="800"/>
              </a:spcAft>
            </a:pPr>
            <a:r>
              <a:rPr lang="en-US" altLang="zh-TW" sz="2400" b="1" dirty="0">
                <a:solidFill>
                  <a:schemeClr val="tx1"/>
                </a:solidFill>
                <a:latin typeface="DFKai-SB" panose="03000509000000000000" pitchFamily="65" charset="-120"/>
                <a:ea typeface="DFKai-SB" panose="03000509000000000000" pitchFamily="65" charset="-120"/>
                <a:cs typeface="Segoe UI" panose="020B0502040204020203" pitchFamily="34" charset="0"/>
              </a:rPr>
              <a:t>-</a:t>
            </a:r>
            <a:r>
              <a:rPr lang="zh-TW" altLang="en-US" sz="2400" b="1" dirty="0">
                <a:solidFill>
                  <a:schemeClr val="tx1"/>
                </a:solidFill>
                <a:latin typeface="DFKai-SB" panose="03000509000000000000" pitchFamily="65" charset="-120"/>
                <a:ea typeface="DFKai-SB" panose="03000509000000000000" pitchFamily="65" charset="-120"/>
                <a:cs typeface="Segoe UI" panose="020B0502040204020203" pitchFamily="34" charset="0"/>
              </a:rPr>
              <a:t> </a:t>
            </a:r>
            <a:r>
              <a:rPr lang="zh-TW" altLang="en-US" sz="2400" b="1" i="0" dirty="0">
                <a:solidFill>
                  <a:schemeClr val="tx1"/>
                </a:solidFill>
                <a:effectLst/>
                <a:highlight>
                  <a:srgbClr val="FFFFFF"/>
                </a:highlight>
                <a:latin typeface="DFKai-SB" panose="03000509000000000000" pitchFamily="65" charset="-120"/>
                <a:ea typeface="DFKai-SB" panose="03000509000000000000" pitchFamily="65" charset="-120"/>
              </a:rPr>
              <a:t>專制的管教方式將使孩子變得依賴、被動、畏縮、沒自信</a:t>
            </a:r>
            <a:endParaRPr lang="en-US" altLang="zh-TW" sz="2400" b="1" dirty="0">
              <a:solidFill>
                <a:schemeClr val="tx1"/>
              </a:solidFill>
              <a:latin typeface="DFKai-SB" panose="03000509000000000000" pitchFamily="65" charset="-120"/>
              <a:ea typeface="DFKai-SB" panose="03000509000000000000" pitchFamily="65" charset="-120"/>
              <a:cs typeface="Segoe UI" panose="020B0502040204020203" pitchFamily="34" charset="0"/>
            </a:endParaRPr>
          </a:p>
          <a:p>
            <a:pPr algn="l">
              <a:lnSpc>
                <a:spcPts val="3100"/>
              </a:lnSpc>
              <a:spcBef>
                <a:spcPts val="0"/>
              </a:spcBef>
              <a:spcAft>
                <a:spcPts val="800"/>
              </a:spcAft>
            </a:pPr>
            <a:endParaRPr lang="en-US" altLang="zh-TW" sz="2400" b="1" dirty="0">
              <a:solidFill>
                <a:schemeClr val="tx1"/>
              </a:solidFill>
              <a:latin typeface="DFKai-SB" panose="03000509000000000000" pitchFamily="65" charset="-120"/>
              <a:ea typeface="DFKai-SB" panose="03000509000000000000" pitchFamily="65" charset="-120"/>
              <a:cs typeface="Arial" panose="020B0604020202020204" pitchFamily="34" charset="0"/>
            </a:endParaRPr>
          </a:p>
        </p:txBody>
      </p:sp>
      <p:sp>
        <p:nvSpPr>
          <p:cNvPr id="4" name="Slide Number Placeholder 3"/>
          <p:cNvSpPr>
            <a:spLocks noGrp="1"/>
          </p:cNvSpPr>
          <p:nvPr>
            <p:ph type="sldNum" sz="quarter" idx="12"/>
          </p:nvPr>
        </p:nvSpPr>
        <p:spPr>
          <a:xfrm>
            <a:off x="8821615" y="6400800"/>
            <a:ext cx="304800" cy="365125"/>
          </a:xfrm>
        </p:spPr>
        <p:txBody>
          <a:bodyPr/>
          <a:lstStyle/>
          <a:p>
            <a:pPr algn="l">
              <a:lnSpc>
                <a:spcPts val="2400"/>
              </a:lnSpc>
            </a:pPr>
            <a:fld id="{69C4CFD8-F662-4A36-AA27-12DE1FA08638}" type="slidenum">
              <a:rPr lang="en-US" sz="2000" smtClean="0">
                <a:solidFill>
                  <a:schemeClr val="tx1"/>
                </a:solidFill>
              </a:rPr>
              <a:pPr algn="l">
                <a:lnSpc>
                  <a:spcPts val="2400"/>
                </a:lnSpc>
              </a:pPr>
              <a:t>2</a:t>
            </a:fld>
            <a:endParaRPr lang="en-US" sz="2000" dirty="0">
              <a:solidFill>
                <a:schemeClr val="tx1"/>
              </a:solidFill>
            </a:endParaRPr>
          </a:p>
        </p:txBody>
      </p:sp>
    </p:spTree>
    <p:extLst>
      <p:ext uri="{BB962C8B-B14F-4D97-AF65-F5344CB8AC3E}">
        <p14:creationId xmlns:p14="http://schemas.microsoft.com/office/powerpoint/2010/main" val="2721641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5" y="205519"/>
            <a:ext cx="9144000" cy="708881"/>
          </a:xfrm>
        </p:spPr>
        <p:txBody>
          <a:bodyPr>
            <a:noAutofit/>
          </a:bodyPr>
          <a:lstStyle/>
          <a:p>
            <a:pPr>
              <a:lnSpc>
                <a:spcPts val="3500"/>
              </a:lnSpc>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與父母溝通的</a:t>
            </a:r>
            <a:r>
              <a:rPr lang="zh-TW" altLang="en-US" sz="48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預備</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81512"/>
          </a:xfrm>
        </p:spPr>
        <p:txBody>
          <a:bodyPr>
            <a:noAutofit/>
          </a:bodyPr>
          <a:lstStyle/>
          <a:p>
            <a:pPr marL="514350" indent="-514350" algn="l">
              <a:lnSpc>
                <a:spcPts val="3500"/>
              </a:lnSpc>
              <a:buFont typeface="+mj-lt"/>
              <a:buAutoNum type="arabicPeriod"/>
            </a:pPr>
            <a:r>
              <a:rPr lang="zh-TW" altLang="en-US" sz="2800" b="1" dirty="0">
                <a:solidFill>
                  <a:schemeClr val="tx1"/>
                </a:solidFill>
                <a:latin typeface="DFKai-SB" panose="03000509000000000000" pitchFamily="65" charset="-120"/>
                <a:ea typeface="DFKai-SB" panose="03000509000000000000" pitchFamily="65" charset="-120"/>
              </a:rPr>
              <a:t>關愛與孝敬父母</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Love and honor your parents</a:t>
            </a:r>
            <a:r>
              <a:rPr lang="en-US" altLang="zh-TW" sz="2800" b="1" dirty="0">
                <a:solidFill>
                  <a:schemeClr val="tx1"/>
                </a:solidFill>
                <a:latin typeface="DFKai-SB" panose="03000509000000000000" pitchFamily="65" charset="-120"/>
                <a:ea typeface="DFKai-SB" panose="03000509000000000000" pitchFamily="65" charset="-120"/>
              </a:rPr>
              <a:t>)</a:t>
            </a:r>
          </a:p>
          <a:p>
            <a:pPr marL="971550" lvl="1" indent="-51435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孝敬父母</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弗</a:t>
            </a:r>
            <a:r>
              <a:rPr lang="en-US" altLang="zh-TW" sz="2400" b="1" dirty="0">
                <a:solidFill>
                  <a:schemeClr val="tx1"/>
                </a:solidFill>
                <a:latin typeface="DFKai-SB" panose="03000509000000000000" pitchFamily="65" charset="-120"/>
                <a:ea typeface="DFKai-SB" panose="03000509000000000000" pitchFamily="65" charset="-120"/>
              </a:rPr>
              <a:t>6:2-3)</a:t>
            </a:r>
          </a:p>
          <a:p>
            <a:pPr marL="971550" lvl="1" indent="-51435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「愛」能使對方理解真相的時候不會感到被討厭、難過或自我防衛</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500"/>
              </a:lnSpc>
            </a:pPr>
            <a:r>
              <a:rPr lang="en-US" altLang="zh-TW" sz="2800" b="1" dirty="0">
                <a:solidFill>
                  <a:schemeClr val="tx1"/>
                </a:solidFill>
                <a:latin typeface="DFKai-SB" panose="03000509000000000000" pitchFamily="65" charset="-120"/>
                <a:ea typeface="DFKai-SB" panose="03000509000000000000" pitchFamily="65" charset="-120"/>
              </a:rPr>
              <a:t>2.</a:t>
            </a:r>
            <a:r>
              <a:rPr lang="zh-TW" altLang="en-US" sz="2800" b="1" dirty="0">
                <a:solidFill>
                  <a:schemeClr val="tx1"/>
                </a:solidFill>
                <a:latin typeface="DFKai-SB" panose="03000509000000000000" pitchFamily="65" charset="-120"/>
                <a:ea typeface="DFKai-SB" panose="03000509000000000000" pitchFamily="65" charset="-120"/>
              </a:rPr>
              <a:t>擺脫過去</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 真正長大成人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Free yourself up from the 	past</a:t>
            </a:r>
            <a:r>
              <a:rPr lang="en-US" altLang="zh-TW" sz="2800" b="1" dirty="0">
                <a:solidFill>
                  <a:schemeClr val="tx1"/>
                </a:solidFill>
                <a:latin typeface="DFKai-SB" panose="03000509000000000000" pitchFamily="65" charset="-120"/>
                <a:ea typeface="DFKai-SB" panose="03000509000000000000" pitchFamily="65" charset="-120"/>
              </a:rPr>
              <a:t>)</a:t>
            </a:r>
          </a:p>
          <a:p>
            <a:pPr marL="914400" lvl="1" indent="-4572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愛與孝敬不等於百依百順</a:t>
            </a:r>
            <a:endParaRPr lang="en-US" altLang="zh-TW" sz="2400" b="1" dirty="0">
              <a:solidFill>
                <a:schemeClr val="tx1"/>
              </a:solidFill>
              <a:latin typeface="DFKai-SB" panose="03000509000000000000" pitchFamily="65" charset="-120"/>
              <a:ea typeface="DFKai-SB" panose="03000509000000000000" pitchFamily="65" charset="-120"/>
            </a:endParaRPr>
          </a:p>
          <a:p>
            <a:pPr marL="914400" lvl="1" indent="-4572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擺脫「只要在父母身邊，就會覺得自己是小孩」的互動方式</a:t>
            </a:r>
            <a:endParaRPr lang="en-US" altLang="zh-TW" sz="2400" b="1" dirty="0">
              <a:solidFill>
                <a:schemeClr val="tx1"/>
              </a:solidFill>
              <a:latin typeface="DFKai-SB" panose="03000509000000000000" pitchFamily="65" charset="-120"/>
              <a:ea typeface="DFKai-SB" panose="03000509000000000000" pitchFamily="65" charset="-120"/>
            </a:endParaRPr>
          </a:p>
          <a:p>
            <a:pPr marL="914400" lvl="1" indent="-4572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若過去在關係裡有傷害，要先求聖靈來醫治</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500"/>
              </a:lnSpc>
            </a:pPr>
            <a:r>
              <a:rPr lang="zh-TW" altLang="en-US" sz="2800" b="1" u="sng" dirty="0">
                <a:solidFill>
                  <a:schemeClr val="tx1"/>
                </a:solidFill>
                <a:latin typeface="DFKai-SB" panose="03000509000000000000" pitchFamily="65" charset="-120"/>
                <a:ea typeface="DFKai-SB" panose="03000509000000000000" pitchFamily="65" charset="-120"/>
              </a:rPr>
              <a:t>弗</a:t>
            </a:r>
            <a:r>
              <a:rPr lang="en-US" altLang="zh-TW" sz="2800" b="1" u="sng" dirty="0">
                <a:solidFill>
                  <a:schemeClr val="tx1"/>
                </a:solidFill>
                <a:latin typeface="DFKai-SB" panose="03000509000000000000" pitchFamily="65" charset="-120"/>
                <a:ea typeface="DFKai-SB" panose="03000509000000000000" pitchFamily="65" charset="-120"/>
              </a:rPr>
              <a:t>6:2-3</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400" b="1" i="0" dirty="0">
                <a:solidFill>
                  <a:schemeClr val="tx1"/>
                </a:solidFill>
                <a:effectLst/>
                <a:latin typeface="DFKai-SB" panose="03000509000000000000" pitchFamily="65" charset="-120"/>
                <a:ea typeface="DFKai-SB" panose="03000509000000000000" pitchFamily="65" charset="-120"/>
              </a:rPr>
              <a:t>「要孝敬父母，使你得福，在世長壽」這是第一條帶</a:t>
            </a:r>
            <a:r>
              <a:rPr lang="en-US" altLang="zh-TW" sz="2400" b="1" i="0" dirty="0">
                <a:solidFill>
                  <a:schemeClr val="tx1"/>
                </a:solidFill>
                <a:effectLst/>
                <a:latin typeface="DFKai-SB" panose="03000509000000000000" pitchFamily="65" charset="-120"/>
                <a:ea typeface="DFKai-SB" panose="03000509000000000000" pitchFamily="65" charset="-120"/>
              </a:rPr>
              <a:t>	</a:t>
            </a:r>
            <a:r>
              <a:rPr lang="zh-TW" altLang="en-US" sz="2400" b="1" i="0" dirty="0">
                <a:solidFill>
                  <a:schemeClr val="tx1"/>
                </a:solidFill>
                <a:effectLst/>
                <a:latin typeface="DFKai-SB" panose="03000509000000000000" pitchFamily="65" charset="-120"/>
                <a:ea typeface="DFKai-SB" panose="03000509000000000000" pitchFamily="65" charset="-120"/>
              </a:rPr>
              <a:t>應許的誡命。</a:t>
            </a:r>
            <a:endParaRPr lang="en-US" altLang="zh-TW" sz="2400" b="1" u="sng"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3</a:t>
            </a:fld>
            <a:endParaRPr lang="en-US" dirty="0"/>
          </a:p>
        </p:txBody>
      </p:sp>
    </p:spTree>
    <p:extLst>
      <p:ext uri="{BB962C8B-B14F-4D97-AF65-F5344CB8AC3E}">
        <p14:creationId xmlns:p14="http://schemas.microsoft.com/office/powerpoint/2010/main" val="3500664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5" y="104544"/>
            <a:ext cx="9144000" cy="708881"/>
          </a:xfrm>
        </p:spPr>
        <p:txBody>
          <a:bodyPr>
            <a:noAutofit/>
          </a:bodyPr>
          <a:lstStyle/>
          <a:p>
            <a:pPr>
              <a:lnSpc>
                <a:spcPts val="3500"/>
              </a:lnSpc>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與父母溝通的</a:t>
            </a:r>
            <a:r>
              <a:rPr lang="zh-TW" altLang="en-US" sz="48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預備</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13425"/>
            <a:ext cx="9144000" cy="6082487"/>
          </a:xfrm>
        </p:spPr>
        <p:txBody>
          <a:bodyPr>
            <a:noAutofit/>
          </a:bodyPr>
          <a:lstStyle/>
          <a:p>
            <a:pPr algn="l">
              <a:lnSpc>
                <a:spcPts val="3500"/>
              </a:lnSpc>
            </a:pPr>
            <a:r>
              <a:rPr lang="en-US" altLang="zh-TW" sz="2800" b="1" dirty="0">
                <a:solidFill>
                  <a:schemeClr val="tx1"/>
                </a:solidFill>
                <a:latin typeface="DFKai-SB" panose="03000509000000000000" pitchFamily="65" charset="-120"/>
                <a:ea typeface="DFKai-SB" panose="03000509000000000000" pitchFamily="65" charset="-120"/>
              </a:rPr>
              <a:t>3.</a:t>
            </a:r>
            <a:r>
              <a:rPr lang="zh-TW" altLang="en-US" sz="2800" b="1" dirty="0">
                <a:solidFill>
                  <a:schemeClr val="tx1"/>
                </a:solidFill>
                <a:latin typeface="DFKai-SB" panose="03000509000000000000" pitchFamily="65" charset="-120"/>
                <a:ea typeface="DFKai-SB" panose="03000509000000000000" pitchFamily="65" charset="-120"/>
              </a:rPr>
              <a:t>溝通的動機是出於關愛而非依賴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Confront from 	concern, not dependency</a:t>
            </a:r>
            <a:r>
              <a:rPr lang="en-US" altLang="zh-TW" sz="2800" b="1" dirty="0">
                <a:solidFill>
                  <a:schemeClr val="tx1"/>
                </a:solidFill>
                <a:latin typeface="DFKai-SB" panose="03000509000000000000" pitchFamily="65" charset="-120"/>
                <a:ea typeface="DFKai-SB" panose="03000509000000000000" pitchFamily="65" charset="-120"/>
              </a:rPr>
              <a:t>)</a:t>
            </a:r>
          </a:p>
          <a:p>
            <a:pPr marL="800100" lvl="1" indent="-3429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是為了愛父母而非為了得補償或報復逞罰父母</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500"/>
              </a:lnSpc>
            </a:pPr>
            <a:r>
              <a:rPr lang="en-US" altLang="zh-TW" sz="2800" b="1" dirty="0">
                <a:solidFill>
                  <a:schemeClr val="tx1"/>
                </a:solidFill>
                <a:latin typeface="DFKai-SB" panose="03000509000000000000" pitchFamily="65" charset="-120"/>
                <a:ea typeface="DFKai-SB" panose="03000509000000000000" pitchFamily="65" charset="-120"/>
              </a:rPr>
              <a:t>4.</a:t>
            </a:r>
            <a:r>
              <a:rPr lang="zh-TW" altLang="en-US" sz="2800" b="1" dirty="0">
                <a:solidFill>
                  <a:schemeClr val="tx1"/>
                </a:solidFill>
                <a:latin typeface="DFKai-SB" panose="03000509000000000000" pitchFamily="65" charset="-120"/>
                <a:ea typeface="DFKai-SB" panose="03000509000000000000" pitchFamily="65" charset="-120"/>
              </a:rPr>
              <a:t>別將界線溝通太理想化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Don’t idealize the confrontation</a:t>
            </a:r>
            <a:r>
              <a:rPr lang="en-US" altLang="zh-TW" sz="2800" b="1" dirty="0">
                <a:solidFill>
                  <a:schemeClr val="tx1"/>
                </a:solidFill>
                <a:latin typeface="DFKai-SB" panose="03000509000000000000" pitchFamily="65" charset="-120"/>
                <a:ea typeface="DFKai-SB" panose="03000509000000000000" pitchFamily="65" charset="-120"/>
              </a:rPr>
              <a:t>)</a:t>
            </a:r>
          </a:p>
          <a:p>
            <a:pPr marL="800100" lvl="1" indent="-3429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溝通不是獲得醫治的方法，唯有神透過聖靈才能醫治我們</a:t>
            </a:r>
            <a:endParaRPr lang="en-US" altLang="zh-TW" sz="2400" b="1" dirty="0">
              <a:solidFill>
                <a:schemeClr val="tx1"/>
              </a:solidFill>
              <a:latin typeface="DFKai-SB" panose="03000509000000000000" pitchFamily="65" charset="-120"/>
              <a:ea typeface="DFKai-SB" panose="03000509000000000000" pitchFamily="65" charset="-120"/>
            </a:endParaRPr>
          </a:p>
          <a:p>
            <a:pPr marL="800100" lvl="1" indent="-3429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先在基督裡被醫治釋放，康復與成長，治癒以前受過的傷，才更有能力與父母像成人一樣好好對話</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500"/>
              </a:lnSpc>
            </a:pPr>
            <a:r>
              <a:rPr lang="en-US" altLang="zh-TW" sz="2800" b="1" dirty="0">
                <a:solidFill>
                  <a:schemeClr val="tx1"/>
                </a:solidFill>
                <a:latin typeface="DFKai-SB" panose="03000509000000000000" pitchFamily="65" charset="-120"/>
                <a:ea typeface="DFKai-SB" panose="03000509000000000000" pitchFamily="65" charset="-120"/>
              </a:rPr>
              <a:t>5.</a:t>
            </a:r>
            <a:r>
              <a:rPr lang="zh-TW" altLang="en-US" sz="2800" b="1" dirty="0">
                <a:solidFill>
                  <a:schemeClr val="tx1"/>
                </a:solidFill>
                <a:latin typeface="DFKai-SB" panose="03000509000000000000" pitchFamily="65" charset="-120"/>
                <a:ea typeface="DFKai-SB" panose="03000509000000000000" pitchFamily="65" charset="-120"/>
              </a:rPr>
              <a:t>評估父母的反應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Distinguish between hurt and harm</a:t>
            </a:r>
            <a:r>
              <a:rPr lang="en-US" altLang="zh-TW" sz="2800" b="1" dirty="0">
                <a:solidFill>
                  <a:schemeClr val="tx1"/>
                </a:solidFill>
                <a:latin typeface="DFKai-SB" panose="03000509000000000000" pitchFamily="65" charset="-120"/>
                <a:ea typeface="DFKai-SB" panose="03000509000000000000" pitchFamily="65" charset="-120"/>
              </a:rPr>
              <a:t>)</a:t>
            </a:r>
          </a:p>
          <a:p>
            <a:pPr marL="800100" lvl="1" indent="-3429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要分辨自己是使父母傷心</a:t>
            </a:r>
            <a:r>
              <a:rPr lang="en-US" altLang="zh-TW" sz="2400" b="1" dirty="0">
                <a:solidFill>
                  <a:schemeClr val="tx1"/>
                </a:solidFill>
                <a:latin typeface="DFKai-SB" panose="03000509000000000000" pitchFamily="65" charset="-120"/>
                <a:ea typeface="DFKai-SB" panose="03000509000000000000" pitchFamily="65" charset="-120"/>
              </a:rPr>
              <a:t>(hurts)</a:t>
            </a:r>
            <a:r>
              <a:rPr lang="zh-TW" altLang="en-US" sz="2400" b="1" dirty="0">
                <a:solidFill>
                  <a:schemeClr val="tx1"/>
                </a:solidFill>
                <a:latin typeface="DFKai-SB" panose="03000509000000000000" pitchFamily="65" charset="-120"/>
                <a:ea typeface="DFKai-SB" panose="03000509000000000000" pitchFamily="65" charset="-120"/>
              </a:rPr>
              <a:t>還是受傷</a:t>
            </a:r>
            <a:r>
              <a:rPr lang="en-US" altLang="zh-TW" sz="2400" b="1" dirty="0">
                <a:solidFill>
                  <a:schemeClr val="tx1"/>
                </a:solidFill>
                <a:latin typeface="DFKai-SB" panose="03000509000000000000" pitchFamily="65" charset="-120"/>
                <a:ea typeface="DFKai-SB" panose="03000509000000000000" pitchFamily="65" charset="-120"/>
              </a:rPr>
              <a:t>(harm).</a:t>
            </a:r>
            <a:r>
              <a:rPr lang="zh-TW" altLang="en-US" sz="2400" b="1" dirty="0">
                <a:solidFill>
                  <a:schemeClr val="tx1"/>
                </a:solidFill>
                <a:latin typeface="DFKai-SB" panose="03000509000000000000" pitchFamily="65" charset="-120"/>
                <a:ea typeface="DFKai-SB" panose="03000509000000000000" pitchFamily="65" charset="-120"/>
              </a:rPr>
              <a:t>你的真心話使父母難痛苦過</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傷心</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還是受傷</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關係破裂</a:t>
            </a:r>
            <a:r>
              <a:rPr lang="en-US" altLang="zh-TW" sz="2400" b="1" dirty="0">
                <a:solidFill>
                  <a:schemeClr val="tx1"/>
                </a:solidFill>
                <a:latin typeface="DFKai-SB" panose="03000509000000000000" pitchFamily="65" charset="-120"/>
                <a:ea typeface="DFKai-SB" panose="03000509000000000000" pitchFamily="65" charset="-120"/>
              </a:rPr>
              <a:t>).</a:t>
            </a:r>
          </a:p>
          <a:p>
            <a:pPr marL="800100" lvl="1" indent="-3429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找認識父母的人談談，了解他們的反應</a:t>
            </a:r>
            <a:endParaRPr lang="en-US" altLang="zh-TW" sz="24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4</a:t>
            </a:fld>
            <a:endParaRPr lang="en-US" dirty="0"/>
          </a:p>
        </p:txBody>
      </p:sp>
    </p:spTree>
    <p:extLst>
      <p:ext uri="{BB962C8B-B14F-4D97-AF65-F5344CB8AC3E}">
        <p14:creationId xmlns:p14="http://schemas.microsoft.com/office/powerpoint/2010/main" val="3810339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5" y="205519"/>
            <a:ext cx="9144000" cy="708881"/>
          </a:xfrm>
        </p:spPr>
        <p:txBody>
          <a:bodyPr>
            <a:noAutofit/>
          </a:bodyPr>
          <a:lstStyle/>
          <a:p>
            <a:pPr>
              <a:lnSpc>
                <a:spcPts val="3500"/>
              </a:lnSpc>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與父母溝通的步驟與原則</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81512"/>
          </a:xfrm>
        </p:spPr>
        <p:txBody>
          <a:bodyPr>
            <a:noAutofit/>
          </a:bodyPr>
          <a:lstStyle/>
          <a:p>
            <a:pPr marL="514350" indent="-514350" algn="l">
              <a:lnSpc>
                <a:spcPts val="3500"/>
              </a:lnSpc>
              <a:buFont typeface="+mj-lt"/>
              <a:buAutoNum type="alphaLcParenR"/>
            </a:pPr>
            <a:r>
              <a:rPr lang="zh-TW" altLang="en-US" sz="2800" b="1" dirty="0">
                <a:solidFill>
                  <a:schemeClr val="tx1"/>
                </a:solidFill>
                <a:latin typeface="DFKai-SB" panose="03000509000000000000" pitchFamily="65" charset="-120"/>
                <a:ea typeface="DFKai-SB" panose="03000509000000000000" pitchFamily="65" charset="-120"/>
              </a:rPr>
              <a:t>表達你的愛與尊重</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Convey your love and honor)</a:t>
            </a:r>
          </a:p>
          <a:p>
            <a:pPr marL="971550" lvl="1" indent="-514350" algn="l">
              <a:lnSpc>
                <a:spcPts val="3500"/>
              </a:lnSpc>
              <a:buFont typeface="Arial" panose="020B0604020202020204" pitchFamily="34" charset="0"/>
              <a:buChar char="•"/>
            </a:pPr>
            <a:r>
              <a:rPr lang="zh-TW" altLang="en-US" sz="2400" b="1" dirty="0">
                <a:solidFill>
                  <a:schemeClr val="tx1"/>
                </a:solidFill>
                <a:latin typeface="Bodoni MT" panose="02070603080606020203" pitchFamily="18" charset="0"/>
                <a:ea typeface="DFKai-SB" panose="03000509000000000000" pitchFamily="65" charset="-120"/>
              </a:rPr>
              <a:t>在談話中，不斷的重復保證你的愛與敬重他們，要他們當作擔驚受怕的小孩一樣安撫他們</a:t>
            </a:r>
            <a:r>
              <a:rPr lang="en-US" altLang="zh-TW" sz="2400" b="1" dirty="0">
                <a:solidFill>
                  <a:schemeClr val="tx1"/>
                </a:solidFill>
                <a:latin typeface="Bodoni MT" panose="02070603080606020203" pitchFamily="18" charset="0"/>
                <a:ea typeface="DFKai-SB" panose="03000509000000000000" pitchFamily="65" charset="-120"/>
              </a:rPr>
              <a:t>.</a:t>
            </a:r>
          </a:p>
          <a:p>
            <a:pPr marL="514350" indent="-514350" algn="l">
              <a:lnSpc>
                <a:spcPts val="3500"/>
              </a:lnSpc>
              <a:buFont typeface="+mj-lt"/>
              <a:buAutoNum type="alphaLcParenR"/>
            </a:pPr>
            <a:r>
              <a:rPr lang="zh-TW" altLang="en-US" sz="2800" b="1" dirty="0">
                <a:solidFill>
                  <a:schemeClr val="tx1"/>
                </a:solidFill>
                <a:latin typeface="DFKai-SB" panose="03000509000000000000" pitchFamily="65" charset="-120"/>
                <a:ea typeface="DFKai-SB" panose="03000509000000000000" pitchFamily="65" charset="-120"/>
              </a:rPr>
              <a:t>了解與父母關係的獨特性</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處理抗拒，幫助父母理清他的看法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know your parents</a:t>
            </a:r>
            <a:r>
              <a:rPr lang="en-US" altLang="zh-TW" sz="2800" b="1" dirty="0">
                <a:solidFill>
                  <a:schemeClr val="tx1"/>
                </a:solidFill>
                <a:latin typeface="DFKai-SB" panose="03000509000000000000" pitchFamily="65" charset="-120"/>
                <a:ea typeface="DFKai-SB" panose="03000509000000000000" pitchFamily="65" charset="-120"/>
              </a:rPr>
              <a:t>)</a:t>
            </a:r>
          </a:p>
          <a:p>
            <a:pPr marL="971550" lvl="1" indent="-51435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協助父母釐清他的看法</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使他能放下心來，以平常心討論問題</a:t>
            </a:r>
            <a:r>
              <a:rPr lang="en-US" altLang="zh-TW" sz="2400" b="1" dirty="0">
                <a:solidFill>
                  <a:schemeClr val="tx1"/>
                </a:solidFill>
                <a:latin typeface="DFKai-SB" panose="03000509000000000000" pitchFamily="65" charset="-120"/>
                <a:ea typeface="DFKai-SB" panose="03000509000000000000" pitchFamily="65" charset="-120"/>
              </a:rPr>
              <a:t>.</a:t>
            </a:r>
          </a:p>
          <a:p>
            <a:pPr marL="514350" indent="-514350" algn="l">
              <a:lnSpc>
                <a:spcPts val="3500"/>
              </a:lnSpc>
              <a:buFont typeface="+mj-lt"/>
              <a:buAutoNum type="alphaLcParenR"/>
            </a:pPr>
            <a:r>
              <a:rPr lang="zh-TW" altLang="en-US" sz="2800" b="1" dirty="0">
                <a:solidFill>
                  <a:schemeClr val="tx1"/>
                </a:solidFill>
                <a:latin typeface="DFKai-SB" panose="03000509000000000000" pitchFamily="65" charset="-120"/>
                <a:ea typeface="DFKai-SB" panose="03000509000000000000" pitchFamily="65" charset="-120"/>
              </a:rPr>
              <a:t>評估抗拒情形→以謙卑、平等與互相的態度幫助父母轉換角色，將你當成人而不再是孩子</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Evaluate the resistance</a:t>
            </a:r>
            <a:r>
              <a:rPr lang="en-US" altLang="zh-TW" sz="2800" b="1" dirty="0">
                <a:solidFill>
                  <a:schemeClr val="tx1"/>
                </a:solidFill>
                <a:latin typeface="DFKai-SB" panose="03000509000000000000" pitchFamily="65" charset="-120"/>
                <a:ea typeface="DFKai-SB" panose="03000509000000000000" pitchFamily="65" charset="-120"/>
              </a:rPr>
              <a:t>)</a:t>
            </a:r>
          </a:p>
          <a:p>
            <a:pPr algn="l">
              <a:lnSpc>
                <a:spcPts val="3500"/>
              </a:lnSpc>
            </a:pPr>
            <a:endParaRPr lang="en-US" altLang="zh-TW" sz="2800" b="1" dirty="0">
              <a:solidFill>
                <a:schemeClr val="tx1"/>
              </a:solidFill>
              <a:latin typeface="DFKai-SB" panose="03000509000000000000" pitchFamily="65" charset="-120"/>
              <a:ea typeface="DFKai-SB" panose="03000509000000000000" pitchFamily="65" charset="-120"/>
            </a:endParaRPr>
          </a:p>
          <a:p>
            <a:pPr marL="514350" indent="-514350" algn="l">
              <a:lnSpc>
                <a:spcPts val="3500"/>
              </a:lnSpc>
              <a:buFont typeface="+mj-lt"/>
              <a:buAutoNum type="alphaLcParenR"/>
            </a:pPr>
            <a:endParaRPr lang="en-US" altLang="zh-TW"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5</a:t>
            </a:fld>
            <a:endParaRPr lang="en-US" dirty="0"/>
          </a:p>
        </p:txBody>
      </p:sp>
    </p:spTree>
    <p:extLst>
      <p:ext uri="{BB962C8B-B14F-4D97-AF65-F5344CB8AC3E}">
        <p14:creationId xmlns:p14="http://schemas.microsoft.com/office/powerpoint/2010/main" val="3827033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5" y="205519"/>
            <a:ext cx="9144000" cy="708881"/>
          </a:xfrm>
        </p:spPr>
        <p:txBody>
          <a:bodyPr>
            <a:noAutofit/>
          </a:bodyPr>
          <a:lstStyle/>
          <a:p>
            <a:pPr>
              <a:lnSpc>
                <a:spcPts val="3500"/>
              </a:lnSpc>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與父母溝通的步驟與原則</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57712"/>
          </a:xfrm>
        </p:spPr>
        <p:txBody>
          <a:bodyPr>
            <a:noAutofit/>
          </a:bodyPr>
          <a:lstStyle/>
          <a:p>
            <a:pPr algn="l">
              <a:lnSpc>
                <a:spcPts val="3500"/>
              </a:lnSpc>
            </a:pPr>
            <a:r>
              <a:rPr lang="en-US" altLang="zh-TW" sz="2800" b="1" dirty="0">
                <a:solidFill>
                  <a:schemeClr val="tx1"/>
                </a:solidFill>
                <a:latin typeface="DFKai-SB" panose="03000509000000000000" pitchFamily="65" charset="-120"/>
                <a:ea typeface="DFKai-SB" panose="03000509000000000000" pitchFamily="65" charset="-120"/>
              </a:rPr>
              <a:t>d) </a:t>
            </a:r>
            <a:r>
              <a:rPr lang="zh-TW" altLang="en-US" sz="2800" b="1" dirty="0">
                <a:solidFill>
                  <a:schemeClr val="tx1"/>
                </a:solidFill>
                <a:latin typeface="DFKai-SB" panose="03000509000000000000" pitchFamily="65" charset="-120"/>
                <a:ea typeface="DFKai-SB" panose="03000509000000000000" pitchFamily="65" charset="-120"/>
              </a:rPr>
              <a:t>溝通時以關係為重，而非你的需要→單刀直入</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Be 	direct</a:t>
            </a:r>
            <a:r>
              <a:rPr lang="en-US" altLang="zh-TW" sz="2800" b="1" dirty="0">
                <a:solidFill>
                  <a:schemeClr val="tx1"/>
                </a:solidFill>
                <a:latin typeface="DFKai-SB" panose="03000509000000000000" pitchFamily="65" charset="-120"/>
                <a:ea typeface="DFKai-SB" panose="03000509000000000000" pitchFamily="65" charset="-120"/>
              </a:rPr>
              <a:t>)</a:t>
            </a:r>
          </a:p>
          <a:p>
            <a:pPr marL="914400" lvl="1" indent="-4572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以成人的態度，而非小孩的立場，直接、具體明確的提出你的要求</a:t>
            </a:r>
            <a:r>
              <a:rPr lang="en-US" altLang="zh-TW" sz="2400" b="1" dirty="0">
                <a:solidFill>
                  <a:schemeClr val="tx1"/>
                </a:solidFill>
                <a:latin typeface="DFKai-SB" panose="03000509000000000000" pitchFamily="65" charset="-120"/>
                <a:ea typeface="DFKai-SB" panose="03000509000000000000" pitchFamily="65" charset="-120"/>
              </a:rPr>
              <a:t>(p.295)</a:t>
            </a:r>
            <a:r>
              <a:rPr lang="zh-TW" altLang="en-US" sz="2400" b="1" dirty="0">
                <a:solidFill>
                  <a:schemeClr val="tx1"/>
                </a:solidFill>
                <a:latin typeface="DFKai-SB" panose="03000509000000000000" pitchFamily="65" charset="-120"/>
                <a:ea typeface="DFKai-SB" panose="03000509000000000000" pitchFamily="65" charset="-120"/>
              </a:rPr>
              <a:t> 例如</a:t>
            </a:r>
            <a:r>
              <a:rPr lang="en-US" altLang="zh-TW" sz="2400" b="1" dirty="0">
                <a:solidFill>
                  <a:schemeClr val="tx1"/>
                </a:solidFill>
                <a:latin typeface="DFKai-SB" panose="03000509000000000000" pitchFamily="65" charset="-120"/>
                <a:ea typeface="DFKai-SB" panose="03000509000000000000" pitchFamily="65" charset="-120"/>
              </a:rPr>
              <a:t>:</a:t>
            </a:r>
          </a:p>
          <a:p>
            <a:pPr lvl="1" algn="l">
              <a:lnSpc>
                <a:spcPts val="3500"/>
              </a:lnSpc>
            </a:pPr>
            <a:r>
              <a:rPr lang="zh-TW" altLang="en-US" sz="2400" b="1" u="sng" dirty="0">
                <a:solidFill>
                  <a:srgbClr val="7030A0"/>
                </a:solidFill>
                <a:latin typeface="DFKai-SB" panose="03000509000000000000" pitchFamily="65" charset="-120"/>
                <a:ea typeface="DFKai-SB" panose="03000509000000000000" pitchFamily="65" charset="-120"/>
              </a:rPr>
              <a:t>小孩立場</a:t>
            </a:r>
            <a:r>
              <a:rPr lang="en-US" altLang="zh-TW" sz="2400" b="1" u="sng" dirty="0">
                <a:solidFill>
                  <a:srgbClr val="7030A0"/>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我希望我說「不」的時候，你可以答應我，不然我會</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覺得自己很糟</a:t>
            </a:r>
            <a:endParaRPr lang="en-US" altLang="zh-TW" sz="2400" b="1" dirty="0">
              <a:solidFill>
                <a:schemeClr val="tx1"/>
              </a:solidFill>
              <a:latin typeface="DFKai-SB" panose="03000509000000000000" pitchFamily="65" charset="-120"/>
              <a:ea typeface="DFKai-SB" panose="03000509000000000000" pitchFamily="65" charset="-120"/>
            </a:endParaRPr>
          </a:p>
          <a:p>
            <a:pPr lvl="1" algn="l">
              <a:lnSpc>
                <a:spcPts val="3500"/>
              </a:lnSpc>
            </a:pPr>
            <a:r>
              <a:rPr lang="zh-TW" altLang="en-US" sz="2400" b="1" u="sng" dirty="0">
                <a:solidFill>
                  <a:srgbClr val="7030A0"/>
                </a:solidFill>
                <a:latin typeface="DFKai-SB" panose="03000509000000000000" pitchFamily="65" charset="-120"/>
                <a:ea typeface="DFKai-SB" panose="03000509000000000000" pitchFamily="65" charset="-120"/>
              </a:rPr>
              <a:t>成人立場</a:t>
            </a:r>
            <a:r>
              <a:rPr lang="en-US" altLang="zh-TW" sz="2400" b="1" u="sng" dirty="0">
                <a:solidFill>
                  <a:srgbClr val="7030A0"/>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我希望妳能接受我們有不同的意見，這樣我們才能有</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健全的溝通</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500"/>
              </a:lnSpc>
            </a:pPr>
            <a:r>
              <a:rPr lang="en-US" altLang="zh-TW" sz="2800" b="1" dirty="0">
                <a:solidFill>
                  <a:schemeClr val="tx1"/>
                </a:solidFill>
                <a:latin typeface="DFKai-SB" panose="03000509000000000000" pitchFamily="65" charset="-120"/>
                <a:ea typeface="DFKai-SB" panose="03000509000000000000" pitchFamily="65" charset="-120"/>
              </a:rPr>
              <a:t>e)</a:t>
            </a:r>
            <a:r>
              <a:rPr lang="zh-TW" altLang="en-US" sz="2800" b="1" dirty="0">
                <a:solidFill>
                  <a:schemeClr val="tx1"/>
                </a:solidFill>
                <a:latin typeface="DFKai-SB" panose="03000509000000000000" pitchFamily="65" charset="-120"/>
                <a:ea typeface="DFKai-SB" panose="03000509000000000000" pitchFamily="65" charset="-120"/>
              </a:rPr>
              <a:t>判斷溝通是否值得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Decide whether a conversation is 	worth it</a:t>
            </a:r>
            <a:r>
              <a:rPr lang="en-US" altLang="zh-TW" sz="2800" b="1" dirty="0">
                <a:solidFill>
                  <a:schemeClr val="tx1"/>
                </a:solidFill>
                <a:latin typeface="DFKai-SB" panose="03000509000000000000" pitchFamily="65" charset="-120"/>
                <a:ea typeface="DFKai-SB" panose="03000509000000000000" pitchFamily="65" charset="-120"/>
              </a:rPr>
              <a:t>)</a:t>
            </a:r>
          </a:p>
          <a:p>
            <a:pPr marL="800100" lvl="1" indent="-3429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除了有生命威脅或嚴重的問題外，有些問題或許必須放手，接受現實</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提前</a:t>
            </a:r>
            <a:r>
              <a:rPr lang="en-US" altLang="zh-TW" sz="2400" b="1" dirty="0">
                <a:solidFill>
                  <a:schemeClr val="tx1"/>
                </a:solidFill>
                <a:latin typeface="DFKai-SB" panose="03000509000000000000" pitchFamily="65" charset="-120"/>
                <a:ea typeface="DFKai-SB" panose="03000509000000000000" pitchFamily="65" charset="-120"/>
              </a:rPr>
              <a:t>5:4</a:t>
            </a:r>
            <a:r>
              <a:rPr lang="zh-TW" altLang="en-US" sz="1600" b="0" i="0" dirty="0">
                <a:solidFill>
                  <a:srgbClr val="434343"/>
                </a:solidFill>
                <a:effectLst/>
                <a:latin typeface="Times New Roman" panose="02020603050405020304" pitchFamily="18" charset="0"/>
              </a:rPr>
              <a:t> </a:t>
            </a:r>
            <a:r>
              <a:rPr lang="en-US" altLang="zh-TW" sz="1600" b="0" i="0" dirty="0">
                <a:solidFill>
                  <a:srgbClr val="434343"/>
                </a:solidFill>
                <a:effectLst/>
                <a:latin typeface="Times New Roman" panose="02020603050405020304" pitchFamily="18" charset="0"/>
              </a:rPr>
              <a:t>)</a:t>
            </a:r>
            <a:endParaRPr lang="en-US" altLang="zh-TW" sz="2400" b="1" dirty="0">
              <a:solidFill>
                <a:schemeClr val="tx1"/>
              </a:solidFill>
              <a:latin typeface="DFKai-SB" panose="03000509000000000000" pitchFamily="65" charset="-120"/>
              <a:ea typeface="DFKai-SB" panose="03000509000000000000" pitchFamily="65" charset="-120"/>
            </a:endParaRPr>
          </a:p>
          <a:p>
            <a:pPr marL="514350" indent="-514350" algn="l">
              <a:lnSpc>
                <a:spcPts val="3500"/>
              </a:lnSpc>
              <a:buFont typeface="+mj-lt"/>
              <a:buAutoNum type="alphaLcParenR"/>
            </a:pPr>
            <a:endParaRPr lang="en-US" altLang="zh-TW"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6</a:t>
            </a:fld>
            <a:endParaRPr lang="en-US" dirty="0"/>
          </a:p>
        </p:txBody>
      </p:sp>
    </p:spTree>
    <p:extLst>
      <p:ext uri="{BB962C8B-B14F-4D97-AF65-F5344CB8AC3E}">
        <p14:creationId xmlns:p14="http://schemas.microsoft.com/office/powerpoint/2010/main" val="3528937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5" y="205519"/>
            <a:ext cx="9144000" cy="708881"/>
          </a:xfrm>
        </p:spPr>
        <p:txBody>
          <a:bodyPr>
            <a:noAutofit/>
          </a:bodyPr>
          <a:lstStyle/>
          <a:p>
            <a:pPr>
              <a:lnSpc>
                <a:spcPts val="3500"/>
              </a:lnSpc>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與父母溝通</a:t>
            </a:r>
            <a:r>
              <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案例</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57712"/>
          </a:xfrm>
        </p:spPr>
        <p:txBody>
          <a:bodyPr>
            <a:noAutofit/>
          </a:bodyPr>
          <a:lstStyle/>
          <a:p>
            <a:pPr marL="457200" indent="-457200" algn="l">
              <a:lnSpc>
                <a:spcPts val="35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幫助媽媽，也幫自己</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Helping both your mom and yourself</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一位</a:t>
            </a:r>
            <a:r>
              <a:rPr lang="en-US" altLang="zh-TW" sz="2800" b="1" dirty="0">
                <a:solidFill>
                  <a:schemeClr val="tx1"/>
                </a:solidFill>
                <a:latin typeface="DFKai-SB" panose="03000509000000000000" pitchFamily="65" charset="-120"/>
                <a:ea typeface="DFKai-SB" panose="03000509000000000000" pitchFamily="65" charset="-120"/>
              </a:rPr>
              <a:t>50</a:t>
            </a:r>
            <a:r>
              <a:rPr lang="zh-TW" altLang="en-US" sz="2800" b="1" dirty="0">
                <a:solidFill>
                  <a:schemeClr val="tx1"/>
                </a:solidFill>
                <a:latin typeface="DFKai-SB" panose="03000509000000000000" pitchFamily="65" charset="-120"/>
                <a:ea typeface="DFKai-SB" panose="03000509000000000000" pitchFamily="65" charset="-120"/>
              </a:rPr>
              <a:t>多歲女性學員</a:t>
            </a:r>
            <a:r>
              <a:rPr lang="en-US" altLang="zh-TW" sz="2800" b="1" dirty="0">
                <a:solidFill>
                  <a:schemeClr val="tx1"/>
                </a:solidFill>
                <a:latin typeface="DFKai-SB" panose="03000509000000000000" pitchFamily="65" charset="-120"/>
                <a:ea typeface="DFKai-SB" panose="03000509000000000000" pitchFamily="65" charset="-120"/>
              </a:rPr>
              <a:t>A</a:t>
            </a:r>
            <a:r>
              <a:rPr lang="zh-TW" altLang="en-US" sz="2800" b="1" dirty="0">
                <a:solidFill>
                  <a:schemeClr val="tx1"/>
                </a:solidFill>
                <a:latin typeface="DFKai-SB" panose="03000509000000000000" pitchFamily="65" charset="-120"/>
                <a:ea typeface="DFKai-SB" panose="03000509000000000000" pitchFamily="65" charset="-120"/>
              </a:rPr>
              <a:t>的故事</a:t>
            </a:r>
            <a:endParaRPr lang="en-US" altLang="zh-TW" sz="2800" b="1" dirty="0">
              <a:solidFill>
                <a:schemeClr val="tx1"/>
              </a:solidFill>
              <a:latin typeface="DFKai-SB" panose="03000509000000000000" pitchFamily="65" charset="-120"/>
              <a:ea typeface="DFKai-SB" panose="03000509000000000000" pitchFamily="65" charset="-120"/>
            </a:endParaRPr>
          </a:p>
          <a:p>
            <a:pPr marL="800100" lvl="1" indent="-342900" algn="l">
              <a:lnSpc>
                <a:spcPts val="3500"/>
              </a:lnSpc>
              <a:buFontTx/>
              <a:buChar char="-"/>
            </a:pPr>
            <a:r>
              <a:rPr lang="en-US" altLang="zh-TW" sz="2400" b="1" dirty="0">
                <a:solidFill>
                  <a:schemeClr val="tx1"/>
                </a:solidFill>
                <a:latin typeface="DFKai-SB" panose="03000509000000000000" pitchFamily="65" charset="-120"/>
                <a:ea typeface="DFKai-SB" panose="03000509000000000000" pitchFamily="65" charset="-120"/>
              </a:rPr>
              <a:t>A </a:t>
            </a:r>
            <a:r>
              <a:rPr lang="zh-TW" altLang="en-US" sz="2400" b="1" dirty="0">
                <a:solidFill>
                  <a:schemeClr val="tx1"/>
                </a:solidFill>
                <a:latin typeface="DFKai-SB" panose="03000509000000000000" pitchFamily="65" charset="-120"/>
                <a:ea typeface="DFKai-SB" panose="03000509000000000000" pitchFamily="65" charset="-120"/>
              </a:rPr>
              <a:t>小姐困擾於她的母親常常每天多次打電話給</a:t>
            </a:r>
            <a:r>
              <a:rPr lang="en-US" altLang="zh-TW" sz="2400" b="1" dirty="0">
                <a:solidFill>
                  <a:schemeClr val="tx1"/>
                </a:solidFill>
                <a:latin typeface="DFKai-SB" panose="03000509000000000000" pitchFamily="65" charset="-120"/>
                <a:ea typeface="DFKai-SB" panose="03000509000000000000" pitchFamily="65" charset="-120"/>
              </a:rPr>
              <a:t>A</a:t>
            </a:r>
            <a:r>
              <a:rPr lang="zh-TW" altLang="en-US" sz="2400" b="1" dirty="0">
                <a:solidFill>
                  <a:schemeClr val="tx1"/>
                </a:solidFill>
                <a:latin typeface="DFKai-SB" panose="03000509000000000000" pitchFamily="65" charset="-120"/>
                <a:ea typeface="DFKai-SB" panose="03000509000000000000" pitchFamily="65" charset="-120"/>
              </a:rPr>
              <a:t>小姐，但她不敢用愛心對母親說誠實話，因為怕母親不高興</a:t>
            </a:r>
            <a:endParaRPr lang="en-US" altLang="zh-TW" sz="2400" b="1" dirty="0">
              <a:solidFill>
                <a:schemeClr val="tx1"/>
              </a:solidFill>
              <a:latin typeface="DFKai-SB" panose="03000509000000000000" pitchFamily="65" charset="-120"/>
              <a:ea typeface="DFKai-SB" panose="03000509000000000000" pitchFamily="65" charset="-120"/>
            </a:endParaRPr>
          </a:p>
          <a:p>
            <a:pPr marL="457200" indent="-457200" algn="l">
              <a:lnSpc>
                <a:spcPts val="35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案例分析</a:t>
            </a:r>
            <a:r>
              <a:rPr lang="en-US" altLang="zh-TW" sz="2800" b="1" dirty="0">
                <a:solidFill>
                  <a:schemeClr val="tx1"/>
                </a:solidFill>
                <a:latin typeface="DFKai-SB" panose="03000509000000000000" pitchFamily="65" charset="-120"/>
                <a:ea typeface="DFKai-SB" panose="03000509000000000000" pitchFamily="65" charset="-120"/>
              </a:rPr>
              <a:t>:</a:t>
            </a:r>
          </a:p>
          <a:p>
            <a:pPr marL="800100" lvl="1" indent="-342900" algn="l">
              <a:lnSpc>
                <a:spcPts val="3500"/>
              </a:lnSpc>
              <a:buFontTx/>
              <a:buChar char="-"/>
            </a:pPr>
            <a:r>
              <a:rPr lang="en-US" altLang="zh-TW" sz="2400" b="1" dirty="0">
                <a:solidFill>
                  <a:schemeClr val="tx1"/>
                </a:solidFill>
                <a:latin typeface="DFKai-SB" panose="03000509000000000000" pitchFamily="65" charset="-120"/>
                <a:ea typeface="DFKai-SB" panose="03000509000000000000" pitchFamily="65" charset="-120"/>
              </a:rPr>
              <a:t>A</a:t>
            </a:r>
            <a:r>
              <a:rPr lang="zh-TW" altLang="en-US" sz="2400" b="1" dirty="0">
                <a:solidFill>
                  <a:schemeClr val="tx1"/>
                </a:solidFill>
                <a:latin typeface="DFKai-SB" panose="03000509000000000000" pitchFamily="65" charset="-120"/>
                <a:ea typeface="DFKai-SB" panose="03000509000000000000" pitchFamily="65" charset="-120"/>
              </a:rPr>
              <a:t>小姐被過去與母親互動的的經驗限制，就是「無論如何都別惹媽媽不高興」的舊原則</a:t>
            </a:r>
            <a:endParaRPr lang="en-US" altLang="zh-TW" sz="2400" b="1" dirty="0">
              <a:solidFill>
                <a:schemeClr val="tx1"/>
              </a:solidFill>
              <a:latin typeface="DFKai-SB" panose="03000509000000000000" pitchFamily="65" charset="-120"/>
              <a:ea typeface="DFKai-SB" panose="03000509000000000000" pitchFamily="65" charset="-120"/>
            </a:endParaRPr>
          </a:p>
          <a:p>
            <a:pPr marL="800100" lvl="1" indent="-342900" algn="l">
              <a:lnSpc>
                <a:spcPts val="3500"/>
              </a:lnSpc>
              <a:buFontTx/>
              <a:buChar char="-"/>
            </a:pPr>
            <a:r>
              <a:rPr lang="zh-TW" altLang="en-US" sz="2400" b="1" dirty="0">
                <a:solidFill>
                  <a:schemeClr val="tx1"/>
                </a:solidFill>
                <a:latin typeface="DFKai-SB" panose="03000509000000000000" pitchFamily="65" charset="-120"/>
                <a:ea typeface="DFKai-SB" panose="03000509000000000000" pitchFamily="65" charset="-120"/>
              </a:rPr>
              <a:t>越界情形</a:t>
            </a:r>
            <a:r>
              <a:rPr lang="en-US" altLang="zh-TW" sz="2400" b="1" dirty="0">
                <a:solidFill>
                  <a:schemeClr val="tx1"/>
                </a:solidFill>
                <a:latin typeface="DFKai-SB" panose="03000509000000000000" pitchFamily="65" charset="-120"/>
                <a:ea typeface="DFKai-SB" panose="03000509000000000000" pitchFamily="65" charset="-120"/>
              </a:rPr>
              <a:t>:</a:t>
            </a:r>
            <a:r>
              <a:rPr lang="en-US" altLang="zh-TW" sz="2400" b="1" dirty="0">
                <a:solidFill>
                  <a:schemeClr val="tx1"/>
                </a:solidFill>
                <a:latin typeface="DFKai-SB" panose="03000509000000000000" pitchFamily="65" charset="-120"/>
                <a:ea typeface="DFKai-SB" panose="03000509000000000000" pitchFamily="65" charset="-120"/>
                <a:sym typeface="Wingdings" panose="05000000000000000000" pitchFamily="2" charset="2"/>
              </a:rPr>
              <a:t>(1)</a:t>
            </a:r>
            <a:r>
              <a:rPr lang="zh-TW" altLang="en-US" sz="2400" b="1" dirty="0">
                <a:solidFill>
                  <a:schemeClr val="tx1"/>
                </a:solidFill>
                <a:latin typeface="DFKai-SB" panose="03000509000000000000" pitchFamily="65" charset="-120"/>
                <a:ea typeface="DFKai-SB" panose="03000509000000000000" pitchFamily="65" charset="-120"/>
              </a:rPr>
              <a:t>她在為她媽媽的情緒負責</a:t>
            </a:r>
            <a:r>
              <a:rPr lang="en-US" altLang="zh-TW" sz="2400" b="1" dirty="0">
                <a:solidFill>
                  <a:schemeClr val="tx1"/>
                </a:solidFill>
                <a:latin typeface="DFKai-SB" panose="03000509000000000000" pitchFamily="65" charset="-120"/>
                <a:ea typeface="DFKai-SB" panose="03000509000000000000" pitchFamily="65" charset="-120"/>
              </a:rPr>
              <a:t>(2)</a:t>
            </a:r>
            <a:r>
              <a:rPr lang="zh-TW" altLang="en-US" sz="2400" b="1" dirty="0">
                <a:solidFill>
                  <a:schemeClr val="tx1"/>
                </a:solidFill>
                <a:latin typeface="DFKai-SB" panose="03000509000000000000" pitchFamily="65" charset="-120"/>
                <a:ea typeface="DFKai-SB" panose="03000509000000000000" pitchFamily="65" charset="-120"/>
              </a:rPr>
              <a:t>她沒有清楚表達自己的「想要」和「不想要」</a:t>
            </a:r>
            <a:endParaRPr lang="en-US" altLang="zh-TW" sz="2400" b="1" dirty="0">
              <a:solidFill>
                <a:schemeClr val="tx1"/>
              </a:solidFill>
              <a:latin typeface="DFKai-SB" panose="03000509000000000000" pitchFamily="65" charset="-120"/>
              <a:ea typeface="DFKai-SB" panose="03000509000000000000" pitchFamily="65" charset="-120"/>
            </a:endParaRPr>
          </a:p>
          <a:p>
            <a:pPr marL="457200" indent="-457200" algn="l">
              <a:lnSpc>
                <a:spcPts val="35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用「描速事實」</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「以</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我信息</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表達自己的真實情況與困難」</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 「提出解決方案」</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 「重申對媽媽的愛</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緊扣主題」的方式與母親溝通 </a:t>
            </a:r>
            <a:r>
              <a:rPr lang="en-US" altLang="zh-TW" sz="2400" b="1" dirty="0">
                <a:solidFill>
                  <a:schemeClr val="tx1"/>
                </a:solidFill>
                <a:latin typeface="DFKai-SB" panose="03000509000000000000" pitchFamily="65" charset="-120"/>
                <a:ea typeface="DFKai-SB" panose="03000509000000000000" pitchFamily="65" charset="-120"/>
              </a:rPr>
              <a:t>(p.296-297</a:t>
            </a:r>
            <a:r>
              <a:rPr lang="en-US" altLang="zh-TW" sz="2800" b="1" dirty="0">
                <a:solidFill>
                  <a:schemeClr val="tx1"/>
                </a:solidFill>
                <a:latin typeface="DFKai-SB" panose="03000509000000000000" pitchFamily="65" charset="-120"/>
                <a:ea typeface="DFKai-SB" panose="03000509000000000000" pitchFamily="65" charset="-120"/>
              </a:rPr>
              <a:t>)</a:t>
            </a:r>
            <a:endParaRPr lang="en-US" altLang="zh-TW" sz="2400" b="1" dirty="0">
              <a:solidFill>
                <a:schemeClr val="tx1"/>
              </a:solidFill>
              <a:latin typeface="DFKai-SB" panose="03000509000000000000" pitchFamily="65" charset="-120"/>
              <a:ea typeface="DFKai-SB" panose="03000509000000000000" pitchFamily="65" charset="-120"/>
            </a:endParaRPr>
          </a:p>
          <a:p>
            <a:pPr marL="514350" indent="-514350" algn="l">
              <a:lnSpc>
                <a:spcPts val="3500"/>
              </a:lnSpc>
              <a:buFont typeface="+mj-lt"/>
              <a:buAutoNum type="alphaLcParenR"/>
            </a:pPr>
            <a:endParaRPr lang="en-US" altLang="zh-TW"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7</a:t>
            </a:fld>
            <a:endParaRPr lang="en-US" dirty="0"/>
          </a:p>
        </p:txBody>
      </p:sp>
    </p:spTree>
    <p:extLst>
      <p:ext uri="{BB962C8B-B14F-4D97-AF65-F5344CB8AC3E}">
        <p14:creationId xmlns:p14="http://schemas.microsoft.com/office/powerpoint/2010/main" val="3733951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5" y="75532"/>
            <a:ext cx="9144000" cy="838868"/>
          </a:xfrm>
        </p:spPr>
        <p:txBody>
          <a:bodyPr>
            <a:noAutofit/>
          </a:bodyPr>
          <a:lstStyle/>
          <a:p>
            <a:pPr>
              <a:lnSpc>
                <a:spcPts val="3500"/>
              </a:lnSpc>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職場溝通的特質</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57712"/>
          </a:xfrm>
        </p:spPr>
        <p:txBody>
          <a:bodyPr>
            <a:noAutofit/>
          </a:bodyPr>
          <a:lstStyle/>
          <a:p>
            <a:pPr marL="514350" indent="-514350" algn="l">
              <a:lnSpc>
                <a:spcPts val="40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職場存在結構性的職權關係與當責制度，並有她的政策和公司文化，只要依據既定的職權、編制和政策來解決職場問題，其作法、方式與原則幾乎無異於其他地方</a:t>
            </a:r>
            <a:r>
              <a:rPr lang="en-US" altLang="zh-TW" sz="2800" b="1" dirty="0">
                <a:solidFill>
                  <a:schemeClr val="tx1"/>
                </a:solidFill>
                <a:latin typeface="DFKai-SB" panose="03000509000000000000" pitchFamily="65" charset="-120"/>
                <a:ea typeface="DFKai-SB" panose="03000509000000000000" pitchFamily="65" charset="-120"/>
              </a:rPr>
              <a:t>.</a:t>
            </a:r>
          </a:p>
          <a:p>
            <a:pPr marL="514350" indent="-514350" algn="l">
              <a:lnSpc>
                <a:spcPts val="40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問題在於無論主管或員工都不喜歡甚至避免界線溝通</a:t>
            </a:r>
            <a:endParaRPr lang="en-US" altLang="zh-TW" sz="2800" b="1" dirty="0">
              <a:solidFill>
                <a:schemeClr val="tx1"/>
              </a:solidFill>
              <a:latin typeface="DFKai-SB" panose="03000509000000000000" pitchFamily="65" charset="-120"/>
              <a:ea typeface="DFKai-SB" panose="03000509000000000000" pitchFamily="65" charset="-120"/>
            </a:endParaRPr>
          </a:p>
          <a:p>
            <a:pPr marL="514350" indent="-514350" algn="l">
              <a:lnSpc>
                <a:spcPts val="40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界線溝通會創造最優秀的績效、小組團隊及職場文化，讓大家都願意「轉面朝向」問題</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Turn their face toward the issues</a:t>
            </a:r>
            <a:r>
              <a:rPr lang="en-US" altLang="zh-TW" sz="2800" b="1" dirty="0">
                <a:solidFill>
                  <a:schemeClr val="tx1"/>
                </a:solidFill>
                <a:latin typeface="DFKai-SB" panose="03000509000000000000" pitchFamily="65" charset="-120"/>
                <a:ea typeface="DFKai-SB" panose="03000509000000000000" pitchFamily="65" charset="-120"/>
              </a:rPr>
              <a:t>)</a:t>
            </a:r>
          </a:p>
          <a:p>
            <a:pPr marL="514350" indent="-514350" algn="l">
              <a:lnSpc>
                <a:spcPts val="40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具備界線溝通的能力不僅會影響到你對工作的感覺，也會左右所屬公司或部門的表現</a:t>
            </a:r>
            <a:endParaRPr lang="en-US" altLang="zh-TW" sz="2800" b="1" dirty="0">
              <a:solidFill>
                <a:schemeClr val="tx1"/>
              </a:solidFill>
              <a:latin typeface="DFKai-SB" panose="03000509000000000000" pitchFamily="65" charset="-120"/>
              <a:ea typeface="DFKai-SB" panose="03000509000000000000" pitchFamily="65" charset="-120"/>
            </a:endParaRPr>
          </a:p>
          <a:p>
            <a:pPr algn="l">
              <a:lnSpc>
                <a:spcPts val="4000"/>
              </a:lnSpc>
            </a:pPr>
            <a:endParaRPr lang="en-US" altLang="zh-TW" sz="2800" b="1" dirty="0">
              <a:solidFill>
                <a:schemeClr val="tx1"/>
              </a:solidFill>
              <a:latin typeface="DFKai-SB" panose="03000509000000000000" pitchFamily="65" charset="-120"/>
              <a:ea typeface="DFKai-SB" panose="03000509000000000000" pitchFamily="65" charset="-120"/>
            </a:endParaRPr>
          </a:p>
          <a:p>
            <a:pPr algn="l">
              <a:lnSpc>
                <a:spcPts val="4000"/>
              </a:lnSpc>
            </a:pPr>
            <a:endParaRPr lang="en-US" altLang="zh-TW"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8</a:t>
            </a:fld>
            <a:endParaRPr lang="en-US" dirty="0"/>
          </a:p>
        </p:txBody>
      </p:sp>
    </p:spTree>
    <p:extLst>
      <p:ext uri="{BB962C8B-B14F-4D97-AF65-F5344CB8AC3E}">
        <p14:creationId xmlns:p14="http://schemas.microsoft.com/office/powerpoint/2010/main" val="142669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55" y="92075"/>
            <a:ext cx="9126416" cy="838868"/>
          </a:xfrm>
        </p:spPr>
        <p:txBody>
          <a:bodyPr>
            <a:noAutofit/>
          </a:bodyPr>
          <a:lstStyle/>
          <a:p>
            <a:pPr>
              <a:lnSpc>
                <a:spcPts val="3500"/>
              </a:lnSpc>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職場上界線溝通的秘訣</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57711"/>
          </a:xfrm>
        </p:spPr>
        <p:txBody>
          <a:bodyPr>
            <a:noAutofit/>
          </a:bodyPr>
          <a:lstStyle/>
          <a:p>
            <a:pPr marL="514350" indent="-514350" algn="l">
              <a:lnSpc>
                <a:spcPts val="3300"/>
              </a:lnSpc>
              <a:buFont typeface="+mj-lt"/>
              <a:buAutoNum type="arabicPeriod"/>
            </a:pPr>
            <a:r>
              <a:rPr lang="zh-TW" altLang="en-US" sz="2400" b="1" dirty="0">
                <a:solidFill>
                  <a:schemeClr val="tx1"/>
                </a:solidFill>
                <a:latin typeface="Bodoni MT" panose="02070603080606020203" pitchFamily="18" charset="0"/>
                <a:ea typeface="DFKai-SB" panose="03000509000000000000" pitchFamily="65" charset="-120"/>
              </a:rPr>
              <a:t>釐清真相</a:t>
            </a:r>
            <a:r>
              <a:rPr lang="en-US" altLang="zh-TW" sz="2400" b="1" dirty="0">
                <a:solidFill>
                  <a:schemeClr val="tx1"/>
                </a:solidFill>
                <a:latin typeface="Bodoni MT" panose="02070603080606020203" pitchFamily="18" charset="0"/>
                <a:ea typeface="DFKai-SB" panose="03000509000000000000" pitchFamily="65" charset="-120"/>
              </a:rPr>
              <a:t>(Find out what the reality is)</a:t>
            </a:r>
          </a:p>
          <a:p>
            <a:pPr marL="514350" indent="-514350" algn="l">
              <a:lnSpc>
                <a:spcPts val="3300"/>
              </a:lnSpc>
              <a:buFont typeface="Wingdings" panose="05000000000000000000" pitchFamily="2" charset="2"/>
              <a:buChar char="§"/>
            </a:pPr>
            <a:r>
              <a:rPr lang="zh-TW" altLang="en-US" sz="2400" b="1" dirty="0">
                <a:solidFill>
                  <a:schemeClr val="tx1"/>
                </a:solidFill>
                <a:latin typeface="Bodoni MT" panose="02070603080606020203" pitchFamily="18" charset="0"/>
                <a:ea typeface="DFKai-SB" panose="03000509000000000000" pitchFamily="65" charset="-120"/>
              </a:rPr>
              <a:t>明確清楚問題的真實情況，確立自己的立場後處理</a:t>
            </a:r>
            <a:endParaRPr lang="en-US" altLang="zh-TW" sz="2400" b="1" dirty="0">
              <a:solidFill>
                <a:schemeClr val="tx1"/>
              </a:solidFill>
              <a:latin typeface="Bodoni MT" panose="02070603080606020203" pitchFamily="18" charset="0"/>
              <a:ea typeface="DFKai-SB" panose="03000509000000000000" pitchFamily="65" charset="-120"/>
            </a:endParaRPr>
          </a:p>
          <a:p>
            <a:pPr marL="914400" lvl="1" indent="-457200" algn="l">
              <a:lnSpc>
                <a:spcPts val="3300"/>
              </a:lnSpc>
              <a:buFont typeface="+mj-lt"/>
              <a:buAutoNum type="arabicParenR"/>
            </a:pPr>
            <a:r>
              <a:rPr lang="zh-TW" altLang="en-US" sz="2400" b="1" dirty="0">
                <a:solidFill>
                  <a:schemeClr val="tx1"/>
                </a:solidFill>
                <a:latin typeface="Bodoni MT" panose="02070603080606020203" pitchFamily="18" charset="0"/>
                <a:ea typeface="DFKai-SB" panose="03000509000000000000" pitchFamily="65" charset="-120"/>
              </a:rPr>
              <a:t>按正式編制層面應依循的政策來解決</a:t>
            </a:r>
            <a:endParaRPr lang="en-US" altLang="zh-TW" sz="2400" b="1" dirty="0">
              <a:solidFill>
                <a:schemeClr val="tx1"/>
              </a:solidFill>
              <a:latin typeface="Bodoni MT" panose="02070603080606020203" pitchFamily="18" charset="0"/>
              <a:ea typeface="DFKai-SB" panose="03000509000000000000" pitchFamily="65" charset="-120"/>
            </a:endParaRPr>
          </a:p>
          <a:p>
            <a:pPr marL="914400" lvl="1" indent="-457200" algn="l">
              <a:lnSpc>
                <a:spcPts val="3300"/>
              </a:lnSpc>
              <a:buFont typeface="+mj-lt"/>
              <a:buAutoNum type="arabicParenR"/>
            </a:pPr>
            <a:r>
              <a:rPr lang="zh-TW" altLang="en-US" sz="2400" b="1" dirty="0">
                <a:solidFill>
                  <a:schemeClr val="tx1"/>
                </a:solidFill>
                <a:latin typeface="Bodoni MT" panose="02070603080606020203" pitchFamily="18" charset="0"/>
                <a:ea typeface="DFKai-SB" panose="03000509000000000000" pitchFamily="65" charset="-120"/>
              </a:rPr>
              <a:t>探詢老闆希望你怎麼做，遵行他的指示，運用本書第</a:t>
            </a:r>
            <a:r>
              <a:rPr lang="en-US" altLang="zh-TW" sz="2400" b="1" dirty="0">
                <a:solidFill>
                  <a:schemeClr val="tx1"/>
                </a:solidFill>
                <a:latin typeface="Bodoni MT" panose="02070603080606020203" pitchFamily="18" charset="0"/>
                <a:ea typeface="DFKai-SB" panose="03000509000000000000" pitchFamily="65" charset="-120"/>
              </a:rPr>
              <a:t>3-14 </a:t>
            </a:r>
            <a:r>
              <a:rPr lang="zh-TW" altLang="en-US" sz="2400" b="1" dirty="0">
                <a:solidFill>
                  <a:schemeClr val="tx1"/>
                </a:solidFill>
                <a:latin typeface="Bodoni MT" panose="02070603080606020203" pitchFamily="18" charset="0"/>
                <a:ea typeface="DFKai-SB" panose="03000509000000000000" pitchFamily="65" charset="-120"/>
              </a:rPr>
              <a:t>章溝通的方式去解決</a:t>
            </a:r>
            <a:endParaRPr lang="en-US" altLang="zh-TW" sz="2400" b="1" dirty="0">
              <a:solidFill>
                <a:schemeClr val="tx1"/>
              </a:solidFill>
              <a:latin typeface="Bodoni MT" panose="02070603080606020203" pitchFamily="18" charset="0"/>
              <a:ea typeface="DFKai-SB" panose="03000509000000000000" pitchFamily="65" charset="-120"/>
            </a:endParaRPr>
          </a:p>
          <a:p>
            <a:pPr marL="914400" lvl="1" indent="-457200" algn="l">
              <a:lnSpc>
                <a:spcPts val="3300"/>
              </a:lnSpc>
              <a:buFont typeface="+mj-lt"/>
              <a:buAutoNum type="arabicParenR"/>
            </a:pPr>
            <a:r>
              <a:rPr lang="zh-TW" altLang="en-US" sz="2400" b="1" dirty="0">
                <a:solidFill>
                  <a:schemeClr val="tx1"/>
                </a:solidFill>
                <a:latin typeface="Bodoni MT" panose="02070603080606020203" pitchFamily="18" charset="0"/>
                <a:ea typeface="DFKai-SB" panose="03000509000000000000" pitchFamily="65" charset="-120"/>
              </a:rPr>
              <a:t>找出與團隊同事合作的方式 </a:t>
            </a:r>
            <a:endParaRPr lang="en-US" altLang="zh-TW" sz="2400" b="1" dirty="0">
              <a:solidFill>
                <a:schemeClr val="tx1"/>
              </a:solidFill>
              <a:latin typeface="Bodoni MT" panose="02070603080606020203" pitchFamily="18" charset="0"/>
              <a:ea typeface="DFKai-SB" panose="03000509000000000000" pitchFamily="65" charset="-120"/>
            </a:endParaRPr>
          </a:p>
          <a:p>
            <a:pPr marL="1257300" lvl="2" indent="-342900" algn="l">
              <a:lnSpc>
                <a:spcPts val="3300"/>
              </a:lnSpc>
              <a:buFontTx/>
              <a:buChar char="-"/>
            </a:pPr>
            <a:r>
              <a:rPr lang="zh-TW" altLang="en-US" b="1" dirty="0">
                <a:solidFill>
                  <a:schemeClr val="tx1"/>
                </a:solidFill>
                <a:latin typeface="Bodoni MT" panose="02070603080606020203" pitchFamily="18" charset="0"/>
                <a:ea typeface="DFKai-SB" panose="03000509000000000000" pitchFamily="65" charset="-120"/>
              </a:rPr>
              <a:t>事先提出基本規則和雙方期待，互相約定遇到事情要盡快處理，別積怨過久，並給對方意見，互相幫忙</a:t>
            </a:r>
            <a:endParaRPr lang="en-US" altLang="zh-TW" b="1" dirty="0">
              <a:solidFill>
                <a:schemeClr val="tx1"/>
              </a:solidFill>
              <a:latin typeface="Bodoni MT" panose="02070603080606020203" pitchFamily="18" charset="0"/>
              <a:ea typeface="DFKai-SB" panose="03000509000000000000" pitchFamily="65" charset="-120"/>
            </a:endParaRPr>
          </a:p>
          <a:p>
            <a:pPr marL="1257300" lvl="2" indent="-342900" algn="l">
              <a:lnSpc>
                <a:spcPts val="3300"/>
              </a:lnSpc>
              <a:buFontTx/>
              <a:buChar char="-"/>
            </a:pPr>
            <a:r>
              <a:rPr lang="zh-TW" altLang="en-US" b="1" dirty="0">
                <a:solidFill>
                  <a:schemeClr val="tx1"/>
                </a:solidFill>
                <a:latin typeface="Bodoni MT" panose="02070603080606020203" pitchFamily="18" charset="0"/>
                <a:ea typeface="DFKai-SB" panose="03000509000000000000" pitchFamily="65" charset="-120"/>
              </a:rPr>
              <a:t>探討「如何一起討論，共同解決問題」幫助團隊建立正面衝突的基本規則</a:t>
            </a:r>
            <a:endParaRPr lang="en-US" altLang="zh-TW" b="1" dirty="0">
              <a:solidFill>
                <a:schemeClr val="tx1"/>
              </a:solidFill>
              <a:latin typeface="Bodoni MT" panose="02070603080606020203" pitchFamily="18" charset="0"/>
              <a:ea typeface="DFKai-SB" panose="03000509000000000000" pitchFamily="65" charset="-120"/>
            </a:endParaRPr>
          </a:p>
          <a:p>
            <a:pPr marL="1257300" lvl="2" indent="-342900" algn="l">
              <a:lnSpc>
                <a:spcPts val="3300"/>
              </a:lnSpc>
              <a:buFontTx/>
              <a:buChar char="-"/>
            </a:pPr>
            <a:r>
              <a:rPr lang="zh-TW" altLang="en-US" b="1" dirty="0">
                <a:solidFill>
                  <a:schemeClr val="tx1"/>
                </a:solidFill>
                <a:latin typeface="Bodoni MT" panose="02070603080606020203" pitchFamily="18" charset="0"/>
                <a:ea typeface="DFKai-SB" panose="03000509000000000000" pitchFamily="65" charset="-120"/>
              </a:rPr>
              <a:t>表達自己的感受，而非指責對方</a:t>
            </a:r>
            <a:r>
              <a:rPr lang="en-US" altLang="zh-TW" b="1" dirty="0">
                <a:solidFill>
                  <a:schemeClr val="tx1"/>
                </a:solidFill>
                <a:latin typeface="Bodoni MT" panose="02070603080606020203" pitchFamily="18" charset="0"/>
                <a:ea typeface="DFKai-SB" panose="03000509000000000000" pitchFamily="65" charset="-120"/>
              </a:rPr>
              <a:t>,</a:t>
            </a:r>
            <a:r>
              <a:rPr lang="zh-TW" altLang="en-US" b="1" dirty="0">
                <a:solidFill>
                  <a:schemeClr val="tx1"/>
                </a:solidFill>
                <a:latin typeface="Bodoni MT" panose="02070603080606020203" pitchFamily="18" charset="0"/>
                <a:ea typeface="DFKai-SB" panose="03000509000000000000" pitchFamily="65" charset="-120"/>
              </a:rPr>
              <a:t> 從懂得如何互相幫忙「減輕工作量」開始，發會團隊精神</a:t>
            </a:r>
            <a:r>
              <a:rPr lang="en-US" altLang="zh-TW" b="1" dirty="0">
                <a:solidFill>
                  <a:schemeClr val="tx1"/>
                </a:solidFill>
                <a:latin typeface="Bodoni MT" panose="02070603080606020203" pitchFamily="18" charset="0"/>
                <a:ea typeface="DFKai-SB" panose="03000509000000000000" pitchFamily="65" charset="-120"/>
              </a:rPr>
              <a:t>.</a:t>
            </a:r>
          </a:p>
          <a:p>
            <a:pPr lvl="1" algn="l">
              <a:lnSpc>
                <a:spcPts val="3300"/>
              </a:lnSpc>
            </a:pPr>
            <a:endParaRPr lang="en-US" altLang="zh-TW" sz="2400" b="1" dirty="0">
              <a:solidFill>
                <a:schemeClr val="tx1"/>
              </a:solidFill>
              <a:latin typeface="Bodoni MT" panose="02070603080606020203" pitchFamily="18" charset="0"/>
              <a:ea typeface="DFKai-SB" panose="03000509000000000000" pitchFamily="65" charset="-120"/>
            </a:endParaRPr>
          </a:p>
          <a:p>
            <a:pPr algn="l">
              <a:lnSpc>
                <a:spcPts val="3300"/>
              </a:lnSpc>
            </a:pPr>
            <a:endParaRPr lang="en-US" altLang="zh-TW" sz="2400" b="1" dirty="0">
              <a:solidFill>
                <a:schemeClr val="tx1"/>
              </a:solidFill>
              <a:latin typeface="Bodoni MT" panose="02070603080606020203" pitchFamily="18" charset="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9</a:t>
            </a:fld>
            <a:endParaRPr lang="en-US" dirty="0"/>
          </a:p>
        </p:txBody>
      </p:sp>
    </p:spTree>
    <p:extLst>
      <p:ext uri="{BB962C8B-B14F-4D97-AF65-F5344CB8AC3E}">
        <p14:creationId xmlns:p14="http://schemas.microsoft.com/office/powerpoint/2010/main" val="2937894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55" y="92075"/>
            <a:ext cx="9126416" cy="838868"/>
          </a:xfrm>
        </p:spPr>
        <p:txBody>
          <a:bodyPr>
            <a:noAutofit/>
          </a:bodyPr>
          <a:lstStyle/>
          <a:p>
            <a:pPr>
              <a:lnSpc>
                <a:spcPts val="3500"/>
              </a:lnSpc>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職場上界線溝通的秘訣</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57711"/>
          </a:xfrm>
        </p:spPr>
        <p:txBody>
          <a:bodyPr>
            <a:noAutofit/>
          </a:bodyPr>
          <a:lstStyle/>
          <a:p>
            <a:pPr algn="l">
              <a:lnSpc>
                <a:spcPts val="3500"/>
              </a:lnSpc>
            </a:pPr>
            <a:r>
              <a:rPr lang="en-US" altLang="zh-TW" sz="2800" b="1" dirty="0">
                <a:solidFill>
                  <a:schemeClr val="tx1"/>
                </a:solidFill>
                <a:latin typeface="Bodoni MT" panose="02070603080606020203" pitchFamily="18" charset="0"/>
                <a:ea typeface="DFKai-SB" panose="03000509000000000000" pitchFamily="65" charset="-120"/>
              </a:rPr>
              <a:t>2.</a:t>
            </a:r>
            <a:r>
              <a:rPr lang="zh-TW" altLang="en-US" sz="2800" b="1" dirty="0">
                <a:solidFill>
                  <a:schemeClr val="tx1"/>
                </a:solidFill>
                <a:latin typeface="Bodoni MT" panose="02070603080606020203" pitchFamily="18" charset="0"/>
                <a:ea typeface="DFKai-SB" panose="03000509000000000000" pitchFamily="65" charset="-120"/>
              </a:rPr>
              <a:t> 主管在過程中一路督導</a:t>
            </a:r>
            <a:r>
              <a:rPr lang="en-US" altLang="zh-TW" sz="2800" b="1" dirty="0">
                <a:solidFill>
                  <a:schemeClr val="tx1"/>
                </a:solidFill>
                <a:latin typeface="Bodoni MT" panose="02070603080606020203" pitchFamily="18" charset="0"/>
                <a:ea typeface="DFKai-SB" panose="03000509000000000000" pitchFamily="65" charset="-120"/>
              </a:rPr>
              <a:t>(If you supervise, do it along the 	way)</a:t>
            </a:r>
          </a:p>
          <a:p>
            <a:pPr marL="457200" indent="-457200" algn="l">
              <a:lnSpc>
                <a:spcPts val="3500"/>
              </a:lnSpc>
              <a:buFont typeface="Wingdings" panose="05000000000000000000" pitchFamily="2" charset="2"/>
              <a:buChar char="§"/>
            </a:pPr>
            <a:r>
              <a:rPr lang="zh-TW" altLang="en-US" sz="2400" b="1" dirty="0">
                <a:solidFill>
                  <a:schemeClr val="tx1"/>
                </a:solidFill>
                <a:latin typeface="Bodoni MT" panose="02070603080606020203" pitchFamily="18" charset="0"/>
                <a:ea typeface="DFKai-SB" panose="03000509000000000000" pitchFamily="65" charset="-120"/>
              </a:rPr>
              <a:t>主管要循序漸進從頭到尾都要以正向肯定的方式指導屬下</a:t>
            </a:r>
            <a:endParaRPr lang="en-US" altLang="zh-TW" sz="2400" b="1" dirty="0">
              <a:solidFill>
                <a:schemeClr val="tx1"/>
              </a:solidFill>
              <a:latin typeface="Bodoni MT" panose="02070603080606020203" pitchFamily="18" charset="0"/>
              <a:ea typeface="DFKai-SB" panose="03000509000000000000" pitchFamily="65" charset="-120"/>
            </a:endParaRPr>
          </a:p>
          <a:p>
            <a:pPr marL="457200" indent="-457200" algn="l">
              <a:lnSpc>
                <a:spcPts val="3500"/>
              </a:lnSpc>
              <a:buFont typeface="Wingdings" panose="05000000000000000000" pitchFamily="2" charset="2"/>
              <a:buChar char="§"/>
            </a:pPr>
            <a:r>
              <a:rPr lang="zh-TW" altLang="en-US" sz="2400" b="1" dirty="0">
                <a:solidFill>
                  <a:schemeClr val="tx1"/>
                </a:solidFill>
                <a:latin typeface="Bodoni MT" panose="02070603080606020203" pitchFamily="18" charset="0"/>
                <a:ea typeface="DFKai-SB" panose="03000509000000000000" pitchFamily="65" charset="-120"/>
              </a:rPr>
              <a:t>正視衝突</a:t>
            </a:r>
            <a:r>
              <a:rPr lang="en-US" altLang="zh-TW" sz="2400" b="1" dirty="0">
                <a:solidFill>
                  <a:schemeClr val="tx1"/>
                </a:solidFill>
                <a:latin typeface="Bodoni MT" panose="02070603080606020203" pitchFamily="18" charset="0"/>
                <a:ea typeface="DFKai-SB" panose="03000509000000000000" pitchFamily="65" charset="-120"/>
              </a:rPr>
              <a:t>(confrontation)</a:t>
            </a:r>
            <a:r>
              <a:rPr lang="zh-TW" altLang="en-US" sz="2400" b="1" dirty="0">
                <a:solidFill>
                  <a:schemeClr val="tx1"/>
                </a:solidFill>
                <a:latin typeface="Bodoni MT" panose="02070603080606020203" pitchFamily="18" charset="0"/>
                <a:ea typeface="DFKai-SB" panose="03000509000000000000" pitchFamily="65" charset="-120"/>
              </a:rPr>
              <a:t>要有始有終，正反意見都要提出以加深說服力</a:t>
            </a:r>
            <a:endParaRPr lang="en-US" altLang="zh-TW" sz="2400" b="1" dirty="0">
              <a:solidFill>
                <a:schemeClr val="tx1"/>
              </a:solidFill>
              <a:latin typeface="Bodoni MT" panose="02070603080606020203" pitchFamily="18" charset="0"/>
              <a:ea typeface="DFKai-SB" panose="03000509000000000000" pitchFamily="65" charset="-120"/>
            </a:endParaRPr>
          </a:p>
          <a:p>
            <a:pPr marL="457200" indent="-457200" algn="l">
              <a:lnSpc>
                <a:spcPts val="3500"/>
              </a:lnSpc>
              <a:buFont typeface="Wingdings" panose="05000000000000000000" pitchFamily="2" charset="2"/>
              <a:buChar char="§"/>
            </a:pPr>
            <a:r>
              <a:rPr lang="zh-TW" altLang="en-US" sz="2400" b="1" dirty="0">
                <a:solidFill>
                  <a:schemeClr val="tx1"/>
                </a:solidFill>
                <a:latin typeface="Bodoni MT" panose="02070603080606020203" pitchFamily="18" charset="0"/>
                <a:ea typeface="DFKai-SB" panose="03000509000000000000" pitchFamily="65" charset="-120"/>
              </a:rPr>
              <a:t>若有違抗命令的問題</a:t>
            </a:r>
            <a:endParaRPr lang="en-US" altLang="zh-TW" sz="2400" b="1" dirty="0">
              <a:solidFill>
                <a:schemeClr val="tx1"/>
              </a:solidFill>
              <a:latin typeface="Bodoni MT" panose="02070603080606020203" pitchFamily="18" charset="0"/>
              <a:ea typeface="DFKai-SB" panose="03000509000000000000" pitchFamily="65" charset="-120"/>
            </a:endParaRPr>
          </a:p>
          <a:p>
            <a:pPr marL="800100" lvl="1" indent="-342900" algn="l">
              <a:lnSpc>
                <a:spcPts val="3500"/>
              </a:lnSpc>
              <a:buFontTx/>
              <a:buChar char="-"/>
            </a:pPr>
            <a:r>
              <a:rPr lang="zh-TW" altLang="en-US" sz="2400" b="1" dirty="0">
                <a:solidFill>
                  <a:schemeClr val="tx1"/>
                </a:solidFill>
                <a:latin typeface="Bodoni MT" panose="02070603080606020203" pitchFamily="18" charset="0"/>
                <a:ea typeface="DFKai-SB" panose="03000509000000000000" pitchFamily="65" charset="-120"/>
              </a:rPr>
              <a:t>談到無法處理問題的原因，最好紀錄談話內容，一切以公司規定為準</a:t>
            </a:r>
            <a:endParaRPr lang="en-US" altLang="zh-TW" sz="2400" b="1" dirty="0">
              <a:solidFill>
                <a:schemeClr val="tx1"/>
              </a:solidFill>
              <a:latin typeface="Bodoni MT" panose="02070603080606020203" pitchFamily="18" charset="0"/>
              <a:ea typeface="DFKai-SB" panose="03000509000000000000" pitchFamily="65" charset="-120"/>
            </a:endParaRPr>
          </a:p>
          <a:p>
            <a:pPr marL="800100" lvl="1" indent="-342900" algn="l">
              <a:lnSpc>
                <a:spcPts val="3500"/>
              </a:lnSpc>
              <a:buFontTx/>
              <a:buChar char="-"/>
            </a:pPr>
            <a:r>
              <a:rPr lang="zh-TW" altLang="en-US" sz="2400" b="1" dirty="0">
                <a:solidFill>
                  <a:schemeClr val="tx1"/>
                </a:solidFill>
                <a:latin typeface="Bodoni MT" panose="02070603080606020203" pitchFamily="18" charset="0"/>
                <a:ea typeface="DFKai-SB" panose="03000509000000000000" pitchFamily="65" charset="-120"/>
              </a:rPr>
              <a:t>向老闆、人事室或法務部門請教，找出適當的方式來面對惹麻煩的員工</a:t>
            </a:r>
            <a:endParaRPr lang="en-US" altLang="zh-TW" sz="2400" b="1" dirty="0">
              <a:solidFill>
                <a:schemeClr val="tx1"/>
              </a:solidFill>
              <a:latin typeface="Bodoni MT" panose="02070603080606020203" pitchFamily="18" charset="0"/>
              <a:ea typeface="DFKai-SB" panose="03000509000000000000" pitchFamily="65" charset="-120"/>
            </a:endParaRPr>
          </a:p>
          <a:p>
            <a:pPr marL="800100" lvl="1" indent="-342900" algn="l">
              <a:lnSpc>
                <a:spcPts val="3500"/>
              </a:lnSpc>
              <a:buFontTx/>
              <a:buChar char="-"/>
            </a:pPr>
            <a:r>
              <a:rPr lang="zh-TW" altLang="en-US" sz="2400" b="1" dirty="0">
                <a:solidFill>
                  <a:schemeClr val="tx1"/>
                </a:solidFill>
                <a:latin typeface="Bodoni MT" panose="02070603080606020203" pitchFamily="18" charset="0"/>
                <a:ea typeface="DFKai-SB" panose="03000509000000000000" pitchFamily="65" charset="-120"/>
              </a:rPr>
              <a:t>主管從頭到尾都設法解決問題，不斷找對方溝通，或是指導、訓練他，幫助他進步</a:t>
            </a:r>
            <a:r>
              <a:rPr lang="en-US" altLang="zh-TW" sz="2400" b="1" dirty="0">
                <a:solidFill>
                  <a:schemeClr val="tx1"/>
                </a:solidFill>
                <a:latin typeface="Bodoni MT" panose="02070603080606020203" pitchFamily="18" charset="0"/>
                <a:ea typeface="DFKai-SB" panose="03000509000000000000" pitchFamily="65" charset="-120"/>
              </a:rPr>
              <a:t>.</a:t>
            </a:r>
          </a:p>
          <a:p>
            <a:pPr algn="l">
              <a:lnSpc>
                <a:spcPts val="3500"/>
              </a:lnSpc>
            </a:pPr>
            <a:endParaRPr lang="en-US" altLang="zh-TW" sz="2800" b="1" dirty="0">
              <a:solidFill>
                <a:schemeClr val="tx1"/>
              </a:solidFill>
              <a:latin typeface="Bodoni MT" panose="02070603080606020203" pitchFamily="18" charset="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439615" cy="365125"/>
          </a:xfrm>
        </p:spPr>
        <p:txBody>
          <a:bodyPr/>
          <a:lstStyle/>
          <a:p>
            <a:pPr algn="l"/>
            <a:fld id="{69C4CFD8-F662-4A36-AA27-12DE1FA08638}" type="slidenum">
              <a:rPr lang="en-US" smtClean="0"/>
              <a:pPr algn="l"/>
              <a:t>10</a:t>
            </a:fld>
            <a:endParaRPr lang="en-US" dirty="0"/>
          </a:p>
        </p:txBody>
      </p:sp>
    </p:spTree>
    <p:extLst>
      <p:ext uri="{BB962C8B-B14F-4D97-AF65-F5344CB8AC3E}">
        <p14:creationId xmlns:p14="http://schemas.microsoft.com/office/powerpoint/2010/main" val="2095830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55" y="92075"/>
            <a:ext cx="9126416" cy="838868"/>
          </a:xfrm>
        </p:spPr>
        <p:txBody>
          <a:bodyPr>
            <a:noAutofit/>
          </a:bodyPr>
          <a:lstStyle/>
          <a:p>
            <a:pPr>
              <a:lnSpc>
                <a:spcPts val="3500"/>
              </a:lnSpc>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職場上界線溝通的秘訣</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57711"/>
          </a:xfrm>
        </p:spPr>
        <p:txBody>
          <a:bodyPr>
            <a:noAutofit/>
          </a:bodyPr>
          <a:lstStyle/>
          <a:p>
            <a:pPr algn="l">
              <a:lnSpc>
                <a:spcPts val="3500"/>
              </a:lnSpc>
            </a:pPr>
            <a:r>
              <a:rPr lang="en-US" altLang="zh-TW" sz="2800" b="1" dirty="0">
                <a:solidFill>
                  <a:schemeClr val="tx1"/>
                </a:solidFill>
                <a:latin typeface="Bodoni MT" panose="02070603080606020203" pitchFamily="18" charset="0"/>
                <a:ea typeface="DFKai-SB" panose="03000509000000000000" pitchFamily="65" charset="-120"/>
              </a:rPr>
              <a:t>2.</a:t>
            </a:r>
            <a:r>
              <a:rPr lang="zh-TW" altLang="en-US" sz="2800" b="1" dirty="0">
                <a:solidFill>
                  <a:schemeClr val="tx1"/>
                </a:solidFill>
                <a:latin typeface="Bodoni MT" panose="02070603080606020203" pitchFamily="18" charset="0"/>
                <a:ea typeface="DFKai-SB" panose="03000509000000000000" pitchFamily="65" charset="-120"/>
              </a:rPr>
              <a:t> 主管在過程中一路督導</a:t>
            </a:r>
            <a:r>
              <a:rPr lang="en-US" altLang="zh-TW" sz="2800" b="1" dirty="0">
                <a:solidFill>
                  <a:schemeClr val="tx1"/>
                </a:solidFill>
                <a:latin typeface="Bodoni MT" panose="02070603080606020203" pitchFamily="18" charset="0"/>
                <a:ea typeface="DFKai-SB" panose="03000509000000000000" pitchFamily="65" charset="-120"/>
              </a:rPr>
              <a:t>(If you supervise, do it along the 	way)</a:t>
            </a:r>
          </a:p>
          <a:p>
            <a:pPr marL="457200" indent="-457200" algn="l">
              <a:lnSpc>
                <a:spcPts val="3500"/>
              </a:lnSpc>
              <a:buFont typeface="Wingdings" panose="05000000000000000000" pitchFamily="2" charset="2"/>
              <a:buChar char="§"/>
            </a:pPr>
            <a:r>
              <a:rPr lang="zh-TW" altLang="en-US" sz="2400" b="1" dirty="0">
                <a:solidFill>
                  <a:schemeClr val="tx1"/>
                </a:solidFill>
                <a:latin typeface="Bodoni MT" panose="02070603080606020203" pitchFamily="18" charset="0"/>
                <a:ea typeface="DFKai-SB" panose="03000509000000000000" pitchFamily="65" charset="-120"/>
              </a:rPr>
              <a:t>主管要循序漸進從頭到尾都要以正向肯定的方式指導屬下</a:t>
            </a:r>
            <a:endParaRPr lang="en-US" altLang="zh-TW" sz="2400" b="1" dirty="0">
              <a:solidFill>
                <a:schemeClr val="tx1"/>
              </a:solidFill>
              <a:latin typeface="Bodoni MT" panose="02070603080606020203" pitchFamily="18" charset="0"/>
              <a:ea typeface="DFKai-SB" panose="03000509000000000000" pitchFamily="65" charset="-120"/>
            </a:endParaRPr>
          </a:p>
          <a:p>
            <a:pPr marL="457200" indent="-457200" algn="l">
              <a:lnSpc>
                <a:spcPts val="3500"/>
              </a:lnSpc>
              <a:buFont typeface="Wingdings" panose="05000000000000000000" pitchFamily="2" charset="2"/>
              <a:buChar char="§"/>
            </a:pPr>
            <a:r>
              <a:rPr lang="zh-TW" altLang="en-US" sz="2400" b="1" dirty="0">
                <a:solidFill>
                  <a:schemeClr val="tx1"/>
                </a:solidFill>
                <a:latin typeface="Bodoni MT" panose="02070603080606020203" pitchFamily="18" charset="0"/>
                <a:ea typeface="DFKai-SB" panose="03000509000000000000" pitchFamily="65" charset="-120"/>
              </a:rPr>
              <a:t>正視衝突</a:t>
            </a:r>
            <a:r>
              <a:rPr lang="en-US" altLang="zh-TW" sz="2400" b="1" dirty="0">
                <a:solidFill>
                  <a:schemeClr val="tx1"/>
                </a:solidFill>
                <a:latin typeface="Bodoni MT" panose="02070603080606020203" pitchFamily="18" charset="0"/>
                <a:ea typeface="DFKai-SB" panose="03000509000000000000" pitchFamily="65" charset="-120"/>
              </a:rPr>
              <a:t>(confrontation)</a:t>
            </a:r>
            <a:r>
              <a:rPr lang="zh-TW" altLang="en-US" sz="2400" b="1" dirty="0">
                <a:solidFill>
                  <a:schemeClr val="tx1"/>
                </a:solidFill>
                <a:latin typeface="Bodoni MT" panose="02070603080606020203" pitchFamily="18" charset="0"/>
                <a:ea typeface="DFKai-SB" panose="03000509000000000000" pitchFamily="65" charset="-120"/>
              </a:rPr>
              <a:t>要有始有終，正反意見都要提出以加深說服力</a:t>
            </a:r>
            <a:endParaRPr lang="en-US" altLang="zh-TW" sz="2400" b="1" dirty="0">
              <a:solidFill>
                <a:schemeClr val="tx1"/>
              </a:solidFill>
              <a:latin typeface="Bodoni MT" panose="02070603080606020203" pitchFamily="18" charset="0"/>
              <a:ea typeface="DFKai-SB" panose="03000509000000000000" pitchFamily="65" charset="-120"/>
            </a:endParaRPr>
          </a:p>
          <a:p>
            <a:pPr marL="457200" indent="-457200" algn="l">
              <a:lnSpc>
                <a:spcPts val="3500"/>
              </a:lnSpc>
              <a:buFont typeface="Wingdings" panose="05000000000000000000" pitchFamily="2" charset="2"/>
              <a:buChar char="§"/>
            </a:pPr>
            <a:r>
              <a:rPr lang="zh-TW" altLang="en-US" sz="2400" b="1" dirty="0">
                <a:solidFill>
                  <a:schemeClr val="tx1"/>
                </a:solidFill>
                <a:latin typeface="Bodoni MT" panose="02070603080606020203" pitchFamily="18" charset="0"/>
                <a:ea typeface="DFKai-SB" panose="03000509000000000000" pitchFamily="65" charset="-120"/>
              </a:rPr>
              <a:t>若有違抗命令的問題</a:t>
            </a:r>
            <a:endParaRPr lang="en-US" altLang="zh-TW" sz="2400" b="1" dirty="0">
              <a:solidFill>
                <a:schemeClr val="tx1"/>
              </a:solidFill>
              <a:latin typeface="Bodoni MT" panose="02070603080606020203" pitchFamily="18" charset="0"/>
              <a:ea typeface="DFKai-SB" panose="03000509000000000000" pitchFamily="65" charset="-120"/>
            </a:endParaRPr>
          </a:p>
          <a:p>
            <a:pPr marL="800100" lvl="1" indent="-342900" algn="l">
              <a:lnSpc>
                <a:spcPts val="3500"/>
              </a:lnSpc>
              <a:buFontTx/>
              <a:buChar char="-"/>
            </a:pPr>
            <a:r>
              <a:rPr lang="zh-TW" altLang="en-US" sz="2400" b="1" dirty="0">
                <a:solidFill>
                  <a:schemeClr val="tx1"/>
                </a:solidFill>
                <a:latin typeface="Bodoni MT" panose="02070603080606020203" pitchFamily="18" charset="0"/>
                <a:ea typeface="DFKai-SB" panose="03000509000000000000" pitchFamily="65" charset="-120"/>
              </a:rPr>
              <a:t>談到無法處理問題的原因，最好紀錄談話內容，一切以公司規定為準</a:t>
            </a:r>
            <a:endParaRPr lang="en-US" altLang="zh-TW" sz="2400" b="1" dirty="0">
              <a:solidFill>
                <a:schemeClr val="tx1"/>
              </a:solidFill>
              <a:latin typeface="Bodoni MT" panose="02070603080606020203" pitchFamily="18" charset="0"/>
              <a:ea typeface="DFKai-SB" panose="03000509000000000000" pitchFamily="65" charset="-120"/>
            </a:endParaRPr>
          </a:p>
          <a:p>
            <a:pPr marL="800100" lvl="1" indent="-342900" algn="l">
              <a:lnSpc>
                <a:spcPts val="3500"/>
              </a:lnSpc>
              <a:buFontTx/>
              <a:buChar char="-"/>
            </a:pPr>
            <a:r>
              <a:rPr lang="zh-TW" altLang="en-US" sz="2400" b="1" dirty="0">
                <a:solidFill>
                  <a:schemeClr val="tx1"/>
                </a:solidFill>
                <a:latin typeface="Bodoni MT" panose="02070603080606020203" pitchFamily="18" charset="0"/>
                <a:ea typeface="DFKai-SB" panose="03000509000000000000" pitchFamily="65" charset="-120"/>
              </a:rPr>
              <a:t>向老闆、人事室或法務部門請教，找出適當的方式來面對惹麻煩的員工</a:t>
            </a:r>
            <a:endParaRPr lang="en-US" altLang="zh-TW" sz="2400" b="1" dirty="0">
              <a:solidFill>
                <a:schemeClr val="tx1"/>
              </a:solidFill>
              <a:latin typeface="Bodoni MT" panose="02070603080606020203" pitchFamily="18" charset="0"/>
              <a:ea typeface="DFKai-SB" panose="03000509000000000000" pitchFamily="65" charset="-120"/>
            </a:endParaRPr>
          </a:p>
          <a:p>
            <a:pPr marL="800100" lvl="1" indent="-342900" algn="l">
              <a:lnSpc>
                <a:spcPts val="3500"/>
              </a:lnSpc>
              <a:buFontTx/>
              <a:buChar char="-"/>
            </a:pPr>
            <a:r>
              <a:rPr lang="zh-TW" altLang="en-US" sz="2400" b="1" dirty="0">
                <a:solidFill>
                  <a:schemeClr val="tx1"/>
                </a:solidFill>
                <a:latin typeface="Bodoni MT" panose="02070603080606020203" pitchFamily="18" charset="0"/>
                <a:ea typeface="DFKai-SB" panose="03000509000000000000" pitchFamily="65" charset="-120"/>
              </a:rPr>
              <a:t>主管從頭到尾都設法解決問題，不斷找對方溝通，或是指導、訓練他，幫助他進步</a:t>
            </a:r>
            <a:r>
              <a:rPr lang="en-US" altLang="zh-TW" sz="2400" b="1" dirty="0">
                <a:solidFill>
                  <a:schemeClr val="tx1"/>
                </a:solidFill>
                <a:latin typeface="Bodoni MT" panose="02070603080606020203" pitchFamily="18" charset="0"/>
                <a:ea typeface="DFKai-SB" panose="03000509000000000000" pitchFamily="65" charset="-120"/>
              </a:rPr>
              <a:t>.</a:t>
            </a:r>
          </a:p>
          <a:p>
            <a:pPr algn="l">
              <a:lnSpc>
                <a:spcPts val="3500"/>
              </a:lnSpc>
            </a:pPr>
            <a:endParaRPr lang="en-US" altLang="zh-TW" sz="2800" b="1" dirty="0">
              <a:solidFill>
                <a:schemeClr val="tx1"/>
              </a:solidFill>
              <a:latin typeface="Bodoni MT" panose="02070603080606020203" pitchFamily="18" charset="0"/>
              <a:ea typeface="DFKai-SB" panose="03000509000000000000" pitchFamily="65" charset="-120"/>
            </a:endParaRPr>
          </a:p>
        </p:txBody>
      </p:sp>
      <p:sp>
        <p:nvSpPr>
          <p:cNvPr id="4" name="Slide Number Placeholder 3"/>
          <p:cNvSpPr>
            <a:spLocks noGrp="1"/>
          </p:cNvSpPr>
          <p:nvPr>
            <p:ph type="sldNum" sz="quarter" idx="12"/>
          </p:nvPr>
        </p:nvSpPr>
        <p:spPr>
          <a:xfrm>
            <a:off x="8763000" y="6400800"/>
            <a:ext cx="363415" cy="365125"/>
          </a:xfrm>
        </p:spPr>
        <p:txBody>
          <a:bodyPr/>
          <a:lstStyle/>
          <a:p>
            <a:pPr algn="l"/>
            <a:fld id="{69C4CFD8-F662-4A36-AA27-12DE1FA08638}" type="slidenum">
              <a:rPr lang="en-US" smtClean="0"/>
              <a:pPr algn="l"/>
              <a:t>11</a:t>
            </a:fld>
            <a:endParaRPr lang="en-US" dirty="0"/>
          </a:p>
        </p:txBody>
      </p:sp>
    </p:spTree>
    <p:extLst>
      <p:ext uri="{BB962C8B-B14F-4D97-AF65-F5344CB8AC3E}">
        <p14:creationId xmlns:p14="http://schemas.microsoft.com/office/powerpoint/2010/main" val="3586639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55" y="92075"/>
            <a:ext cx="9126416" cy="838868"/>
          </a:xfrm>
        </p:spPr>
        <p:txBody>
          <a:bodyPr>
            <a:noAutofit/>
          </a:bodyPr>
          <a:lstStyle/>
          <a:p>
            <a:pPr>
              <a:lnSpc>
                <a:spcPts val="3500"/>
              </a:lnSpc>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職場上界線溝通的秘訣</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57711"/>
          </a:xfrm>
        </p:spPr>
        <p:txBody>
          <a:bodyPr>
            <a:noAutofit/>
          </a:bodyPr>
          <a:lstStyle/>
          <a:p>
            <a:pPr algn="l">
              <a:lnSpc>
                <a:spcPts val="4000"/>
              </a:lnSpc>
            </a:pPr>
            <a:r>
              <a:rPr lang="en-US" altLang="zh-TW" sz="2800" b="1" dirty="0">
                <a:solidFill>
                  <a:schemeClr val="tx1"/>
                </a:solidFill>
                <a:latin typeface="Bodoni MT" panose="02070603080606020203" pitchFamily="18" charset="0"/>
                <a:ea typeface="DFKai-SB" panose="03000509000000000000" pitchFamily="65" charset="-120"/>
              </a:rPr>
              <a:t>3.</a:t>
            </a:r>
            <a:r>
              <a:rPr lang="zh-TW" altLang="en-US" sz="2800" b="1" dirty="0">
                <a:solidFill>
                  <a:schemeClr val="tx1"/>
                </a:solidFill>
                <a:latin typeface="Bodoni MT" panose="02070603080606020203" pitchFamily="18" charset="0"/>
                <a:ea typeface="DFKai-SB" panose="03000509000000000000" pitchFamily="65" charset="-120"/>
              </a:rPr>
              <a:t> 分享你的感受</a:t>
            </a:r>
            <a:r>
              <a:rPr lang="en-US" altLang="zh-TW" sz="2800" b="1" dirty="0">
                <a:solidFill>
                  <a:schemeClr val="tx1"/>
                </a:solidFill>
                <a:latin typeface="Bodoni MT" panose="02070603080606020203" pitchFamily="18" charset="0"/>
                <a:ea typeface="DFKai-SB" panose="03000509000000000000" pitchFamily="65" charset="-120"/>
              </a:rPr>
              <a:t>(Share your feelings)</a:t>
            </a:r>
          </a:p>
          <a:p>
            <a:pPr marL="457200" indent="-457200" algn="l">
              <a:lnSpc>
                <a:spcPts val="4000"/>
              </a:lnSpc>
              <a:buFont typeface="Wingdings" panose="05000000000000000000" pitchFamily="2" charset="2"/>
              <a:buChar char="§"/>
            </a:pPr>
            <a:r>
              <a:rPr lang="zh-TW" altLang="en-US" sz="2800" b="1" dirty="0">
                <a:solidFill>
                  <a:schemeClr val="tx1"/>
                </a:solidFill>
                <a:latin typeface="Bodoni MT" panose="02070603080606020203" pitchFamily="18" charset="0"/>
                <a:ea typeface="DFKai-SB" panose="03000509000000000000" pitchFamily="65" charset="-120"/>
              </a:rPr>
              <a:t>以為工作著想的心情，分享自己的感受</a:t>
            </a:r>
            <a:endParaRPr lang="en-US" altLang="zh-TW" sz="2800" b="1" dirty="0">
              <a:solidFill>
                <a:schemeClr val="tx1"/>
              </a:solidFill>
              <a:latin typeface="Bodoni MT" panose="02070603080606020203" pitchFamily="18" charset="0"/>
              <a:ea typeface="DFKai-SB" panose="03000509000000000000" pitchFamily="65" charset="-120"/>
            </a:endParaRPr>
          </a:p>
          <a:p>
            <a:pPr marL="457200" indent="-457200" algn="l">
              <a:lnSpc>
                <a:spcPts val="4000"/>
              </a:lnSpc>
              <a:buFont typeface="Wingdings" panose="05000000000000000000" pitchFamily="2" charset="2"/>
              <a:buChar char="§"/>
            </a:pPr>
            <a:r>
              <a:rPr lang="zh-TW" altLang="en-US" sz="2800" b="1" dirty="0">
                <a:solidFill>
                  <a:schemeClr val="tx1"/>
                </a:solidFill>
                <a:latin typeface="Bodoni MT" panose="02070603080606020203" pitchFamily="18" charset="0"/>
                <a:ea typeface="DFKai-SB" panose="03000509000000000000" pitchFamily="65" charset="-120"/>
              </a:rPr>
              <a:t>秉持把工作做好，達成目標與完成任務的精神來解決會阻礙你工作的問題</a:t>
            </a:r>
            <a:endParaRPr lang="en-US" altLang="zh-TW" sz="2800" b="1" dirty="0">
              <a:solidFill>
                <a:schemeClr val="tx1"/>
              </a:solidFill>
              <a:latin typeface="Bodoni MT" panose="02070603080606020203" pitchFamily="18" charset="0"/>
              <a:ea typeface="DFKai-SB" panose="03000509000000000000" pitchFamily="65" charset="-120"/>
            </a:endParaRPr>
          </a:p>
          <a:p>
            <a:pPr marL="457200" indent="-457200" algn="l">
              <a:lnSpc>
                <a:spcPts val="4000"/>
              </a:lnSpc>
              <a:buFont typeface="Wingdings" panose="05000000000000000000" pitchFamily="2" charset="2"/>
              <a:buChar char="§"/>
            </a:pPr>
            <a:r>
              <a:rPr lang="zh-TW" altLang="en-US" sz="2800" b="1" dirty="0">
                <a:solidFill>
                  <a:schemeClr val="tx1"/>
                </a:solidFill>
                <a:latin typeface="Bodoni MT" panose="02070603080606020203" pitchFamily="18" charset="0"/>
                <a:ea typeface="DFKai-SB" panose="03000509000000000000" pitchFamily="65" charset="-120"/>
              </a:rPr>
              <a:t>目的是讓自己和同事、主管都能想出兩全其美的辦法，使大家都能在職場文化和環境中培養自信、增進合作的默契</a:t>
            </a:r>
            <a:endParaRPr lang="en-US" altLang="zh-TW" sz="2800" b="1" dirty="0">
              <a:solidFill>
                <a:schemeClr val="tx1"/>
              </a:solidFill>
              <a:latin typeface="Bodoni MT" panose="02070603080606020203" pitchFamily="18" charset="0"/>
              <a:ea typeface="DFKai-SB" panose="03000509000000000000" pitchFamily="65" charset="-120"/>
            </a:endParaRPr>
          </a:p>
          <a:p>
            <a:pPr marL="457200" indent="-457200" algn="l">
              <a:lnSpc>
                <a:spcPts val="4000"/>
              </a:lnSpc>
              <a:buFont typeface="Arial" panose="020B0604020202020204" pitchFamily="34" charset="0"/>
              <a:buChar char="•"/>
            </a:pPr>
            <a:endParaRPr lang="en-US" altLang="zh-TW" sz="2800" b="1" dirty="0">
              <a:solidFill>
                <a:schemeClr val="tx1"/>
              </a:solidFill>
              <a:latin typeface="Bodoni MT" panose="02070603080606020203" pitchFamily="18" charset="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439615" cy="365125"/>
          </a:xfrm>
        </p:spPr>
        <p:txBody>
          <a:bodyPr/>
          <a:lstStyle/>
          <a:p>
            <a:pPr algn="l"/>
            <a:fld id="{69C4CFD8-F662-4A36-AA27-12DE1FA08638}" type="slidenum">
              <a:rPr lang="en-US" smtClean="0"/>
              <a:pPr algn="l"/>
              <a:t>12</a:t>
            </a:fld>
            <a:endParaRPr lang="en-US" dirty="0"/>
          </a:p>
        </p:txBody>
      </p:sp>
    </p:spTree>
    <p:extLst>
      <p:ext uri="{BB962C8B-B14F-4D97-AF65-F5344CB8AC3E}">
        <p14:creationId xmlns:p14="http://schemas.microsoft.com/office/powerpoint/2010/main" val="2522958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55" y="92075"/>
            <a:ext cx="9126416" cy="838868"/>
          </a:xfrm>
        </p:spPr>
        <p:txBody>
          <a:bodyPr>
            <a:noAutofit/>
          </a:bodyPr>
          <a:lstStyle/>
          <a:p>
            <a:pPr>
              <a:lnSpc>
                <a:spcPts val="3500"/>
              </a:lnSpc>
            </a:pP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職場上界線溝通的秘訣</a:t>
            </a:r>
            <a:r>
              <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b="1" dirty="0">
                <a:solidFill>
                  <a:schemeClr val="tx1"/>
                </a:solidFill>
                <a:effectLst>
                  <a:outerShdw blurRad="38100" dist="38100" dir="2700000" algn="tl">
                    <a:srgbClr val="000000">
                      <a:alpha val="43137"/>
                    </a:srgbClr>
                  </a:outerShdw>
                </a:effectLst>
                <a:latin typeface="Bodoni MT" panose="02070603080606020203" pitchFamily="18" charset="0"/>
                <a:ea typeface="DFKai-SB" panose="03000509000000000000" pitchFamily="65" charset="-120"/>
              </a:rPr>
              <a:t>聖經的原則</a:t>
            </a:r>
            <a:endPar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133911"/>
          </a:xfrm>
        </p:spPr>
        <p:txBody>
          <a:bodyPr>
            <a:noAutofit/>
          </a:bodyPr>
          <a:lstStyle/>
          <a:p>
            <a:pPr marL="457200" indent="-4572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聖經對職場主管及屬</a:t>
            </a:r>
            <a:r>
              <a:rPr lang="zh-TW" sz="2400" b="1" dirty="0">
                <a:solidFill>
                  <a:schemeClr val="tx1"/>
                </a:solidFill>
                <a:effectLst/>
                <a:ea typeface="DFKai-SB" panose="03000509000000000000" pitchFamily="65" charset="-120"/>
                <a:cs typeface="PMingLiU" panose="02020500000000000000" pitchFamily="18" charset="-120"/>
              </a:rPr>
              <a:t>下</a:t>
            </a:r>
            <a:r>
              <a:rPr lang="zh-TW" altLang="en-US" sz="2400" b="1" dirty="0">
                <a:solidFill>
                  <a:schemeClr val="tx1"/>
                </a:solidFill>
                <a:latin typeface="DFKai-SB" panose="03000509000000000000" pitchFamily="65" charset="-120"/>
                <a:ea typeface="DFKai-SB" panose="03000509000000000000" pitchFamily="65" charset="-120"/>
              </a:rPr>
              <a:t>的原則</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像是服事主，為主而做，</a:t>
            </a:r>
            <a:r>
              <a:rPr lang="zh-TW" altLang="en-US" sz="2400" b="1" i="0" dirty="0">
                <a:solidFill>
                  <a:srgbClr val="000000"/>
                </a:solidFill>
                <a:effectLst/>
                <a:latin typeface="DFKai-SB" panose="03000509000000000000" pitchFamily="65" charset="-120"/>
                <a:ea typeface="DFKai-SB" panose="03000509000000000000" pitchFamily="65" charset="-120"/>
              </a:rPr>
              <a:t> 從心裏遵行神的旨意</a:t>
            </a:r>
            <a:r>
              <a:rPr lang="zh-TW" altLang="en-US" sz="2400" b="1" dirty="0">
                <a:solidFill>
                  <a:schemeClr val="tx1"/>
                </a:solidFill>
                <a:latin typeface="DFKai-SB" panose="03000509000000000000" pitchFamily="65" charset="-120"/>
                <a:ea typeface="DFKai-SB" panose="03000509000000000000" pitchFamily="65" charset="-120"/>
              </a:rPr>
              <a:t> </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弗</a:t>
            </a:r>
            <a:r>
              <a:rPr lang="en-US" altLang="zh-TW" sz="2400" b="1" dirty="0">
                <a:solidFill>
                  <a:schemeClr val="tx1"/>
                </a:solidFill>
                <a:latin typeface="DFKai-SB" panose="03000509000000000000" pitchFamily="65" charset="-120"/>
                <a:ea typeface="DFKai-SB" panose="03000509000000000000" pitchFamily="65" charset="-120"/>
              </a:rPr>
              <a:t>6:5-9 </a:t>
            </a:r>
            <a:r>
              <a:rPr lang="en-US" altLang="zh-TW" sz="2400" b="1" i="0" dirty="0">
                <a:solidFill>
                  <a:srgbClr val="7030A0"/>
                </a:solidFill>
                <a:effectLst/>
                <a:latin typeface="DFKai-SB" panose="03000509000000000000" pitchFamily="65" charset="-120"/>
                <a:ea typeface="DFKai-SB" panose="03000509000000000000" pitchFamily="65" charset="-120"/>
              </a:rPr>
              <a:t>)</a:t>
            </a:r>
            <a:endParaRPr lang="en-US" altLang="zh-TW" sz="2400" b="1" dirty="0">
              <a:solidFill>
                <a:srgbClr val="7030A0"/>
              </a:solidFill>
              <a:latin typeface="DFKai-SB" panose="03000509000000000000" pitchFamily="65" charset="-120"/>
              <a:ea typeface="DFKai-SB" panose="03000509000000000000" pitchFamily="65" charset="-120"/>
            </a:endParaRPr>
          </a:p>
          <a:p>
            <a:pPr marL="457200" indent="-457200" algn="l">
              <a:lnSpc>
                <a:spcPts val="3500"/>
              </a:lnSpc>
              <a:buFont typeface="Wingdings" panose="05000000000000000000" pitchFamily="2" charset="2"/>
              <a:buChar char="v"/>
            </a:pPr>
            <a:r>
              <a:rPr lang="zh-TW" altLang="en-US" sz="2400" b="1" dirty="0">
                <a:solidFill>
                  <a:schemeClr val="tx1"/>
                </a:solidFill>
                <a:latin typeface="DFKai-SB" panose="03000509000000000000" pitchFamily="65" charset="-120"/>
                <a:ea typeface="DFKai-SB" panose="03000509000000000000" pitchFamily="65" charset="-120"/>
              </a:rPr>
              <a:t>結論</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任務與人際關係 </a:t>
            </a:r>
            <a:r>
              <a:rPr lang="en-US" altLang="zh-TW" sz="2400" b="1" dirty="0">
                <a:solidFill>
                  <a:schemeClr val="tx1"/>
                </a:solidFill>
                <a:latin typeface="DFKai-SB" panose="03000509000000000000" pitchFamily="65" charset="-120"/>
                <a:ea typeface="DFKai-SB" panose="03000509000000000000" pitchFamily="65" charset="-120"/>
              </a:rPr>
              <a:t>(</a:t>
            </a:r>
            <a:r>
              <a:rPr lang="en-US" altLang="zh-TW" sz="2400" b="1" dirty="0">
                <a:solidFill>
                  <a:schemeClr val="tx1"/>
                </a:solidFill>
                <a:latin typeface="Bodoni MT" panose="02070603080606020203" pitchFamily="18" charset="0"/>
                <a:ea typeface="DFKai-SB" panose="03000509000000000000" pitchFamily="65" charset="-120"/>
              </a:rPr>
              <a:t>Task and relationship</a:t>
            </a:r>
            <a:r>
              <a:rPr lang="en-US" altLang="zh-TW" sz="2400" b="1" dirty="0">
                <a:solidFill>
                  <a:schemeClr val="tx1"/>
                </a:solidFill>
                <a:latin typeface="DFKai-SB" panose="03000509000000000000" pitchFamily="65" charset="-120"/>
                <a:ea typeface="DFKai-SB" panose="03000509000000000000" pitchFamily="65" charset="-120"/>
              </a:rPr>
              <a:t>)</a:t>
            </a:r>
          </a:p>
          <a:p>
            <a:pPr marL="457200" indent="-4572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任務</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把事情做好，完成目標</a:t>
            </a:r>
            <a:endParaRPr lang="en-US" altLang="zh-TW" sz="2400" b="1" dirty="0">
              <a:solidFill>
                <a:schemeClr val="tx1"/>
              </a:solidFill>
              <a:latin typeface="DFKai-SB" panose="03000509000000000000" pitchFamily="65" charset="-120"/>
              <a:ea typeface="DFKai-SB" panose="03000509000000000000" pitchFamily="65" charset="-120"/>
            </a:endParaRPr>
          </a:p>
          <a:p>
            <a:pPr marL="457200" indent="-4572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人際關係</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與共事的人和睦相處</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團隊合作</a:t>
            </a:r>
            <a:r>
              <a:rPr lang="en-US" altLang="zh-TW" sz="2400" b="1" dirty="0">
                <a:solidFill>
                  <a:schemeClr val="tx1"/>
                </a:solidFill>
                <a:latin typeface="DFKai-SB" panose="03000509000000000000" pitchFamily="65" charset="-120"/>
                <a:ea typeface="DFKai-SB" panose="03000509000000000000" pitchFamily="65" charset="-120"/>
              </a:rPr>
              <a:t>.</a:t>
            </a:r>
          </a:p>
          <a:p>
            <a:pPr algn="l">
              <a:lnSpc>
                <a:spcPts val="3500"/>
              </a:lnSpc>
            </a:pPr>
            <a:r>
              <a:rPr lang="zh-TW" altLang="en-US" sz="2400" b="1" u="sng" dirty="0">
                <a:solidFill>
                  <a:schemeClr val="tx1"/>
                </a:solidFill>
                <a:latin typeface="DFKai-SB" panose="03000509000000000000" pitchFamily="65" charset="-120"/>
                <a:ea typeface="DFKai-SB" panose="03000509000000000000" pitchFamily="65" charset="-120"/>
              </a:rPr>
              <a:t>弗</a:t>
            </a:r>
            <a:r>
              <a:rPr lang="en-US" altLang="zh-TW" sz="2400" b="1" u="sng" dirty="0">
                <a:solidFill>
                  <a:schemeClr val="tx1"/>
                </a:solidFill>
                <a:latin typeface="DFKai-SB" panose="03000509000000000000" pitchFamily="65" charset="-120"/>
                <a:ea typeface="DFKai-SB" panose="03000509000000000000" pitchFamily="65" charset="-120"/>
              </a:rPr>
              <a:t>6:5-9</a:t>
            </a:r>
            <a:r>
              <a:rPr lang="zh-TW" altLang="en-US" sz="2400" b="1" dirty="0">
                <a:solidFill>
                  <a:schemeClr val="tx1"/>
                </a:solidFill>
                <a:latin typeface="DFKai-SB" panose="03000509000000000000" pitchFamily="65" charset="-120"/>
                <a:ea typeface="DFKai-SB" panose="03000509000000000000" pitchFamily="65" charset="-120"/>
              </a:rPr>
              <a:t> </a:t>
            </a:r>
            <a:r>
              <a:rPr lang="zh-TW" altLang="en-US" sz="2400" b="1" i="0" dirty="0">
                <a:solidFill>
                  <a:srgbClr val="434343"/>
                </a:solidFill>
                <a:effectLst/>
                <a:latin typeface="DFKai-SB" panose="03000509000000000000" pitchFamily="65" charset="-120"/>
                <a:ea typeface="DFKai-SB" panose="03000509000000000000" pitchFamily="65" charset="-120"/>
              </a:rPr>
              <a:t>你們作僕人的，要懼怕戰兢，用誠實的心聽從你們肉身的</a:t>
            </a:r>
            <a:r>
              <a:rPr lang="en-US" altLang="zh-TW" sz="2400" b="1" i="0" dirty="0">
                <a:solidFill>
                  <a:srgbClr val="434343"/>
                </a:solidFill>
                <a:effectLst/>
                <a:latin typeface="DFKai-SB" panose="03000509000000000000" pitchFamily="65" charset="-120"/>
                <a:ea typeface="DFKai-SB" panose="03000509000000000000" pitchFamily="65" charset="-120"/>
              </a:rPr>
              <a:t>	</a:t>
            </a:r>
            <a:r>
              <a:rPr lang="zh-TW" altLang="en-US" sz="2400" b="1" i="0" dirty="0">
                <a:solidFill>
                  <a:srgbClr val="434343"/>
                </a:solidFill>
                <a:effectLst/>
                <a:latin typeface="DFKai-SB" panose="03000509000000000000" pitchFamily="65" charset="-120"/>
                <a:ea typeface="DFKai-SB" panose="03000509000000000000" pitchFamily="65" charset="-120"/>
              </a:rPr>
              <a:t>主人，好像聽從基督一般</a:t>
            </a:r>
            <a:r>
              <a:rPr lang="en-US" altLang="zh-TW" sz="2400" b="1" i="0" dirty="0">
                <a:solidFill>
                  <a:srgbClr val="434343"/>
                </a:solidFill>
                <a:effectLst/>
                <a:latin typeface="DFKai-SB" panose="03000509000000000000" pitchFamily="65" charset="-120"/>
                <a:ea typeface="DFKai-SB" panose="03000509000000000000" pitchFamily="65" charset="-120"/>
              </a:rPr>
              <a:t>.</a:t>
            </a:r>
            <a:r>
              <a:rPr lang="zh-TW" altLang="en-US" sz="2400" b="1" i="0" dirty="0">
                <a:solidFill>
                  <a:srgbClr val="434343"/>
                </a:solidFill>
                <a:effectLst/>
                <a:latin typeface="DFKai-SB" panose="03000509000000000000" pitchFamily="65" charset="-120"/>
                <a:ea typeface="DFKai-SB" panose="03000509000000000000" pitchFamily="65" charset="-120"/>
              </a:rPr>
              <a:t> 不要只在眼前事奉，像是討人喜</a:t>
            </a:r>
            <a:r>
              <a:rPr lang="en-US" altLang="zh-TW" sz="2400" b="1" i="0" dirty="0">
                <a:solidFill>
                  <a:srgbClr val="434343"/>
                </a:solidFill>
                <a:effectLst/>
                <a:latin typeface="DFKai-SB" panose="03000509000000000000" pitchFamily="65" charset="-120"/>
                <a:ea typeface="DFKai-SB" panose="03000509000000000000" pitchFamily="65" charset="-120"/>
              </a:rPr>
              <a:t>	</a:t>
            </a:r>
            <a:r>
              <a:rPr lang="zh-TW" altLang="en-US" sz="2400" b="1" i="0" dirty="0">
                <a:solidFill>
                  <a:srgbClr val="434343"/>
                </a:solidFill>
                <a:effectLst/>
                <a:latin typeface="DFKai-SB" panose="03000509000000000000" pitchFamily="65" charset="-120"/>
                <a:ea typeface="DFKai-SB" panose="03000509000000000000" pitchFamily="65" charset="-120"/>
              </a:rPr>
              <a:t>歡的，要像基督的僕人，從心裡遵行神的旨意。 甘心事奉，</a:t>
            </a:r>
            <a:r>
              <a:rPr lang="en-US" altLang="zh-TW" sz="2400" b="1" i="0" dirty="0">
                <a:solidFill>
                  <a:srgbClr val="434343"/>
                </a:solidFill>
                <a:effectLst/>
                <a:latin typeface="DFKai-SB" panose="03000509000000000000" pitchFamily="65" charset="-120"/>
                <a:ea typeface="DFKai-SB" panose="03000509000000000000" pitchFamily="65" charset="-120"/>
              </a:rPr>
              <a:t>	</a:t>
            </a:r>
            <a:r>
              <a:rPr lang="zh-TW" altLang="en-US" sz="2400" b="1" i="0" dirty="0">
                <a:solidFill>
                  <a:srgbClr val="434343"/>
                </a:solidFill>
                <a:effectLst/>
                <a:latin typeface="DFKai-SB" panose="03000509000000000000" pitchFamily="65" charset="-120"/>
                <a:ea typeface="DFKai-SB" panose="03000509000000000000" pitchFamily="65" charset="-120"/>
              </a:rPr>
              <a:t>好像服事主，不像服事人。 因為曉得各人所行的善事，不</a:t>
            </a:r>
            <a:r>
              <a:rPr lang="en-US" altLang="zh-TW" sz="2400" b="1" i="0" dirty="0">
                <a:solidFill>
                  <a:srgbClr val="434343"/>
                </a:solidFill>
                <a:effectLst/>
                <a:latin typeface="DFKai-SB" panose="03000509000000000000" pitchFamily="65" charset="-120"/>
                <a:ea typeface="DFKai-SB" panose="03000509000000000000" pitchFamily="65" charset="-120"/>
              </a:rPr>
              <a:t>	</a:t>
            </a:r>
            <a:r>
              <a:rPr lang="zh-TW" altLang="en-US" sz="2400" b="1" i="0" dirty="0">
                <a:solidFill>
                  <a:srgbClr val="434343"/>
                </a:solidFill>
                <a:effectLst/>
                <a:latin typeface="DFKai-SB" panose="03000509000000000000" pitchFamily="65" charset="-120"/>
                <a:ea typeface="DFKai-SB" panose="03000509000000000000" pitchFamily="65" charset="-120"/>
              </a:rPr>
              <a:t>論是為奴的，是自主的，都必按所行的得主的賞賜。 你們</a:t>
            </a:r>
            <a:r>
              <a:rPr lang="en-US" altLang="zh-TW" sz="2400" b="1" i="0" dirty="0">
                <a:solidFill>
                  <a:srgbClr val="434343"/>
                </a:solidFill>
                <a:effectLst/>
                <a:latin typeface="DFKai-SB" panose="03000509000000000000" pitchFamily="65" charset="-120"/>
                <a:ea typeface="DFKai-SB" panose="03000509000000000000" pitchFamily="65" charset="-120"/>
              </a:rPr>
              <a:t>	</a:t>
            </a:r>
            <a:r>
              <a:rPr lang="zh-TW" altLang="en-US" sz="2400" b="1" i="0" dirty="0">
                <a:solidFill>
                  <a:srgbClr val="434343"/>
                </a:solidFill>
                <a:effectLst/>
                <a:latin typeface="DFKai-SB" panose="03000509000000000000" pitchFamily="65" charset="-120"/>
                <a:ea typeface="DFKai-SB" panose="03000509000000000000" pitchFamily="65" charset="-120"/>
              </a:rPr>
              <a:t>作主人的，待僕人也是一理，不要威嚇他們。因為知道，他</a:t>
            </a:r>
            <a:r>
              <a:rPr lang="en-US" altLang="zh-TW" sz="2400" b="1" i="0" dirty="0">
                <a:solidFill>
                  <a:srgbClr val="434343"/>
                </a:solidFill>
                <a:effectLst/>
                <a:latin typeface="DFKai-SB" panose="03000509000000000000" pitchFamily="65" charset="-120"/>
                <a:ea typeface="DFKai-SB" panose="03000509000000000000" pitchFamily="65" charset="-120"/>
              </a:rPr>
              <a:t>	</a:t>
            </a:r>
            <a:r>
              <a:rPr lang="zh-TW" altLang="en-US" sz="2400" b="1" i="0" dirty="0">
                <a:solidFill>
                  <a:srgbClr val="434343"/>
                </a:solidFill>
                <a:effectLst/>
                <a:latin typeface="DFKai-SB" panose="03000509000000000000" pitchFamily="65" charset="-120"/>
                <a:ea typeface="DFKai-SB" panose="03000509000000000000" pitchFamily="65" charset="-120"/>
              </a:rPr>
              <a:t>們和你們同有一位主在天上；他並不偏待人。</a:t>
            </a:r>
            <a:endParaRPr lang="en-US" altLang="zh-TW" sz="24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439615" cy="365125"/>
          </a:xfrm>
        </p:spPr>
        <p:txBody>
          <a:bodyPr/>
          <a:lstStyle/>
          <a:p>
            <a:pPr algn="l"/>
            <a:fld id="{69C4CFD8-F662-4A36-AA27-12DE1FA08638}" type="slidenum">
              <a:rPr lang="en-US" smtClean="0"/>
              <a:pPr algn="l"/>
              <a:t>13</a:t>
            </a:fld>
            <a:endParaRPr lang="en-US" dirty="0"/>
          </a:p>
        </p:txBody>
      </p:sp>
    </p:spTree>
    <p:extLst>
      <p:ext uri="{BB962C8B-B14F-4D97-AF65-F5344CB8AC3E}">
        <p14:creationId xmlns:p14="http://schemas.microsoft.com/office/powerpoint/2010/main" val="730227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8272"/>
            <a:ext cx="9144000" cy="9323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與掌權者溝通</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133912"/>
          </a:xfrm>
        </p:spPr>
        <p:txBody>
          <a:bodyPr>
            <a:noAutofit/>
          </a:bodyPr>
          <a:lstStyle/>
          <a:p>
            <a:pPr marL="342900" indent="-342900" algn="l">
              <a:lnSpc>
                <a:spcPts val="33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掌權者</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扮演帶領和引導他人的角色，並負起相關責任的人</a:t>
            </a:r>
            <a:endParaRPr lang="en-US" altLang="zh-TW" sz="2400" b="1" dirty="0">
              <a:solidFill>
                <a:schemeClr val="tx1"/>
              </a:solidFill>
              <a:latin typeface="DFKai-SB" panose="03000509000000000000" pitchFamily="65" charset="-120"/>
              <a:ea typeface="DFKai-SB" panose="03000509000000000000" pitchFamily="65" charset="-120"/>
            </a:endParaRPr>
          </a:p>
          <a:p>
            <a:pPr marL="342900" indent="-342900" algn="l">
              <a:lnSpc>
                <a:spcPts val="33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權柄是神所創造的，神握有終極與最終的權柄</a:t>
            </a:r>
            <a:r>
              <a:rPr lang="en-US" altLang="zh-TW" sz="2400" b="1" dirty="0">
                <a:solidFill>
                  <a:schemeClr val="tx1"/>
                </a:solidFill>
                <a:latin typeface="DFKai-SB" panose="03000509000000000000" pitchFamily="65" charset="-120"/>
                <a:ea typeface="DFKai-SB" panose="03000509000000000000" pitchFamily="65" charset="-120"/>
              </a:rPr>
              <a:t>(</a:t>
            </a:r>
            <a:r>
              <a:rPr lang="en-US" altLang="zh-TW" sz="2400" b="1" dirty="0">
                <a:solidFill>
                  <a:schemeClr val="tx1"/>
                </a:solidFill>
                <a:latin typeface="Bodoni MT" panose="02070603080606020203" pitchFamily="18" charset="0"/>
                <a:ea typeface="DFKai-SB" panose="03000509000000000000" pitchFamily="65" charset="-120"/>
              </a:rPr>
              <a:t>He is the ultimate and final authority</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他從至高之處設立權柄的結構 </a:t>
            </a:r>
            <a:r>
              <a:rPr lang="en-US" altLang="zh-TW" sz="2400" b="1" dirty="0">
                <a:solidFill>
                  <a:srgbClr val="7030A0"/>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羅</a:t>
            </a:r>
            <a:r>
              <a:rPr lang="en-US" altLang="zh-TW" sz="2400" b="1" dirty="0">
                <a:solidFill>
                  <a:schemeClr val="tx1"/>
                </a:solidFill>
                <a:latin typeface="DFKai-SB" panose="03000509000000000000" pitchFamily="65" charset="-120"/>
                <a:ea typeface="DFKai-SB" panose="03000509000000000000" pitchFamily="65" charset="-120"/>
              </a:rPr>
              <a:t>13:1</a:t>
            </a:r>
            <a:r>
              <a:rPr lang="zh-TW" altLang="en-US" sz="2400" b="0" i="0" dirty="0">
                <a:solidFill>
                  <a:schemeClr val="tx1"/>
                </a:solidFill>
                <a:effectLst/>
                <a:latin typeface="DFKai-SB" panose="03000509000000000000" pitchFamily="65" charset="-120"/>
                <a:ea typeface="DFKai-SB" panose="03000509000000000000" pitchFamily="65" charset="-120"/>
              </a:rPr>
              <a:t> </a:t>
            </a:r>
            <a:endParaRPr lang="en-US" altLang="zh-TW" sz="2400" b="1" dirty="0">
              <a:solidFill>
                <a:srgbClr val="7030A0"/>
              </a:solidFill>
              <a:latin typeface="DFKai-SB" panose="03000509000000000000" pitchFamily="65" charset="-120"/>
              <a:ea typeface="DFKai-SB" panose="03000509000000000000" pitchFamily="65" charset="-120"/>
            </a:endParaRPr>
          </a:p>
          <a:p>
            <a:pPr marL="342900" indent="-342900" algn="l">
              <a:lnSpc>
                <a:spcPts val="33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制度和組織都象徵神在人生命中所立的旨意和誡命</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教會就是這些制度的代表之一</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，神要我們與他同工，同心創造充滿愛、人生目的與有意義的世界</a:t>
            </a:r>
            <a:r>
              <a:rPr lang="en-US" altLang="zh-TW" sz="2400" b="1" dirty="0">
                <a:solidFill>
                  <a:schemeClr val="tx1"/>
                </a:solidFill>
                <a:latin typeface="DFKai-SB" panose="03000509000000000000" pitchFamily="65" charset="-120"/>
                <a:ea typeface="DFKai-SB" panose="03000509000000000000" pitchFamily="65" charset="-120"/>
              </a:rPr>
              <a:t>.</a:t>
            </a:r>
          </a:p>
          <a:p>
            <a:pPr marL="342900" indent="-342900" algn="l">
              <a:lnSpc>
                <a:spcPts val="33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順服與自由同時並存，才是權柄結構最佳的運行狀態</a:t>
            </a:r>
            <a:endParaRPr lang="en-US" altLang="zh-TW" sz="2400" b="1" dirty="0">
              <a:solidFill>
                <a:schemeClr val="tx1"/>
              </a:solidFill>
              <a:latin typeface="DFKai-SB" panose="03000509000000000000" pitchFamily="65" charset="-120"/>
              <a:ea typeface="DFKai-SB" panose="03000509000000000000" pitchFamily="65" charset="-120"/>
            </a:endParaRPr>
          </a:p>
          <a:p>
            <a:pPr marL="800100" lvl="1" indent="-342900" algn="l">
              <a:lnSpc>
                <a:spcPts val="3300"/>
              </a:lnSpc>
              <a:spcBef>
                <a:spcPts val="0"/>
              </a:spcBef>
              <a:spcAft>
                <a:spcPts val="800"/>
              </a:spcAft>
              <a:buFontTx/>
              <a:buChar char="-"/>
            </a:pPr>
            <a:r>
              <a:rPr lang="zh-TW" altLang="en-US" sz="2400" b="1" dirty="0">
                <a:solidFill>
                  <a:schemeClr val="tx1"/>
                </a:solidFill>
                <a:latin typeface="DFKai-SB" panose="03000509000000000000" pitchFamily="65" charset="-120"/>
                <a:ea typeface="DFKai-SB" panose="03000509000000000000" pitchFamily="65" charset="-120"/>
              </a:rPr>
              <a:t>責任制</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屬下能對主管負責</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也能保有自己的選擇及做事的規範</a:t>
            </a:r>
            <a:endParaRPr lang="en-US" altLang="zh-TW" sz="2400" b="1" dirty="0">
              <a:solidFill>
                <a:schemeClr val="tx1"/>
              </a:solidFill>
              <a:latin typeface="DFKai-SB" panose="03000509000000000000" pitchFamily="65" charset="-120"/>
              <a:ea typeface="DFKai-SB" panose="03000509000000000000" pitchFamily="65" charset="-120"/>
            </a:endParaRPr>
          </a:p>
          <a:p>
            <a:pPr marL="800100" lvl="1" indent="-342900" algn="l">
              <a:lnSpc>
                <a:spcPts val="3300"/>
              </a:lnSpc>
              <a:spcBef>
                <a:spcPts val="0"/>
              </a:spcBef>
              <a:spcAft>
                <a:spcPts val="800"/>
              </a:spcAft>
              <a:buFontTx/>
              <a:buChar char="-"/>
            </a:pPr>
            <a:r>
              <a:rPr lang="zh-TW" altLang="en-US" sz="2400" b="1" dirty="0">
                <a:solidFill>
                  <a:schemeClr val="tx1"/>
                </a:solidFill>
                <a:latin typeface="DFKai-SB" panose="03000509000000000000" pitchFamily="65" charset="-120"/>
                <a:ea typeface="DFKai-SB" panose="03000509000000000000" pitchFamily="65" charset="-120"/>
              </a:rPr>
              <a:t>屬下能自由找主管溝通問題，管理階層能聽到誠實的意見，進而解決問題、改正和進步</a:t>
            </a:r>
            <a:endParaRPr lang="en-US" altLang="zh-TW" sz="2400" b="1" dirty="0">
              <a:solidFill>
                <a:schemeClr val="tx1"/>
              </a:solidFill>
              <a:latin typeface="DFKai-SB" panose="03000509000000000000" pitchFamily="65" charset="-120"/>
              <a:ea typeface="DFKai-SB" panose="03000509000000000000" pitchFamily="65" charset="-120"/>
            </a:endParaRPr>
          </a:p>
          <a:p>
            <a:pPr marL="800100" lvl="1" indent="-342900" algn="l">
              <a:lnSpc>
                <a:spcPts val="3300"/>
              </a:lnSpc>
              <a:spcBef>
                <a:spcPts val="0"/>
              </a:spcBef>
              <a:spcAft>
                <a:spcPts val="800"/>
              </a:spcAft>
              <a:buFontTx/>
              <a:buChar char="-"/>
            </a:pPr>
            <a:endParaRPr lang="en-US" altLang="zh-TW" sz="2400" b="1" dirty="0">
              <a:solidFill>
                <a:schemeClr val="tx1"/>
              </a:solidFill>
              <a:latin typeface="DFKai-SB" panose="03000509000000000000" pitchFamily="65" charset="-120"/>
              <a:ea typeface="DFKai-SB" panose="03000509000000000000" pitchFamily="65" charset="-120"/>
            </a:endParaRPr>
          </a:p>
          <a:p>
            <a:pPr marL="800100" lvl="1" indent="-342900" algn="l">
              <a:lnSpc>
                <a:spcPts val="3300"/>
              </a:lnSpc>
              <a:spcBef>
                <a:spcPts val="0"/>
              </a:spcBef>
              <a:spcAft>
                <a:spcPts val="800"/>
              </a:spcAft>
              <a:buFontTx/>
              <a:buChar char="-"/>
            </a:pPr>
            <a:endParaRPr lang="en-US" altLang="zh-TW" sz="24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400800"/>
            <a:ext cx="515815" cy="365125"/>
          </a:xfrm>
        </p:spPr>
        <p:txBody>
          <a:bodyPr/>
          <a:lstStyle/>
          <a:p>
            <a:pPr algn="l">
              <a:lnSpc>
                <a:spcPts val="3700"/>
              </a:lnSpc>
            </a:pPr>
            <a:fld id="{69C4CFD8-F662-4A36-AA27-12DE1FA08638}" type="slidenum">
              <a:rPr lang="en-US" smtClean="0"/>
              <a:pPr algn="l">
                <a:lnSpc>
                  <a:spcPts val="3700"/>
                </a:lnSpc>
              </a:pPr>
              <a:t>14</a:t>
            </a:fld>
            <a:endParaRPr lang="en-US" dirty="0"/>
          </a:p>
        </p:txBody>
      </p:sp>
    </p:spTree>
    <p:extLst>
      <p:ext uri="{BB962C8B-B14F-4D97-AF65-F5344CB8AC3E}">
        <p14:creationId xmlns:p14="http://schemas.microsoft.com/office/powerpoint/2010/main" val="3497955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4472"/>
            <a:ext cx="9126415"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「找掌權者溝通」的問題</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57712"/>
          </a:xfrm>
        </p:spPr>
        <p:txBody>
          <a:bodyPr>
            <a:noAutofit/>
          </a:bodyPr>
          <a:lstStyle/>
          <a:p>
            <a:pPr algn="l">
              <a:lnSpc>
                <a:spcPts val="3700"/>
              </a:lnSpc>
              <a:spcBef>
                <a:spcPts val="0"/>
              </a:spcBef>
              <a:spcAft>
                <a:spcPts val="800"/>
              </a:spcAft>
            </a:pPr>
            <a:r>
              <a:rPr lang="en-US" altLang="zh-TW" sz="2800" b="1" dirty="0">
                <a:solidFill>
                  <a:schemeClr val="tx1"/>
                </a:solidFill>
                <a:latin typeface="DFKai-SB" panose="03000509000000000000" pitchFamily="65" charset="-120"/>
                <a:ea typeface="DFKai-SB" panose="03000509000000000000" pitchFamily="65" charset="-120"/>
              </a:rPr>
              <a:t>1.</a:t>
            </a:r>
            <a:r>
              <a:rPr lang="zh-TW" altLang="en-US" sz="2800" b="1" dirty="0">
                <a:solidFill>
                  <a:schemeClr val="tx1"/>
                </a:solidFill>
                <a:latin typeface="DFKai-SB" panose="03000509000000000000" pitchFamily="65" charset="-120"/>
                <a:ea typeface="DFKai-SB" panose="03000509000000000000" pitchFamily="65" charset="-120"/>
              </a:rPr>
              <a:t> 掌權者態度抗拒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Resistant authority</a:t>
            </a:r>
            <a:r>
              <a:rPr lang="en-US" altLang="zh-TW" sz="2800" b="1" dirty="0">
                <a:solidFill>
                  <a:schemeClr val="tx1"/>
                </a:solidFill>
                <a:latin typeface="DFKai-SB" panose="03000509000000000000" pitchFamily="65" charset="-120"/>
                <a:ea typeface="DFKai-SB" panose="03000509000000000000" pitchFamily="65" charset="-120"/>
              </a:rPr>
              <a:t>)</a:t>
            </a:r>
          </a:p>
          <a:p>
            <a:pPr marL="800100" lvl="1" indent="-342900" algn="l">
              <a:lnSpc>
                <a:spcPts val="3700"/>
              </a:lnSpc>
              <a:spcBef>
                <a:spcPts val="0"/>
              </a:spcBef>
              <a:spcAft>
                <a:spcPts val="800"/>
              </a:spcAft>
              <a:buFontTx/>
              <a:buChar char="-"/>
            </a:pPr>
            <a:r>
              <a:rPr lang="zh-TW" altLang="en-US" sz="2400" b="1" dirty="0">
                <a:solidFill>
                  <a:schemeClr val="tx1"/>
                </a:solidFill>
                <a:latin typeface="DFKai-SB" panose="03000509000000000000" pitchFamily="65" charset="-120"/>
                <a:ea typeface="DFKai-SB" panose="03000509000000000000" pitchFamily="65" charset="-120"/>
              </a:rPr>
              <a:t>主管控制成性，一再強辨或拒絕接受意見</a:t>
            </a:r>
            <a:endParaRPr lang="en-US" altLang="zh-TW" sz="2400" b="1" dirty="0">
              <a:solidFill>
                <a:schemeClr val="tx1"/>
              </a:solidFill>
              <a:latin typeface="DFKai-SB" panose="03000509000000000000" pitchFamily="65" charset="-120"/>
              <a:ea typeface="DFKai-SB" panose="03000509000000000000" pitchFamily="65" charset="-120"/>
            </a:endParaRPr>
          </a:p>
          <a:p>
            <a:pPr marL="800100" lvl="1" indent="-342900" algn="l">
              <a:lnSpc>
                <a:spcPts val="3700"/>
              </a:lnSpc>
              <a:spcBef>
                <a:spcPts val="0"/>
              </a:spcBef>
              <a:spcAft>
                <a:spcPts val="800"/>
              </a:spcAft>
              <a:buFontTx/>
              <a:buChar char="-"/>
            </a:pPr>
            <a:r>
              <a:rPr lang="zh-TW" altLang="en-US" sz="2400" b="1" dirty="0">
                <a:solidFill>
                  <a:schemeClr val="tx1"/>
                </a:solidFill>
                <a:latin typeface="DFKai-SB" panose="03000509000000000000" pitchFamily="65" charset="-120"/>
                <a:ea typeface="DFKai-SB" panose="03000509000000000000" pitchFamily="65" charset="-120"/>
              </a:rPr>
              <a:t>可能自卑或沒有安全感</a:t>
            </a:r>
            <a:endParaRPr lang="en-US" altLang="zh-TW" sz="2400" b="1" dirty="0">
              <a:solidFill>
                <a:schemeClr val="tx1"/>
              </a:solidFill>
              <a:latin typeface="DFKai-SB" panose="03000509000000000000" pitchFamily="65" charset="-120"/>
              <a:ea typeface="DFKai-SB" panose="03000509000000000000" pitchFamily="65" charset="-120"/>
            </a:endParaRPr>
          </a:p>
          <a:p>
            <a:pPr marL="1257300" lvl="2" indent="-342900" algn="l">
              <a:lnSpc>
                <a:spcPts val="3700"/>
              </a:lnSpc>
              <a:spcBef>
                <a:spcPts val="0"/>
              </a:spcBef>
              <a:spcAft>
                <a:spcPts val="800"/>
              </a:spcAft>
              <a:buFont typeface="Wingdings" panose="05000000000000000000" pitchFamily="2" charset="2"/>
              <a:buChar char="§"/>
            </a:pPr>
            <a:r>
              <a:rPr lang="zh-TW" altLang="en-US" b="1" dirty="0">
                <a:solidFill>
                  <a:schemeClr val="tx1"/>
                </a:solidFill>
                <a:latin typeface="DFKai-SB" panose="03000509000000000000" pitchFamily="65" charset="-120"/>
                <a:ea typeface="DFKai-SB" panose="03000509000000000000" pitchFamily="65" charset="-120"/>
              </a:rPr>
              <a:t>害怕正視自己的缺點</a:t>
            </a:r>
            <a:endParaRPr lang="en-US" altLang="zh-TW" b="1" dirty="0">
              <a:solidFill>
                <a:schemeClr val="tx1"/>
              </a:solidFill>
              <a:latin typeface="DFKai-SB" panose="03000509000000000000" pitchFamily="65" charset="-120"/>
              <a:ea typeface="DFKai-SB" panose="03000509000000000000" pitchFamily="65" charset="-120"/>
            </a:endParaRPr>
          </a:p>
          <a:p>
            <a:pPr marL="1257300" lvl="2" indent="-342900" algn="l">
              <a:lnSpc>
                <a:spcPts val="3700"/>
              </a:lnSpc>
              <a:spcBef>
                <a:spcPts val="0"/>
              </a:spcBef>
              <a:spcAft>
                <a:spcPts val="800"/>
              </a:spcAft>
              <a:buFont typeface="Wingdings" panose="05000000000000000000" pitchFamily="2" charset="2"/>
              <a:buChar char="§"/>
            </a:pPr>
            <a:r>
              <a:rPr lang="zh-TW" altLang="en-US" b="1" dirty="0">
                <a:solidFill>
                  <a:schemeClr val="tx1"/>
                </a:solidFill>
                <a:latin typeface="DFKai-SB" panose="03000509000000000000" pitchFamily="65" charset="-120"/>
                <a:ea typeface="DFKai-SB" panose="03000509000000000000" pitchFamily="65" charset="-120"/>
              </a:rPr>
              <a:t>將工作上的問題誤以為是對自己的攻擊</a:t>
            </a:r>
            <a:endParaRPr lang="en-US" altLang="zh-TW" b="1" dirty="0">
              <a:solidFill>
                <a:schemeClr val="tx1"/>
              </a:solidFill>
              <a:latin typeface="DFKai-SB" panose="03000509000000000000" pitchFamily="65" charset="-120"/>
              <a:ea typeface="DFKai-SB" panose="03000509000000000000" pitchFamily="65" charset="-120"/>
            </a:endParaRPr>
          </a:p>
          <a:p>
            <a:pPr marL="914400" lvl="1" indent="-457200" algn="l">
              <a:lnSpc>
                <a:spcPts val="3700"/>
              </a:lnSpc>
              <a:spcBef>
                <a:spcPts val="0"/>
              </a:spcBef>
              <a:spcAft>
                <a:spcPts val="800"/>
              </a:spcAft>
              <a:buFont typeface="Wingdings" panose="05000000000000000000" pitchFamily="2" charset="2"/>
              <a:buChar char="Ø"/>
            </a:pPr>
            <a:r>
              <a:rPr lang="zh-TW" altLang="en-US" b="1" dirty="0">
                <a:solidFill>
                  <a:schemeClr val="tx1"/>
                </a:solidFill>
                <a:latin typeface="DFKai-SB" panose="03000509000000000000" pitchFamily="65" charset="-120"/>
                <a:ea typeface="DFKai-SB" panose="03000509000000000000" pitchFamily="65" charset="-120"/>
              </a:rPr>
              <a:t>對這樣的上司要保持警惕</a:t>
            </a:r>
            <a:endParaRPr lang="en-US" altLang="zh-TW" b="1" dirty="0">
              <a:solidFill>
                <a:schemeClr val="tx1"/>
              </a:solidFill>
              <a:latin typeface="DFKai-SB" panose="03000509000000000000" pitchFamily="65" charset="-120"/>
              <a:ea typeface="DFKai-SB" panose="03000509000000000000" pitchFamily="65" charset="-120"/>
            </a:endParaRPr>
          </a:p>
          <a:p>
            <a:pPr algn="l">
              <a:lnSpc>
                <a:spcPts val="2000"/>
              </a:lnSpc>
              <a:spcBef>
                <a:spcPts val="0"/>
              </a:spcBef>
              <a:spcAft>
                <a:spcPts val="800"/>
              </a:spcAft>
            </a:pPr>
            <a:endParaRPr lang="en-US" altLang="zh-TW" sz="1600" b="1" u="sng" dirty="0">
              <a:solidFill>
                <a:schemeClr val="tx1"/>
              </a:solidFill>
              <a:effectLst/>
              <a:latin typeface="DFKai-SB" panose="03000509000000000000" pitchFamily="65" charset="-120"/>
              <a:ea typeface="DFKai-SB" panose="03000509000000000000" pitchFamily="65" charset="-120"/>
              <a:cs typeface="Arial" panose="020B0604020202020204" pitchFamily="34" charset="0"/>
            </a:endParaRPr>
          </a:p>
        </p:txBody>
      </p:sp>
      <p:sp>
        <p:nvSpPr>
          <p:cNvPr id="4" name="Slide Number Placeholder 3"/>
          <p:cNvSpPr>
            <a:spLocks noGrp="1"/>
          </p:cNvSpPr>
          <p:nvPr>
            <p:ph type="sldNum" sz="quarter" idx="12"/>
          </p:nvPr>
        </p:nvSpPr>
        <p:spPr>
          <a:xfrm>
            <a:off x="8534400" y="6400800"/>
            <a:ext cx="592015" cy="365125"/>
          </a:xfrm>
        </p:spPr>
        <p:txBody>
          <a:bodyPr/>
          <a:lstStyle/>
          <a:p>
            <a:pPr algn="l">
              <a:lnSpc>
                <a:spcPts val="3700"/>
              </a:lnSpc>
            </a:pPr>
            <a:fld id="{69C4CFD8-F662-4A36-AA27-12DE1FA08638}" type="slidenum">
              <a:rPr lang="en-US" smtClean="0"/>
              <a:pPr algn="l">
                <a:lnSpc>
                  <a:spcPts val="3700"/>
                </a:lnSpc>
              </a:pPr>
              <a:t>15</a:t>
            </a:fld>
            <a:endParaRPr lang="en-US" dirty="0"/>
          </a:p>
        </p:txBody>
      </p:sp>
    </p:spTree>
    <p:extLst>
      <p:ext uri="{BB962C8B-B14F-4D97-AF65-F5344CB8AC3E}">
        <p14:creationId xmlns:p14="http://schemas.microsoft.com/office/powerpoint/2010/main" val="4217388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8272"/>
            <a:ext cx="9144000" cy="703728"/>
          </a:xfrm>
        </p:spPr>
        <p:txBody>
          <a:bodyPr>
            <a:noAutofit/>
          </a:bodyPr>
          <a:lstStyle/>
          <a:p>
            <a:pPr>
              <a:lnSpc>
                <a:spcPts val="3700"/>
              </a:lnSpc>
            </a:pPr>
            <a:r>
              <a:rPr lang="zh-TW" altLang="en-US"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「找掌權者溝通」的問題</a:t>
            </a:r>
            <a:endPar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09600"/>
            <a:ext cx="9144000" cy="6286312"/>
          </a:xfrm>
        </p:spPr>
        <p:txBody>
          <a:bodyPr>
            <a:noAutofit/>
          </a:bodyPr>
          <a:lstStyle/>
          <a:p>
            <a:pPr algn="l">
              <a:lnSpc>
                <a:spcPts val="3000"/>
              </a:lnSpc>
              <a:spcBef>
                <a:spcPts val="0"/>
              </a:spcBef>
              <a:spcAft>
                <a:spcPts val="800"/>
              </a:spcAft>
            </a:pPr>
            <a:r>
              <a:rPr lang="en-US" altLang="zh-TW" sz="2400" b="1" dirty="0">
                <a:solidFill>
                  <a:schemeClr val="tx1"/>
                </a:solidFill>
                <a:latin typeface="DFKai-SB" panose="03000509000000000000" pitchFamily="65" charset="-120"/>
                <a:ea typeface="DFKai-SB" panose="03000509000000000000" pitchFamily="65" charset="-120"/>
              </a:rPr>
              <a:t>2.</a:t>
            </a:r>
            <a:r>
              <a:rPr lang="zh-TW" altLang="en-US" sz="2400" b="1" dirty="0">
                <a:solidFill>
                  <a:schemeClr val="tx1"/>
                </a:solidFill>
                <a:latin typeface="DFKai-SB" panose="03000509000000000000" pitchFamily="65" charset="-120"/>
                <a:ea typeface="DFKai-SB" panose="03000509000000000000" pitchFamily="65" charset="-120"/>
              </a:rPr>
              <a:t> 奴隸心態與自由意志 </a:t>
            </a:r>
            <a:r>
              <a:rPr lang="en-US" altLang="zh-TW" sz="2400" b="1" dirty="0">
                <a:solidFill>
                  <a:schemeClr val="tx1"/>
                </a:solidFill>
                <a:latin typeface="DFKai-SB" panose="03000509000000000000" pitchFamily="65" charset="-120"/>
                <a:ea typeface="DFKai-SB" panose="03000509000000000000" pitchFamily="65" charset="-120"/>
              </a:rPr>
              <a:t>(</a:t>
            </a:r>
            <a:r>
              <a:rPr lang="en-US" altLang="zh-TW" sz="2400" b="1" dirty="0">
                <a:solidFill>
                  <a:schemeClr val="tx1"/>
                </a:solidFill>
                <a:latin typeface="Bodoni MT" panose="02070603080606020203" pitchFamily="18" charset="0"/>
                <a:ea typeface="DFKai-SB" panose="03000509000000000000" pitchFamily="65" charset="-120"/>
              </a:rPr>
              <a:t>Slavery versus free will</a:t>
            </a:r>
            <a:r>
              <a:rPr lang="en-US" altLang="zh-TW" sz="2400" b="1" dirty="0">
                <a:solidFill>
                  <a:schemeClr val="tx1"/>
                </a:solidFill>
                <a:latin typeface="DFKai-SB" panose="03000509000000000000" pitchFamily="65" charset="-120"/>
                <a:ea typeface="DFKai-SB" panose="03000509000000000000" pitchFamily="65" charset="-120"/>
              </a:rPr>
              <a:t>)</a:t>
            </a:r>
          </a:p>
          <a:p>
            <a:pPr marL="457200" indent="-457200" algn="l">
              <a:lnSpc>
                <a:spcPts val="30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奴隸心態</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在生活上讓別人掌控自己的「奴隸態度」</a:t>
            </a:r>
            <a:endParaRPr lang="en-US" altLang="zh-TW" sz="2400" b="1" dirty="0">
              <a:solidFill>
                <a:schemeClr val="tx1"/>
              </a:solidFill>
              <a:latin typeface="DFKai-SB" panose="03000509000000000000" pitchFamily="65" charset="-120"/>
              <a:ea typeface="DFKai-SB" panose="03000509000000000000" pitchFamily="65" charset="-120"/>
            </a:endParaRPr>
          </a:p>
          <a:p>
            <a:pPr marL="742950" lvl="1" indent="-285750" algn="l">
              <a:lnSpc>
                <a:spcPts val="3000"/>
              </a:lnSpc>
              <a:spcBef>
                <a:spcPts val="0"/>
              </a:spcBef>
              <a:spcAft>
                <a:spcPts val="800"/>
              </a:spcAft>
              <a:buFontTx/>
              <a:buChar char="-"/>
            </a:pPr>
            <a:r>
              <a:rPr lang="zh-TW" sz="2400" b="1" dirty="0">
                <a:solidFill>
                  <a:schemeClr val="tx1"/>
                </a:solidFill>
                <a:effectLst/>
                <a:ea typeface="DFKai-SB" panose="03000509000000000000" pitchFamily="65" charset="-120"/>
                <a:cs typeface="Times New Roman" panose="02020603050405020304" pitchFamily="18" charset="0"/>
              </a:rPr>
              <a:t>過</a:t>
            </a:r>
            <a:r>
              <a:rPr lang="zh-TW" altLang="en-US" sz="2400" b="1" dirty="0">
                <a:solidFill>
                  <a:schemeClr val="tx1"/>
                </a:solidFill>
                <a:effectLst/>
                <a:ea typeface="DFKai-SB" panose="03000509000000000000" pitchFamily="65" charset="-120"/>
                <a:cs typeface="Times New Roman" panose="02020603050405020304" pitchFamily="18" charset="0"/>
              </a:rPr>
              <a:t>度</a:t>
            </a:r>
            <a:r>
              <a:rPr lang="zh-TW" sz="2400" b="1" dirty="0">
                <a:solidFill>
                  <a:schemeClr val="tx1"/>
                </a:solidFill>
                <a:effectLst/>
                <a:ea typeface="DFKai-SB" panose="03000509000000000000" pitchFamily="65" charset="-120"/>
                <a:cs typeface="Times New Roman" panose="02020603050405020304" pitchFamily="18" charset="0"/>
              </a:rPr>
              <a:t>在乎別人怎麼想</a:t>
            </a:r>
            <a:r>
              <a:rPr lang="zh-TW" altLang="en-US" sz="2400" b="1" dirty="0">
                <a:solidFill>
                  <a:schemeClr val="tx1"/>
                </a:solidFill>
                <a:ea typeface="DFKai-SB" panose="03000509000000000000" pitchFamily="65" charset="-120"/>
                <a:cs typeface="Times New Roman" panose="02020603050405020304" pitchFamily="18" charset="0"/>
              </a:rPr>
              <a:t>或</a:t>
            </a:r>
            <a:r>
              <a:rPr lang="zh-TW" sz="2400" b="1" dirty="0">
                <a:solidFill>
                  <a:schemeClr val="tx1"/>
                </a:solidFill>
                <a:effectLst/>
                <a:ea typeface="DFKai-SB" panose="03000509000000000000" pitchFamily="65" charset="-120"/>
                <a:cs typeface="Times New Roman" panose="02020603050405020304" pitchFamily="18" charset="0"/>
              </a:rPr>
              <a:t>過度順從</a:t>
            </a:r>
            <a:r>
              <a:rPr lang="zh-TW" altLang="en-US" sz="2400" b="1" dirty="0">
                <a:solidFill>
                  <a:schemeClr val="tx1"/>
                </a:solidFill>
                <a:effectLst/>
                <a:ea typeface="DFKai-SB" panose="03000509000000000000" pitchFamily="65" charset="-120"/>
                <a:cs typeface="Times New Roman" panose="02020603050405020304" pitchFamily="18" charset="0"/>
              </a:rPr>
              <a:t>與討好別人</a:t>
            </a:r>
            <a:endParaRPr lang="en-US" altLang="zh-TW" sz="2400" b="1" dirty="0">
              <a:solidFill>
                <a:schemeClr val="tx1"/>
              </a:solidFill>
              <a:effectLst/>
              <a:ea typeface="DFKai-SB" panose="03000509000000000000" pitchFamily="65" charset="-120"/>
              <a:cs typeface="Times New Roman" panose="02020603050405020304" pitchFamily="18" charset="0"/>
            </a:endParaRPr>
          </a:p>
          <a:p>
            <a:pPr marL="1257300" lvl="2" indent="-342900" algn="l">
              <a:lnSpc>
                <a:spcPts val="3000"/>
              </a:lnSpc>
              <a:spcBef>
                <a:spcPts val="0"/>
              </a:spcBef>
              <a:spcAft>
                <a:spcPts val="800"/>
              </a:spcAft>
              <a:buFont typeface="Wingdings" panose="05000000000000000000" pitchFamily="2" charset="2"/>
              <a:buChar char="§"/>
            </a:pPr>
            <a:r>
              <a:rPr lang="zh-TW" altLang="en-US" b="1"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由於</a:t>
            </a:r>
            <a:r>
              <a:rPr lang="zh-TW" b="1" dirty="0">
                <a:solidFill>
                  <a:schemeClr val="tx1"/>
                </a:solidFill>
                <a:effectLst/>
                <a:ea typeface="DFKai-SB" panose="03000509000000000000" pitchFamily="65" charset="-120"/>
                <a:cs typeface="Times New Roman" panose="02020603050405020304" pitchFamily="18" charset="0"/>
              </a:rPr>
              <a:t>自卑心理</a:t>
            </a:r>
            <a:r>
              <a:rPr lang="zh-TW" altLang="en-US" b="1" dirty="0">
                <a:solidFill>
                  <a:schemeClr val="tx1"/>
                </a:solidFill>
                <a:ea typeface="DFKai-SB" panose="03000509000000000000" pitchFamily="65" charset="-120"/>
                <a:cs typeface="Times New Roman" panose="02020603050405020304" pitchFamily="18" charset="0"/>
              </a:rPr>
              <a:t>，</a:t>
            </a:r>
            <a:r>
              <a:rPr lang="zh-TW" b="1" kern="100" dirty="0">
                <a:solidFill>
                  <a:schemeClr val="tx1"/>
                </a:solidFill>
                <a:effectLst/>
                <a:latin typeface="Calibri" panose="020F0502020204030204" pitchFamily="34" charset="0"/>
                <a:ea typeface="DFKai-SB" panose="03000509000000000000" pitchFamily="65" charset="-120"/>
                <a:cs typeface="Times New Roman" panose="02020603050405020304" pitchFamily="18" charset="0"/>
              </a:rPr>
              <a:t>總是在揣摩他人的想法，害怕自己的行為得罪他人</a:t>
            </a:r>
            <a:r>
              <a:rPr lang="zh-TW" altLang="en-US" b="1" kern="100" dirty="0">
                <a:solidFill>
                  <a:schemeClr val="tx1"/>
                </a:solidFill>
                <a:effectLst/>
                <a:latin typeface="Calibri" panose="020F0502020204030204" pitchFamily="34" charset="0"/>
                <a:ea typeface="DFKai-SB" panose="03000509000000000000" pitchFamily="65" charset="-120"/>
                <a:cs typeface="Times New Roman" panose="02020603050405020304" pitchFamily="18" charset="0"/>
              </a:rPr>
              <a:t>，</a:t>
            </a:r>
            <a:r>
              <a:rPr lang="zh-TW" b="1" dirty="0">
                <a:solidFill>
                  <a:schemeClr val="tx1"/>
                </a:solidFill>
                <a:effectLst/>
                <a:ea typeface="DFKai-SB" panose="03000509000000000000" pitchFamily="65" charset="-120"/>
                <a:cs typeface="Times New Roman" panose="02020603050405020304" pitchFamily="18" charset="0"/>
              </a:rPr>
              <a:t>害怕被拒絕或被批評</a:t>
            </a:r>
            <a:r>
              <a:rPr lang="zh-TW" altLang="en-US" b="1" dirty="0">
                <a:solidFill>
                  <a:schemeClr val="tx1"/>
                </a:solidFill>
                <a:effectLst/>
                <a:ea typeface="DFKai-SB" panose="03000509000000000000" pitchFamily="65" charset="-120"/>
                <a:cs typeface="Times New Roman" panose="02020603050405020304" pitchFamily="18" charset="0"/>
              </a:rPr>
              <a:t>，</a:t>
            </a:r>
            <a:r>
              <a:rPr lang="zh-TW" b="1" dirty="0">
                <a:solidFill>
                  <a:schemeClr val="tx1"/>
                </a:solidFill>
                <a:effectLst/>
                <a:ea typeface="DFKai-SB" panose="03000509000000000000" pitchFamily="65" charset="-120"/>
                <a:cs typeface="Times New Roman" panose="02020603050405020304" pitchFamily="18" charset="0"/>
              </a:rPr>
              <a:t>不敢表達自己的真實想法和需求</a:t>
            </a:r>
            <a:r>
              <a:rPr lang="zh-TW" altLang="en-US" b="1" dirty="0">
                <a:solidFill>
                  <a:schemeClr val="tx1"/>
                </a:solidFill>
                <a:effectLst/>
                <a:ea typeface="DFKai-SB" panose="03000509000000000000" pitchFamily="65" charset="-120"/>
                <a:cs typeface="Times New Roman" panose="02020603050405020304" pitchFamily="18" charset="0"/>
              </a:rPr>
              <a:t>→沒有界線也不知如何設立界線</a:t>
            </a:r>
            <a:endParaRPr lang="en-US" kern="100" dirty="0">
              <a:solidFill>
                <a:schemeClr val="tx1"/>
              </a:solidFill>
              <a:effectLst/>
              <a:latin typeface="Calibri" panose="020F0502020204030204" pitchFamily="34" charset="0"/>
              <a:ea typeface="PMingLiU" panose="02020500000000000000" pitchFamily="18" charset="-120"/>
              <a:cs typeface="Times New Roman" panose="02020603050405020304" pitchFamily="18" charset="0"/>
            </a:endParaRPr>
          </a:p>
          <a:p>
            <a:pPr marL="1257300" lvl="2" indent="-342900" algn="l">
              <a:lnSpc>
                <a:spcPts val="3000"/>
              </a:lnSpc>
              <a:spcBef>
                <a:spcPts val="0"/>
              </a:spcBef>
              <a:spcAft>
                <a:spcPts val="800"/>
              </a:spcAft>
              <a:buFont typeface="Wingdings" panose="05000000000000000000" pitchFamily="2" charset="2"/>
              <a:buChar char="§"/>
            </a:pPr>
            <a:r>
              <a:rPr lang="zh-TW" b="1" dirty="0">
                <a:solidFill>
                  <a:schemeClr val="tx1"/>
                </a:solidFill>
                <a:effectLst/>
                <a:ea typeface="DFKai-SB" panose="03000509000000000000" pitchFamily="65" charset="-120"/>
                <a:cs typeface="Times New Roman" panose="02020603050405020304" pitchFamily="18" charset="0"/>
              </a:rPr>
              <a:t>對自己的能力和價值缺乏信心，不敢嘗試新的事物和挑戰</a:t>
            </a:r>
            <a:endParaRPr lang="en-US" altLang="zh-TW" b="1" dirty="0">
              <a:solidFill>
                <a:schemeClr val="tx1"/>
              </a:solidFill>
              <a:effectLst/>
              <a:ea typeface="DFKai-SB" panose="03000509000000000000" pitchFamily="65" charset="-120"/>
              <a:cs typeface="Times New Roman" panose="02020603050405020304" pitchFamily="18" charset="0"/>
            </a:endParaRPr>
          </a:p>
          <a:p>
            <a:pPr marL="1200150" lvl="2" indent="-285750" algn="l">
              <a:lnSpc>
                <a:spcPts val="3000"/>
              </a:lnSpc>
              <a:spcBef>
                <a:spcPts val="0"/>
              </a:spcBef>
              <a:spcAft>
                <a:spcPts val="800"/>
              </a:spcAft>
              <a:buFont typeface="Wingdings" panose="05000000000000000000" pitchFamily="2" charset="2"/>
              <a:buChar char="§"/>
            </a:pPr>
            <a:r>
              <a:rPr lang="zh-TW" altLang="en-US" b="1" dirty="0">
                <a:solidFill>
                  <a:schemeClr val="tx1"/>
                </a:solidFill>
                <a:effectLst/>
                <a:ea typeface="DFKai-SB" panose="03000509000000000000" pitchFamily="65" charset="-120"/>
                <a:cs typeface="Times New Roman" panose="02020603050405020304" pitchFamily="18" charset="0"/>
              </a:rPr>
              <a:t>對</a:t>
            </a:r>
            <a:r>
              <a:rPr lang="zh-TW" b="1" dirty="0">
                <a:solidFill>
                  <a:schemeClr val="tx1"/>
                </a:solidFill>
                <a:effectLst/>
                <a:ea typeface="DFKai-SB" panose="03000509000000000000" pitchFamily="65" charset="-120"/>
                <a:cs typeface="Times New Roman" panose="02020603050405020304" pitchFamily="18" charset="0"/>
              </a:rPr>
              <a:t>別人的關注</a:t>
            </a:r>
            <a:r>
              <a:rPr lang="zh-TW" altLang="en-US" b="1" dirty="0">
                <a:solidFill>
                  <a:schemeClr val="tx1"/>
                </a:solidFill>
                <a:effectLst/>
                <a:ea typeface="DFKai-SB" panose="03000509000000000000" pitchFamily="65" charset="-120"/>
                <a:cs typeface="Times New Roman" panose="02020603050405020304" pitchFamily="18" charset="0"/>
              </a:rPr>
              <a:t>認可、</a:t>
            </a:r>
            <a:r>
              <a:rPr lang="zh-TW" b="1" dirty="0">
                <a:solidFill>
                  <a:schemeClr val="tx1"/>
                </a:solidFill>
                <a:effectLst/>
                <a:ea typeface="DFKai-SB" panose="03000509000000000000" pitchFamily="65" charset="-120"/>
                <a:cs typeface="Times New Roman" panose="02020603050405020304" pitchFamily="18" charset="0"/>
              </a:rPr>
              <a:t>愛</a:t>
            </a:r>
            <a:r>
              <a:rPr lang="zh-TW" altLang="en-US" b="1" dirty="0">
                <a:solidFill>
                  <a:schemeClr val="tx1"/>
                </a:solidFill>
                <a:effectLst/>
                <a:ea typeface="DFKai-SB" panose="03000509000000000000" pitchFamily="65" charset="-120"/>
                <a:cs typeface="Times New Roman" panose="02020603050405020304" pitchFamily="18" charset="0"/>
              </a:rPr>
              <a:t>與接納</a:t>
            </a:r>
            <a:r>
              <a:rPr lang="zh-TW" b="1" dirty="0">
                <a:solidFill>
                  <a:schemeClr val="tx1"/>
                </a:solidFill>
                <a:effectLst/>
                <a:ea typeface="DFKai-SB" panose="03000509000000000000" pitchFamily="65" charset="-120"/>
                <a:cs typeface="Times New Roman" panose="02020603050405020304" pitchFamily="18" charset="0"/>
              </a:rPr>
              <a:t>有著超乎尋常的渴望</a:t>
            </a:r>
            <a:r>
              <a:rPr lang="zh-TW" altLang="en-US" b="1" dirty="0">
                <a:solidFill>
                  <a:schemeClr val="tx1"/>
                </a:solidFill>
                <a:effectLst/>
                <a:ea typeface="DFKai-SB" panose="03000509000000000000" pitchFamily="65" charset="-120"/>
                <a:cs typeface="Times New Roman" panose="02020603050405020304" pitchFamily="18" charset="0"/>
              </a:rPr>
              <a:t>→</a:t>
            </a:r>
            <a:r>
              <a:rPr lang="zh-TW" b="1" dirty="0">
                <a:solidFill>
                  <a:schemeClr val="tx1"/>
                </a:solidFill>
                <a:effectLst/>
                <a:ea typeface="DFKai-SB" panose="03000509000000000000" pitchFamily="65" charset="-120"/>
                <a:cs typeface="Times New Roman" panose="02020603050405020304" pitchFamily="18" charset="0"/>
              </a:rPr>
              <a:t>滿足別人的需要比滿足自己的需要更重要，為了滿足別人，甚至會傷害到自己</a:t>
            </a:r>
            <a:endParaRPr lang="en-US" altLang="zh-TW" b="1" dirty="0">
              <a:solidFill>
                <a:schemeClr val="tx1"/>
              </a:solidFill>
              <a:effectLst/>
              <a:ea typeface="DFKai-SB" panose="03000509000000000000" pitchFamily="65" charset="-120"/>
              <a:cs typeface="Times New Roman" panose="02020603050405020304" pitchFamily="18" charset="0"/>
            </a:endParaRPr>
          </a:p>
          <a:p>
            <a:pPr marL="800100" lvl="1" indent="-342900" algn="l">
              <a:lnSpc>
                <a:spcPts val="3000"/>
              </a:lnSpc>
              <a:spcBef>
                <a:spcPts val="0"/>
              </a:spcBef>
              <a:spcAft>
                <a:spcPts val="800"/>
              </a:spcAft>
              <a:buFontTx/>
              <a:buChar char="-"/>
            </a:pPr>
            <a:r>
              <a:rPr lang="zh-TW" sz="2400" b="1" dirty="0">
                <a:solidFill>
                  <a:schemeClr val="tx1"/>
                </a:solidFill>
                <a:effectLst/>
                <a:ea typeface="DFKai-SB" panose="03000509000000000000" pitchFamily="65" charset="-120"/>
                <a:cs typeface="Times New Roman" panose="02020603050405020304" pitchFamily="18" charset="0"/>
              </a:rPr>
              <a:t>缺乏安全感</a:t>
            </a:r>
            <a:r>
              <a:rPr lang="zh-TW" altLang="en-US" sz="2400" b="1" dirty="0">
                <a:solidFill>
                  <a:schemeClr val="tx1"/>
                </a:solidFill>
                <a:effectLst/>
                <a:ea typeface="DFKai-SB" panose="03000509000000000000" pitchFamily="65" charset="-120"/>
                <a:cs typeface="Times New Roman" panose="02020603050405020304" pitchFamily="18" charset="0"/>
              </a:rPr>
              <a:t>，</a:t>
            </a:r>
            <a:r>
              <a:rPr lang="zh-TW" altLang="en-US"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很難接受權威管轄，溝通結果不如願時，會覺得自己受到貶抑</a:t>
            </a:r>
            <a:endParaRPr lang="en-US" altLang="zh-TW"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endParaRPr>
          </a:p>
          <a:p>
            <a:pPr marL="457200" indent="-457200" algn="l">
              <a:lnSpc>
                <a:spcPts val="30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奴隸心態</a:t>
            </a:r>
            <a:r>
              <a:rPr lang="zh-TW" altLang="en-US" sz="2400" b="1" dirty="0">
                <a:solidFill>
                  <a:schemeClr val="tx1"/>
                </a:solidFill>
                <a:latin typeface="DFKai-SB" panose="03000509000000000000" pitchFamily="65" charset="-120"/>
                <a:ea typeface="DFKai-SB" panose="03000509000000000000" pitchFamily="65" charset="-120"/>
                <a:cs typeface="Arial" panose="020B0604020202020204" pitchFamily="34" charset="0"/>
              </a:rPr>
              <a:t>根源於內心沒有長大成熟，沒學會如何與權威人士互動或以成人的心態與其他成人互動</a:t>
            </a:r>
            <a:endParaRPr lang="en-US" altLang="zh-TW"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endParaRPr>
          </a:p>
        </p:txBody>
      </p:sp>
      <p:sp>
        <p:nvSpPr>
          <p:cNvPr id="4" name="Slide Number Placeholder 3"/>
          <p:cNvSpPr>
            <a:spLocks noGrp="1"/>
          </p:cNvSpPr>
          <p:nvPr>
            <p:ph type="sldNum" sz="quarter" idx="12"/>
          </p:nvPr>
        </p:nvSpPr>
        <p:spPr>
          <a:xfrm>
            <a:off x="8678487" y="6324600"/>
            <a:ext cx="457200" cy="365125"/>
          </a:xfrm>
        </p:spPr>
        <p:txBody>
          <a:bodyPr/>
          <a:lstStyle/>
          <a:p>
            <a:pPr algn="l">
              <a:lnSpc>
                <a:spcPts val="3700"/>
              </a:lnSpc>
            </a:pPr>
            <a:fld id="{69C4CFD8-F662-4A36-AA27-12DE1FA08638}" type="slidenum">
              <a:rPr lang="en-US" smtClean="0"/>
              <a:pPr algn="l">
                <a:lnSpc>
                  <a:spcPts val="3700"/>
                </a:lnSpc>
              </a:pPr>
              <a:t>16</a:t>
            </a:fld>
            <a:endParaRPr lang="en-US" dirty="0"/>
          </a:p>
        </p:txBody>
      </p:sp>
    </p:spTree>
    <p:extLst>
      <p:ext uri="{BB962C8B-B14F-4D97-AF65-F5344CB8AC3E}">
        <p14:creationId xmlns:p14="http://schemas.microsoft.com/office/powerpoint/2010/main" val="3447360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68" y="210672"/>
            <a:ext cx="9144000" cy="703728"/>
          </a:xfrm>
        </p:spPr>
        <p:txBody>
          <a:bodyPr>
            <a:noAutofit/>
          </a:bodyPr>
          <a:lstStyle/>
          <a:p>
            <a:pPr>
              <a:lnSpc>
                <a:spcPts val="3700"/>
              </a:lnSpc>
            </a:pPr>
            <a:r>
              <a:rPr lang="zh-TW" altLang="en-US"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「找掌權者溝通」的問題</a:t>
            </a:r>
            <a:endPar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81512"/>
          </a:xfrm>
        </p:spPr>
        <p:txBody>
          <a:bodyPr>
            <a:noAutofit/>
          </a:bodyPr>
          <a:lstStyle/>
          <a:p>
            <a:pPr algn="l">
              <a:lnSpc>
                <a:spcPts val="3700"/>
              </a:lnSpc>
              <a:spcBef>
                <a:spcPts val="0"/>
              </a:spcBef>
              <a:spcAft>
                <a:spcPts val="800"/>
              </a:spcAft>
            </a:pPr>
            <a:r>
              <a:rPr lang="en-US" altLang="zh-TW" sz="2800" b="1" dirty="0">
                <a:solidFill>
                  <a:schemeClr val="tx1"/>
                </a:solidFill>
                <a:latin typeface="DFKai-SB" panose="03000509000000000000" pitchFamily="65" charset="-120"/>
                <a:ea typeface="DFKai-SB" panose="03000509000000000000" pitchFamily="65" charset="-120"/>
              </a:rPr>
              <a:t>2.</a:t>
            </a:r>
            <a:r>
              <a:rPr lang="zh-TW" altLang="en-US" sz="2800" b="1" dirty="0">
                <a:solidFill>
                  <a:schemeClr val="tx1"/>
                </a:solidFill>
                <a:latin typeface="DFKai-SB" panose="03000509000000000000" pitchFamily="65" charset="-120"/>
                <a:ea typeface="DFKai-SB" panose="03000509000000000000" pitchFamily="65" charset="-120"/>
              </a:rPr>
              <a:t> 奴隸心態與自由意志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Slavery versus free will</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rgbClr val="3333FF"/>
                </a:solidFill>
                <a:latin typeface="DFKai-SB" panose="03000509000000000000" pitchFamily="65" charset="-120"/>
                <a:ea typeface="DFKai-SB" panose="03000509000000000000" pitchFamily="65" charset="-120"/>
              </a:rPr>
              <a:t>續</a:t>
            </a:r>
            <a:r>
              <a:rPr lang="en-US" altLang="zh-TW" sz="2800" b="1" dirty="0">
                <a:solidFill>
                  <a:schemeClr val="tx1"/>
                </a:solidFill>
                <a:latin typeface="DFKai-SB" panose="03000509000000000000" pitchFamily="65" charset="-120"/>
                <a:ea typeface="DFKai-SB" panose="03000509000000000000" pitchFamily="65" charset="-120"/>
              </a:rPr>
              <a:t>)</a:t>
            </a:r>
          </a:p>
          <a:p>
            <a:pPr marL="457200" indent="-457200" algn="l">
              <a:lnSpc>
                <a:spcPts val="37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自由意志</a:t>
            </a:r>
            <a:r>
              <a:rPr lang="en-US" altLang="zh-TW" sz="2400" b="1" dirty="0">
                <a:solidFill>
                  <a:schemeClr val="tx1"/>
                </a:solidFill>
                <a:latin typeface="DFKai-SB" panose="03000509000000000000" pitchFamily="65" charset="-120"/>
                <a:ea typeface="DFKai-SB" panose="03000509000000000000" pitchFamily="65" charset="-120"/>
              </a:rPr>
              <a:t>:</a:t>
            </a:r>
            <a:r>
              <a:rPr lang="zh-TW"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是指</a:t>
            </a:r>
            <a:r>
              <a:rPr lang="zh-TW" altLang="en-US"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一個</a:t>
            </a:r>
            <a:r>
              <a:rPr lang="zh-TW"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人能夠自主地做出選擇和決定的能力。這種能力使我們在外在限制或強制的情況下，</a:t>
            </a:r>
            <a:r>
              <a:rPr lang="zh-TW" altLang="en-US"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還能堅守自己</a:t>
            </a:r>
            <a:r>
              <a:rPr lang="zh-TW"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的價值觀、信仰和願望來做決策。</a:t>
            </a:r>
            <a:endParaRPr lang="en-US" altLang="zh-TW"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endParaRPr>
          </a:p>
          <a:p>
            <a:pPr marL="800100" lvl="1" indent="-342900" algn="l">
              <a:lnSpc>
                <a:spcPts val="3700"/>
              </a:lnSpc>
              <a:spcBef>
                <a:spcPts val="0"/>
              </a:spcBef>
              <a:spcAft>
                <a:spcPts val="800"/>
              </a:spcAft>
              <a:buFontTx/>
              <a:buChar char="-"/>
            </a:pPr>
            <a:r>
              <a:rPr lang="zh-TW"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自由意志強調個人能夠獨立思考、</a:t>
            </a:r>
            <a:r>
              <a:rPr lang="zh-TW" altLang="en-US"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做正確的</a:t>
            </a:r>
            <a:r>
              <a:rPr lang="zh-TW"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選擇和行動</a:t>
            </a:r>
            <a:r>
              <a:rPr lang="zh-TW" altLang="en-US"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→當一個人</a:t>
            </a:r>
            <a:r>
              <a:rPr lang="zh-TW"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的行為是出於自己的意願和決策</a:t>
            </a:r>
            <a:r>
              <a:rPr lang="zh-TW" altLang="en-US"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時，</a:t>
            </a:r>
            <a:r>
              <a:rPr lang="zh-TW"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可以讓</a:t>
            </a:r>
            <a:r>
              <a:rPr lang="zh-TW" altLang="en-US"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人</a:t>
            </a:r>
            <a:r>
              <a:rPr lang="zh-TW"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感覺自己更有能力掌</a:t>
            </a:r>
            <a:r>
              <a:rPr lang="zh-TW" altLang="en-US"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握</a:t>
            </a:r>
            <a:r>
              <a:rPr lang="zh-TW"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自己的生活和選擇，有助於減輕焦慮和壓力，並提高自尊</a:t>
            </a:r>
            <a:r>
              <a:rPr lang="zh-TW" altLang="en-US"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a:t>
            </a:r>
            <a:r>
              <a:rPr lang="zh-TW"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自信</a:t>
            </a:r>
            <a:r>
              <a:rPr lang="zh-TW" altLang="en-US"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和生產力</a:t>
            </a:r>
            <a:r>
              <a:rPr lang="en-US" altLang="zh-TW"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a:t>
            </a:r>
          </a:p>
          <a:p>
            <a:pPr marL="800100" lvl="1" indent="-342900" algn="l">
              <a:lnSpc>
                <a:spcPts val="3700"/>
              </a:lnSpc>
              <a:spcBef>
                <a:spcPts val="0"/>
              </a:spcBef>
              <a:spcAft>
                <a:spcPts val="800"/>
              </a:spcAft>
              <a:buFontTx/>
              <a:buChar char="-"/>
            </a:pPr>
            <a:r>
              <a:rPr lang="zh-TW" altLang="en-US" sz="2400" b="1" dirty="0">
                <a:solidFill>
                  <a:schemeClr val="tx1"/>
                </a:solidFill>
                <a:latin typeface="DFKai-SB" panose="03000509000000000000" pitchFamily="65" charset="-120"/>
                <a:ea typeface="DFKai-SB" panose="03000509000000000000" pitchFamily="65" charset="-120"/>
              </a:rPr>
              <a:t>神賜給我們自由意志</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神</a:t>
            </a:r>
            <a:r>
              <a:rPr lang="zh-TW"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給我們一個自由選擇的權利，神絕不強逼我們，我們相信神愛我們</a:t>
            </a:r>
            <a:r>
              <a:rPr lang="zh-TW" altLang="en-US"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a:t>
            </a:r>
            <a:r>
              <a:rPr lang="zh-TW"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祂總是把最好的、最合適的</a:t>
            </a:r>
            <a:r>
              <a:rPr lang="zh-TW" altLang="en-US"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賜</a:t>
            </a:r>
            <a:r>
              <a:rPr lang="zh-TW"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給我們</a:t>
            </a:r>
            <a:r>
              <a:rPr lang="zh-TW" altLang="en-US"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a:t>
            </a:r>
            <a:r>
              <a:rPr lang="zh-TW" sz="2400" b="1" dirty="0">
                <a:solidFill>
                  <a:schemeClr val="tx1"/>
                </a:solidFill>
                <a:effectLst/>
                <a:latin typeface="DFKai-SB" panose="03000509000000000000" pitchFamily="65" charset="-120"/>
                <a:ea typeface="DFKai-SB" panose="03000509000000000000" pitchFamily="65" charset="-120"/>
                <a:cs typeface="Microsoft JhengHei" panose="020B0604030504040204" pitchFamily="34" charset="-120"/>
              </a:rPr>
              <a:t>但我們必須要去做正確的選擇。</a:t>
            </a:r>
            <a:endParaRPr lang="en-US" altLang="zh-TW"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endParaRPr>
          </a:p>
        </p:txBody>
      </p:sp>
      <p:sp>
        <p:nvSpPr>
          <p:cNvPr id="4" name="Slide Number Placeholder 3"/>
          <p:cNvSpPr>
            <a:spLocks noGrp="1"/>
          </p:cNvSpPr>
          <p:nvPr>
            <p:ph type="sldNum" sz="quarter" idx="12"/>
          </p:nvPr>
        </p:nvSpPr>
        <p:spPr>
          <a:xfrm>
            <a:off x="8610600" y="6400800"/>
            <a:ext cx="515815" cy="365125"/>
          </a:xfrm>
        </p:spPr>
        <p:txBody>
          <a:bodyPr/>
          <a:lstStyle/>
          <a:p>
            <a:pPr algn="l">
              <a:lnSpc>
                <a:spcPts val="3700"/>
              </a:lnSpc>
            </a:pPr>
            <a:fld id="{69C4CFD8-F662-4A36-AA27-12DE1FA08638}" type="slidenum">
              <a:rPr lang="en-US" smtClean="0"/>
              <a:pPr algn="l">
                <a:lnSpc>
                  <a:spcPts val="3700"/>
                </a:lnSpc>
              </a:pPr>
              <a:t>17</a:t>
            </a:fld>
            <a:endParaRPr lang="en-US" dirty="0"/>
          </a:p>
        </p:txBody>
      </p:sp>
    </p:spTree>
    <p:extLst>
      <p:ext uri="{BB962C8B-B14F-4D97-AF65-F5344CB8AC3E}">
        <p14:creationId xmlns:p14="http://schemas.microsoft.com/office/powerpoint/2010/main" val="341559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4472"/>
            <a:ext cx="9144000" cy="703728"/>
          </a:xfrm>
        </p:spPr>
        <p:txBody>
          <a:bodyPr>
            <a:noAutofit/>
          </a:bodyPr>
          <a:lstStyle/>
          <a:p>
            <a:pPr>
              <a:lnSpc>
                <a:spcPts val="3700"/>
              </a:lnSpc>
            </a:pPr>
            <a:r>
              <a:rPr lang="zh-TW" altLang="en-US"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「找掌權者溝通」的問題</a:t>
            </a:r>
            <a:endPar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57712"/>
          </a:xfrm>
        </p:spPr>
        <p:txBody>
          <a:bodyPr>
            <a:noAutofit/>
          </a:bodyPr>
          <a:lstStyle/>
          <a:p>
            <a:pPr algn="l">
              <a:lnSpc>
                <a:spcPts val="3700"/>
              </a:lnSpc>
              <a:spcBef>
                <a:spcPts val="0"/>
              </a:spcBef>
              <a:spcAft>
                <a:spcPts val="800"/>
              </a:spcAft>
            </a:pPr>
            <a:r>
              <a:rPr lang="en-US" altLang="zh-TW" sz="2400" b="1" dirty="0">
                <a:solidFill>
                  <a:schemeClr val="tx1"/>
                </a:solidFill>
                <a:latin typeface="DFKai-SB" panose="03000509000000000000" pitchFamily="65" charset="-120"/>
                <a:ea typeface="DFKai-SB" panose="03000509000000000000" pitchFamily="65" charset="-120"/>
              </a:rPr>
              <a:t>2.</a:t>
            </a:r>
            <a:r>
              <a:rPr lang="zh-TW" altLang="en-US" sz="2400" b="1" dirty="0">
                <a:solidFill>
                  <a:schemeClr val="tx1"/>
                </a:solidFill>
                <a:latin typeface="DFKai-SB" panose="03000509000000000000" pitchFamily="65" charset="-120"/>
                <a:ea typeface="DFKai-SB" panose="03000509000000000000" pitchFamily="65" charset="-120"/>
              </a:rPr>
              <a:t> 奴隸心態與自由意志 </a:t>
            </a:r>
            <a:r>
              <a:rPr lang="en-US" altLang="zh-TW" sz="2400" b="1" dirty="0">
                <a:solidFill>
                  <a:schemeClr val="tx1"/>
                </a:solidFill>
                <a:latin typeface="DFKai-SB" panose="03000509000000000000" pitchFamily="65" charset="-120"/>
                <a:ea typeface="DFKai-SB" panose="03000509000000000000" pitchFamily="65" charset="-120"/>
              </a:rPr>
              <a:t>(</a:t>
            </a:r>
            <a:r>
              <a:rPr lang="en-US" altLang="zh-TW" sz="2400" b="1" dirty="0">
                <a:solidFill>
                  <a:schemeClr val="tx1"/>
                </a:solidFill>
                <a:latin typeface="Bodoni MT" panose="02070603080606020203" pitchFamily="18" charset="0"/>
                <a:ea typeface="DFKai-SB" panose="03000509000000000000" pitchFamily="65" charset="-120"/>
              </a:rPr>
              <a:t>Slavery versus free will</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rgbClr val="3333FF"/>
                </a:solidFill>
                <a:latin typeface="DFKai-SB" panose="03000509000000000000" pitchFamily="65" charset="-120"/>
                <a:ea typeface="DFKai-SB" panose="03000509000000000000" pitchFamily="65" charset="-120"/>
              </a:rPr>
              <a:t>續</a:t>
            </a:r>
            <a:r>
              <a:rPr lang="en-US" altLang="zh-TW" sz="2400" b="1" dirty="0">
                <a:solidFill>
                  <a:schemeClr val="tx1"/>
                </a:solidFill>
                <a:latin typeface="DFKai-SB" panose="03000509000000000000" pitchFamily="65" charset="-120"/>
                <a:ea typeface="DFKai-SB" panose="03000509000000000000" pitchFamily="65" charset="-120"/>
              </a:rPr>
              <a:t>)</a:t>
            </a:r>
          </a:p>
          <a:p>
            <a:pPr marL="457200" indent="-457200" algn="l">
              <a:lnSpc>
                <a:spcPts val="3700"/>
              </a:lnSpc>
              <a:spcBef>
                <a:spcPts val="0"/>
              </a:spcBef>
              <a:spcAft>
                <a:spcPts val="800"/>
              </a:spcAft>
              <a:buFont typeface="Arial" panose="020B0604020202020204" pitchFamily="34" charset="0"/>
              <a:buChar char="•"/>
            </a:pPr>
            <a:r>
              <a:rPr lang="zh-TW" altLang="en-US" sz="2400" b="1" dirty="0">
                <a:solidFill>
                  <a:schemeClr val="tx1"/>
                </a:solidFill>
                <a:effectLst/>
                <a:latin typeface="DFKai-SB" panose="03000509000000000000" pitchFamily="65" charset="-120"/>
                <a:ea typeface="DFKai-SB" panose="03000509000000000000" pitchFamily="65" charset="-120"/>
              </a:rPr>
              <a:t>一個成熟的人知道如何運用自由意志並尊重別人的自由意志</a:t>
            </a:r>
            <a:endParaRPr lang="en-US" altLang="zh-TW" sz="2400" b="1" dirty="0">
              <a:solidFill>
                <a:schemeClr val="tx1"/>
              </a:solidFill>
              <a:effectLst/>
              <a:latin typeface="DFKai-SB" panose="03000509000000000000" pitchFamily="65" charset="-120"/>
              <a:ea typeface="DFKai-SB" panose="03000509000000000000" pitchFamily="65" charset="-120"/>
            </a:endParaRPr>
          </a:p>
          <a:p>
            <a:pPr marL="800100" lvl="1" indent="-342900" algn="l">
              <a:lnSpc>
                <a:spcPts val="3700"/>
              </a:lnSpc>
              <a:spcBef>
                <a:spcPts val="0"/>
              </a:spcBef>
              <a:spcAft>
                <a:spcPts val="800"/>
              </a:spcAft>
              <a:buFontTx/>
              <a:buChar char="-"/>
            </a:pPr>
            <a:r>
              <a:rPr lang="zh-TW" altLang="en-US" sz="2400" b="1" dirty="0">
                <a:solidFill>
                  <a:schemeClr val="tx1"/>
                </a:solidFill>
                <a:latin typeface="DFKai-SB" panose="03000509000000000000" pitchFamily="65" charset="-120"/>
                <a:ea typeface="DFKai-SB" panose="03000509000000000000" pitchFamily="65" charset="-120"/>
              </a:rPr>
              <a:t>他不會因為說出或聽到真相而覺得疏離或受威脅</a:t>
            </a:r>
            <a:endParaRPr lang="en-US" altLang="zh-TW" sz="2400" b="1" dirty="0">
              <a:solidFill>
                <a:schemeClr val="tx1"/>
              </a:solidFill>
              <a:latin typeface="DFKai-SB" panose="03000509000000000000" pitchFamily="65" charset="-120"/>
              <a:ea typeface="DFKai-SB" panose="03000509000000000000" pitchFamily="65" charset="-120"/>
            </a:endParaRPr>
          </a:p>
          <a:p>
            <a:pPr marL="800100" lvl="1" indent="-342900" algn="l">
              <a:lnSpc>
                <a:spcPts val="3700"/>
              </a:lnSpc>
              <a:spcBef>
                <a:spcPts val="0"/>
              </a:spcBef>
              <a:spcAft>
                <a:spcPts val="800"/>
              </a:spcAft>
              <a:buFontTx/>
              <a:buChar char="-"/>
            </a:pPr>
            <a:r>
              <a:rPr lang="zh-TW" altLang="en-US" sz="2400" b="1" dirty="0">
                <a:solidFill>
                  <a:schemeClr val="tx1"/>
                </a:solidFill>
                <a:effectLst/>
                <a:latin typeface="DFKai-SB" panose="03000509000000000000" pitchFamily="65" charset="-120"/>
                <a:ea typeface="DFKai-SB" panose="03000509000000000000" pitchFamily="65" charset="-120"/>
              </a:rPr>
              <a:t>即使</a:t>
            </a:r>
            <a:r>
              <a:rPr lang="zh-TW" altLang="en-US" sz="2400" b="1" dirty="0">
                <a:solidFill>
                  <a:schemeClr val="tx1"/>
                </a:solidFill>
                <a:latin typeface="DFKai-SB" panose="03000509000000000000" pitchFamily="65" charset="-120"/>
                <a:ea typeface="DFKai-SB" panose="03000509000000000000" pitchFamily="65" charset="-120"/>
              </a:rPr>
              <a:t>身處</a:t>
            </a:r>
            <a:r>
              <a:rPr lang="zh-TW" altLang="en-US" sz="2400" b="1" dirty="0">
                <a:solidFill>
                  <a:schemeClr val="tx1"/>
                </a:solidFill>
                <a:effectLst/>
                <a:latin typeface="DFKai-SB" panose="03000509000000000000" pitchFamily="65" charset="-120"/>
                <a:ea typeface="DFKai-SB" panose="03000509000000000000" pitchFamily="65" charset="-120"/>
              </a:rPr>
              <a:t>在權柄結構之中，他們仍能保有獨立、自由並為自己的意見和想法負責</a:t>
            </a:r>
            <a:r>
              <a:rPr lang="en-US" altLang="zh-TW" sz="2400" b="1" dirty="0">
                <a:solidFill>
                  <a:schemeClr val="tx1"/>
                </a:solidFill>
                <a:effectLst/>
                <a:latin typeface="DFKai-SB" panose="03000509000000000000" pitchFamily="65" charset="-120"/>
                <a:ea typeface="DFKai-SB" panose="03000509000000000000" pitchFamily="65" charset="-120"/>
              </a:rPr>
              <a:t>(</a:t>
            </a:r>
            <a:r>
              <a:rPr lang="en-US" altLang="zh-TW" sz="2400" b="1" dirty="0">
                <a:solidFill>
                  <a:schemeClr val="tx1"/>
                </a:solidFill>
                <a:effectLst/>
                <a:latin typeface="Bodoni MT" panose="02070603080606020203" pitchFamily="18" charset="0"/>
                <a:ea typeface="DFKai-SB" panose="03000509000000000000" pitchFamily="65" charset="-120"/>
              </a:rPr>
              <a:t>They can stay separate,</a:t>
            </a:r>
            <a:r>
              <a:rPr lang="zh-TW" altLang="en-US" sz="2400" b="1" dirty="0">
                <a:solidFill>
                  <a:schemeClr val="tx1"/>
                </a:solidFill>
                <a:effectLst/>
                <a:latin typeface="Bodoni MT" panose="02070603080606020203" pitchFamily="18" charset="0"/>
                <a:ea typeface="DFKai-SB" panose="03000509000000000000" pitchFamily="65" charset="-120"/>
              </a:rPr>
              <a:t> </a:t>
            </a:r>
            <a:r>
              <a:rPr lang="en-US" altLang="zh-TW" sz="2400" b="1" dirty="0">
                <a:solidFill>
                  <a:schemeClr val="tx1"/>
                </a:solidFill>
                <a:effectLst/>
                <a:latin typeface="Bodoni MT" panose="02070603080606020203" pitchFamily="18" charset="0"/>
                <a:ea typeface="DFKai-SB" panose="03000509000000000000" pitchFamily="65" charset="-120"/>
              </a:rPr>
              <a:t>free and in charge of their own opinions, even while working within an authority structure.)</a:t>
            </a:r>
            <a:endParaRPr lang="en-US" sz="2400" b="1" dirty="0">
              <a:solidFill>
                <a:schemeClr val="tx1"/>
              </a:solidFill>
              <a:effectLst/>
              <a:latin typeface="Bodoni MT" panose="02070603080606020203" pitchFamily="18" charset="0"/>
              <a:ea typeface="Times New Roman" panose="02020603050405020304" pitchFamily="18" charset="0"/>
            </a:endParaRPr>
          </a:p>
          <a:p>
            <a:pPr algn="l">
              <a:lnSpc>
                <a:spcPts val="3700"/>
              </a:lnSpc>
              <a:spcBef>
                <a:spcPts val="0"/>
              </a:spcBef>
              <a:spcAft>
                <a:spcPts val="800"/>
              </a:spcAft>
            </a:pPr>
            <a:endParaRPr lang="en-US" altLang="zh-TW" sz="2000" dirty="0">
              <a:solidFill>
                <a:srgbClr val="7030A0"/>
              </a:solidFill>
              <a:effectLst/>
              <a:latin typeface="DFKai-SB" panose="03000509000000000000" pitchFamily="65" charset="-120"/>
              <a:ea typeface="DFKai-SB" panose="03000509000000000000" pitchFamily="65" charset="-120"/>
              <a:cs typeface="Arial" panose="020B0604020202020204" pitchFamily="34" charset="0"/>
            </a:endParaRPr>
          </a:p>
        </p:txBody>
      </p:sp>
      <p:sp>
        <p:nvSpPr>
          <p:cNvPr id="4" name="Slide Number Placeholder 3"/>
          <p:cNvSpPr>
            <a:spLocks noGrp="1"/>
          </p:cNvSpPr>
          <p:nvPr>
            <p:ph type="sldNum" sz="quarter" idx="12"/>
          </p:nvPr>
        </p:nvSpPr>
        <p:spPr>
          <a:xfrm>
            <a:off x="8686800" y="6400800"/>
            <a:ext cx="439615" cy="365125"/>
          </a:xfrm>
        </p:spPr>
        <p:txBody>
          <a:bodyPr/>
          <a:lstStyle/>
          <a:p>
            <a:pPr algn="l">
              <a:lnSpc>
                <a:spcPts val="3700"/>
              </a:lnSpc>
            </a:pPr>
            <a:fld id="{69C4CFD8-F662-4A36-AA27-12DE1FA08638}" type="slidenum">
              <a:rPr lang="en-US" smtClean="0"/>
              <a:pPr algn="l">
                <a:lnSpc>
                  <a:spcPts val="3700"/>
                </a:lnSpc>
              </a:pPr>
              <a:t>18</a:t>
            </a:fld>
            <a:endParaRPr lang="en-US" dirty="0"/>
          </a:p>
        </p:txBody>
      </p:sp>
    </p:spTree>
    <p:extLst>
      <p:ext uri="{BB962C8B-B14F-4D97-AF65-F5344CB8AC3E}">
        <p14:creationId xmlns:p14="http://schemas.microsoft.com/office/powerpoint/2010/main" val="1000648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53" y="92075"/>
            <a:ext cx="9136647"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如何找掌權者溝通問題</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795802"/>
            <a:ext cx="9144000" cy="6062197"/>
          </a:xfrm>
        </p:spPr>
        <p:txBody>
          <a:bodyPr>
            <a:noAutofit/>
          </a:bodyPr>
          <a:lstStyle/>
          <a:p>
            <a:pPr marL="457200" indent="-457200" algn="l">
              <a:lnSpc>
                <a:spcPts val="3300"/>
              </a:lnSpc>
              <a:spcBef>
                <a:spcPts val="0"/>
              </a:spcBef>
              <a:spcAft>
                <a:spcPts val="800"/>
              </a:spcAft>
              <a:buFont typeface="+mj-lt"/>
              <a:buAutoNum type="arabicPeriod"/>
            </a:pPr>
            <a:r>
              <a:rPr lang="zh-TW" altLang="en-US" sz="2800" b="1" dirty="0">
                <a:solidFill>
                  <a:schemeClr val="tx1"/>
                </a:solidFill>
                <a:latin typeface="DFKai-SB" panose="03000509000000000000" pitchFamily="65" charset="-120"/>
                <a:ea typeface="DFKai-SB" panose="03000509000000000000" pitchFamily="65" charset="-120"/>
              </a:rPr>
              <a:t>從關係說起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Begin with relationship</a:t>
            </a:r>
            <a:r>
              <a:rPr lang="en-US" altLang="zh-TW" sz="2800" b="1" dirty="0">
                <a:solidFill>
                  <a:schemeClr val="tx1"/>
                </a:solidFill>
                <a:latin typeface="DFKai-SB" panose="03000509000000000000" pitchFamily="65" charset="-120"/>
                <a:ea typeface="DFKai-SB" panose="03000509000000000000" pitchFamily="65" charset="-120"/>
              </a:rPr>
              <a:t>)</a:t>
            </a:r>
          </a:p>
          <a:p>
            <a:pPr marL="800100" lvl="1" indent="-342900" algn="l">
              <a:lnSpc>
                <a:spcPts val="3300"/>
              </a:lnSpc>
              <a:spcBef>
                <a:spcPts val="0"/>
              </a:spcBef>
              <a:spcAft>
                <a:spcPts val="800"/>
              </a:spcAft>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讓對方知道你在意的是你們兩人的關係，不能只強調職位的工作內容與職責的問題</a:t>
            </a:r>
            <a:r>
              <a:rPr lang="en-US" altLang="zh-TW" sz="2400" b="1" dirty="0">
                <a:solidFill>
                  <a:schemeClr val="tx1"/>
                </a:solidFill>
                <a:latin typeface="DFKai-SB" panose="03000509000000000000" pitchFamily="65" charset="-120"/>
                <a:ea typeface="DFKai-SB" panose="03000509000000000000" pitchFamily="65" charset="-120"/>
              </a:rPr>
              <a:t>.</a:t>
            </a:r>
          </a:p>
          <a:p>
            <a:pPr marL="457200" indent="-457200" algn="l">
              <a:lnSpc>
                <a:spcPts val="3300"/>
              </a:lnSpc>
              <a:spcBef>
                <a:spcPts val="0"/>
              </a:spcBef>
              <a:spcAft>
                <a:spcPts val="800"/>
              </a:spcAft>
              <a:buFont typeface="+mj-lt"/>
              <a:buAutoNum type="arabicPeriod"/>
            </a:pPr>
            <a:r>
              <a:rPr lang="zh-TW" altLang="en-US" sz="2800" b="1" dirty="0">
                <a:solidFill>
                  <a:schemeClr val="tx1"/>
                </a:solidFill>
                <a:latin typeface="DFKai-SB" panose="03000509000000000000" pitchFamily="65" charset="-120"/>
                <a:ea typeface="DFKai-SB" panose="03000509000000000000" pitchFamily="65" charset="-120"/>
              </a:rPr>
              <a:t>闡明問題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Clarify the problem</a:t>
            </a:r>
            <a:r>
              <a:rPr lang="en-US" altLang="zh-TW" sz="2800" b="1" dirty="0">
                <a:solidFill>
                  <a:schemeClr val="tx1"/>
                </a:solidFill>
                <a:latin typeface="DFKai-SB" panose="03000509000000000000" pitchFamily="65" charset="-120"/>
                <a:ea typeface="DFKai-SB" panose="03000509000000000000" pitchFamily="65" charset="-120"/>
              </a:rPr>
              <a:t>)</a:t>
            </a:r>
          </a:p>
          <a:p>
            <a:pPr marL="800100" lvl="1" indent="-342900" algn="l">
              <a:lnSpc>
                <a:spcPts val="3300"/>
              </a:lnSpc>
              <a:spcBef>
                <a:spcPts val="0"/>
              </a:spcBef>
              <a:spcAft>
                <a:spcPts val="800"/>
              </a:spcAft>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溝通的目的只單存為了解決問題而非要來挑戰權威</a:t>
            </a:r>
            <a:endParaRPr lang="en-US" altLang="zh-TW" sz="2400" b="1" dirty="0">
              <a:solidFill>
                <a:schemeClr val="tx1"/>
              </a:solidFill>
              <a:latin typeface="DFKai-SB" panose="03000509000000000000" pitchFamily="65" charset="-120"/>
              <a:ea typeface="DFKai-SB" panose="03000509000000000000" pitchFamily="65" charset="-120"/>
            </a:endParaRPr>
          </a:p>
          <a:p>
            <a:pPr marL="457200" indent="-457200" algn="l">
              <a:lnSpc>
                <a:spcPts val="3300"/>
              </a:lnSpc>
              <a:spcBef>
                <a:spcPts val="0"/>
              </a:spcBef>
              <a:spcAft>
                <a:spcPts val="800"/>
              </a:spcAft>
              <a:buFont typeface="+mj-lt"/>
              <a:buAutoNum type="arabicPeriod"/>
            </a:pPr>
            <a:r>
              <a:rPr lang="zh-TW" altLang="en-US" sz="2800" b="1" dirty="0">
                <a:solidFill>
                  <a:schemeClr val="tx1"/>
                </a:solidFill>
                <a:latin typeface="DFKai-SB" panose="03000509000000000000" pitchFamily="65" charset="-120"/>
                <a:ea typeface="DFKai-SB" panose="03000509000000000000" pitchFamily="65" charset="-120"/>
              </a:rPr>
              <a:t>坦承自己的錯誤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Own your part</a:t>
            </a:r>
            <a:r>
              <a:rPr lang="en-US" altLang="zh-TW" sz="2800" b="1" dirty="0">
                <a:solidFill>
                  <a:schemeClr val="tx1"/>
                </a:solidFill>
                <a:latin typeface="DFKai-SB" panose="03000509000000000000" pitchFamily="65" charset="-120"/>
                <a:ea typeface="DFKai-SB" panose="03000509000000000000" pitchFamily="65" charset="-120"/>
              </a:rPr>
              <a:t>)</a:t>
            </a:r>
          </a:p>
          <a:p>
            <a:pPr marL="800100" lvl="1" indent="-342900" algn="l">
              <a:lnSpc>
                <a:spcPts val="3300"/>
              </a:lnSpc>
              <a:spcBef>
                <a:spcPts val="0"/>
              </a:spcBef>
              <a:spcAft>
                <a:spcPts val="800"/>
              </a:spcAft>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先檢討自己，並坦承地讓對方知道你的歉意</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這樣才能幫對方敞開心來談</a:t>
            </a:r>
            <a:endParaRPr lang="en-US" altLang="zh-TW" sz="2400" b="1" dirty="0">
              <a:solidFill>
                <a:schemeClr val="tx1"/>
              </a:solidFill>
              <a:latin typeface="DFKai-SB" panose="03000509000000000000" pitchFamily="65" charset="-120"/>
              <a:ea typeface="DFKai-SB" panose="03000509000000000000" pitchFamily="65" charset="-120"/>
            </a:endParaRPr>
          </a:p>
          <a:p>
            <a:pPr marL="457200" indent="-457200" algn="l">
              <a:lnSpc>
                <a:spcPts val="3300"/>
              </a:lnSpc>
              <a:spcBef>
                <a:spcPts val="0"/>
              </a:spcBef>
              <a:spcAft>
                <a:spcPts val="800"/>
              </a:spcAft>
              <a:buFont typeface="+mj-lt"/>
              <a:buAutoNum type="arabicPeriod"/>
            </a:pPr>
            <a:r>
              <a:rPr lang="zh-TW" altLang="en-US" sz="2800" b="1" dirty="0">
                <a:solidFill>
                  <a:schemeClr val="tx1"/>
                </a:solidFill>
                <a:latin typeface="DFKai-SB" panose="03000509000000000000" pitchFamily="65" charset="-120"/>
                <a:ea typeface="DFKai-SB" panose="03000509000000000000" pitchFamily="65" charset="-120"/>
              </a:rPr>
              <a:t>注意你的語氣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Watch your tone</a:t>
            </a:r>
            <a:r>
              <a:rPr lang="en-US" altLang="zh-TW" sz="2800" b="1" dirty="0">
                <a:solidFill>
                  <a:schemeClr val="tx1"/>
                </a:solidFill>
                <a:latin typeface="DFKai-SB" panose="03000509000000000000" pitchFamily="65" charset="-120"/>
                <a:ea typeface="DFKai-SB" panose="03000509000000000000" pitchFamily="65" charset="-120"/>
              </a:rPr>
              <a:t>)</a:t>
            </a:r>
          </a:p>
          <a:p>
            <a:pPr marL="914400" lvl="1" indent="-457200" algn="l">
              <a:lnSpc>
                <a:spcPts val="3300"/>
              </a:lnSpc>
              <a:spcBef>
                <a:spcPts val="0"/>
              </a:spcBef>
              <a:spcAft>
                <a:spcPts val="800"/>
              </a:spcAft>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說話的語氣隱含各種不同的情緒，避免語氣中透漏不滿和目中無人而妨礙溝通</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300"/>
              </a:lnSpc>
              <a:spcBef>
                <a:spcPts val="0"/>
              </a:spcBef>
              <a:spcAft>
                <a:spcPts val="800"/>
              </a:spcAft>
            </a:pPr>
            <a:endParaRPr lang="en-US" altLang="zh-TW" sz="24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439615" cy="365125"/>
          </a:xfrm>
        </p:spPr>
        <p:txBody>
          <a:bodyPr/>
          <a:lstStyle/>
          <a:p>
            <a:pPr algn="l">
              <a:lnSpc>
                <a:spcPts val="3700"/>
              </a:lnSpc>
            </a:pPr>
            <a:fld id="{69C4CFD8-F662-4A36-AA27-12DE1FA08638}" type="slidenum">
              <a:rPr lang="en-US" smtClean="0"/>
              <a:pPr algn="l">
                <a:lnSpc>
                  <a:spcPts val="3700"/>
                </a:lnSpc>
              </a:pPr>
              <a:t>19</a:t>
            </a:fld>
            <a:endParaRPr lang="en-US" dirty="0"/>
          </a:p>
        </p:txBody>
      </p:sp>
    </p:spTree>
    <p:extLst>
      <p:ext uri="{BB962C8B-B14F-4D97-AF65-F5344CB8AC3E}">
        <p14:creationId xmlns:p14="http://schemas.microsoft.com/office/powerpoint/2010/main" val="4150734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06" y="194798"/>
            <a:ext cx="9136647"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如何找掌權者溝通問題</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838200"/>
            <a:ext cx="9144000" cy="6019799"/>
          </a:xfrm>
        </p:spPr>
        <p:txBody>
          <a:bodyPr>
            <a:noAutofit/>
          </a:bodyPr>
          <a:lstStyle/>
          <a:p>
            <a:pPr algn="l">
              <a:lnSpc>
                <a:spcPts val="3300"/>
              </a:lnSpc>
              <a:spcBef>
                <a:spcPts val="0"/>
              </a:spcBef>
              <a:spcAft>
                <a:spcPts val="800"/>
              </a:spcAft>
            </a:pPr>
            <a:r>
              <a:rPr lang="en-US" altLang="zh-TW" sz="2400" b="1" dirty="0">
                <a:solidFill>
                  <a:schemeClr val="tx1"/>
                </a:solidFill>
                <a:latin typeface="DFKai-SB" panose="03000509000000000000" pitchFamily="65" charset="-120"/>
                <a:ea typeface="DFKai-SB" panose="03000509000000000000" pitchFamily="65" charset="-120"/>
              </a:rPr>
              <a:t>5.</a:t>
            </a:r>
            <a:r>
              <a:rPr lang="zh-TW" altLang="en-US" sz="24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具體明確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Be specific</a:t>
            </a:r>
            <a:r>
              <a:rPr lang="en-US" altLang="zh-TW" sz="2800" b="1" dirty="0">
                <a:solidFill>
                  <a:schemeClr val="tx1"/>
                </a:solidFill>
                <a:latin typeface="DFKai-SB" panose="03000509000000000000" pitchFamily="65" charset="-120"/>
                <a:ea typeface="DFKai-SB" panose="03000509000000000000" pitchFamily="65" charset="-120"/>
              </a:rPr>
              <a:t>)</a:t>
            </a:r>
          </a:p>
          <a:p>
            <a:pPr marL="800100" lvl="1" indent="-342900" algn="l">
              <a:lnSpc>
                <a:spcPts val="3300"/>
              </a:lnSpc>
              <a:spcBef>
                <a:spcPts val="0"/>
              </a:spcBef>
              <a:spcAft>
                <a:spcPts val="800"/>
              </a:spcAft>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越能明確描述事件、言詞和行為，越有機會成功解決問題</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300"/>
              </a:lnSpc>
              <a:spcBef>
                <a:spcPts val="0"/>
              </a:spcBef>
              <a:spcAft>
                <a:spcPts val="800"/>
              </a:spcAft>
            </a:pPr>
            <a:r>
              <a:rPr lang="en-US" altLang="zh-TW" sz="2400" b="1" dirty="0">
                <a:solidFill>
                  <a:schemeClr val="tx1"/>
                </a:solidFill>
                <a:latin typeface="DFKai-SB" panose="03000509000000000000" pitchFamily="65" charset="-120"/>
                <a:ea typeface="DFKai-SB" panose="03000509000000000000" pitchFamily="65" charset="-120"/>
              </a:rPr>
              <a:t>6.</a:t>
            </a:r>
            <a:r>
              <a:rPr lang="zh-TW" altLang="en-US" sz="24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要溝通的是模式問題</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而非事件本身</a:t>
            </a:r>
            <a:r>
              <a:rPr lang="en-US" altLang="zh-TW" sz="1800" b="1" dirty="0">
                <a:solidFill>
                  <a:schemeClr val="tx1"/>
                </a:solidFill>
                <a:latin typeface="DFKai-SB" panose="03000509000000000000" pitchFamily="65" charset="-120"/>
                <a:ea typeface="DFKai-SB" panose="03000509000000000000" pitchFamily="65" charset="-120"/>
              </a:rPr>
              <a:t>(</a:t>
            </a:r>
            <a:r>
              <a:rPr lang="en-US" altLang="zh-TW" sz="1800" b="1" dirty="0">
                <a:solidFill>
                  <a:schemeClr val="tx1"/>
                </a:solidFill>
                <a:latin typeface="Bodoni MT" panose="02070603080606020203" pitchFamily="18" charset="0"/>
                <a:ea typeface="DFKai-SB" panose="03000509000000000000" pitchFamily="65" charset="-120"/>
              </a:rPr>
              <a:t>Confront patterns, not events</a:t>
            </a:r>
            <a:r>
              <a:rPr lang="en-US" altLang="zh-TW" sz="1800" b="1" dirty="0">
                <a:solidFill>
                  <a:schemeClr val="tx1"/>
                </a:solidFill>
                <a:latin typeface="DFKai-SB" panose="03000509000000000000" pitchFamily="65" charset="-120"/>
                <a:ea typeface="DFKai-SB" panose="03000509000000000000" pitchFamily="65" charset="-120"/>
              </a:rPr>
              <a:t>)</a:t>
            </a:r>
          </a:p>
          <a:p>
            <a:pPr marL="800100" lvl="1" indent="-342900" algn="l">
              <a:lnSpc>
                <a:spcPts val="3300"/>
              </a:lnSpc>
              <a:spcBef>
                <a:spcPts val="0"/>
              </a:spcBef>
              <a:spcAft>
                <a:spcPts val="800"/>
              </a:spcAft>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若是看到有些行為一再重復出現，並已顯出某種趨勢，可能需要針對模式問題與管理層溝通</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300"/>
              </a:lnSpc>
              <a:spcBef>
                <a:spcPts val="0"/>
              </a:spcBef>
              <a:spcAft>
                <a:spcPts val="800"/>
              </a:spcAft>
            </a:pPr>
            <a:r>
              <a:rPr lang="en-US" altLang="zh-TW" sz="2400" b="1" dirty="0">
                <a:solidFill>
                  <a:schemeClr val="tx1"/>
                </a:solidFill>
                <a:latin typeface="DFKai-SB" panose="03000509000000000000" pitchFamily="65" charset="-120"/>
                <a:ea typeface="DFKai-SB" panose="03000509000000000000" pitchFamily="65" charset="-120"/>
              </a:rPr>
              <a:t>7.</a:t>
            </a:r>
            <a:r>
              <a:rPr lang="zh-TW" altLang="en-US" sz="24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緊密與目標結合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Tie it in to goals</a:t>
            </a:r>
            <a:r>
              <a:rPr lang="en-US" altLang="zh-TW" sz="2800" b="1" dirty="0">
                <a:solidFill>
                  <a:schemeClr val="tx1"/>
                </a:solidFill>
                <a:latin typeface="DFKai-SB" panose="03000509000000000000" pitchFamily="65" charset="-120"/>
                <a:ea typeface="DFKai-SB" panose="03000509000000000000" pitchFamily="65" charset="-120"/>
              </a:rPr>
              <a:t>)</a:t>
            </a:r>
          </a:p>
          <a:p>
            <a:pPr marL="800100" lvl="1" indent="-342900" algn="l">
              <a:lnSpc>
                <a:spcPts val="3300"/>
              </a:lnSpc>
              <a:spcBef>
                <a:spcPts val="0"/>
              </a:spcBef>
              <a:spcAft>
                <a:spcPts val="800"/>
              </a:spcAft>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明確強調問題與達成主管的目標和工作事項之間有關</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300"/>
              </a:lnSpc>
              <a:spcBef>
                <a:spcPts val="0"/>
              </a:spcBef>
              <a:spcAft>
                <a:spcPts val="800"/>
              </a:spcAft>
            </a:pPr>
            <a:r>
              <a:rPr lang="en-US" altLang="zh-TW" sz="2400" b="1" dirty="0">
                <a:solidFill>
                  <a:schemeClr val="tx1"/>
                </a:solidFill>
                <a:latin typeface="DFKai-SB" panose="03000509000000000000" pitchFamily="65" charset="-120"/>
                <a:ea typeface="DFKai-SB" panose="03000509000000000000" pitchFamily="65" charset="-120"/>
              </a:rPr>
              <a:t>8.</a:t>
            </a:r>
            <a:r>
              <a:rPr lang="zh-TW" altLang="en-US" sz="2800" b="1" dirty="0">
                <a:solidFill>
                  <a:schemeClr val="tx1"/>
                </a:solidFill>
                <a:latin typeface="DFKai-SB" panose="03000509000000000000" pitchFamily="65" charset="-120"/>
                <a:ea typeface="DFKai-SB" panose="03000509000000000000" pitchFamily="65" charset="-120"/>
              </a:rPr>
              <a:t>若有因容忍掌權者犯錯多時，為了解決內心的積怨而溝</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通的情況</a:t>
            </a:r>
            <a:r>
              <a:rPr lang="zh-TW" altLang="en-US" sz="24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提出替代作法</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而非激烈叫陣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Suggest 	alternatives 	rather than 	schedule showdowns</a:t>
            </a:r>
            <a:r>
              <a:rPr lang="en-US" altLang="zh-TW" sz="2800" b="1" dirty="0">
                <a:solidFill>
                  <a:schemeClr val="tx1"/>
                </a:solidFill>
                <a:latin typeface="DFKai-SB" panose="03000509000000000000" pitchFamily="65" charset="-120"/>
                <a:ea typeface="DFKai-SB" panose="03000509000000000000" pitchFamily="65" charset="-120"/>
              </a:rPr>
              <a:t>):</a:t>
            </a:r>
            <a:endParaRPr lang="en-US" altLang="zh-TW" sz="2400" b="1" dirty="0">
              <a:solidFill>
                <a:schemeClr val="tx1"/>
              </a:solidFill>
              <a:latin typeface="DFKai-SB" panose="03000509000000000000" pitchFamily="65" charset="-120"/>
              <a:ea typeface="DFKai-SB" panose="03000509000000000000" pitchFamily="65" charset="-120"/>
            </a:endParaRPr>
          </a:p>
          <a:p>
            <a:pPr marL="800100" lvl="1" indent="-342900" algn="l">
              <a:lnSpc>
                <a:spcPts val="3300"/>
              </a:lnSpc>
              <a:spcBef>
                <a:spcPts val="0"/>
              </a:spcBef>
              <a:spcAft>
                <a:spcPts val="800"/>
              </a:spcAft>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要把問題當作待解決的議題，將自己當作他的盟友，提出替代方案</a:t>
            </a:r>
            <a:r>
              <a:rPr lang="zh-TW" altLang="en-US" sz="20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而非惱羞成怒激烈伸張正義</a:t>
            </a:r>
            <a:r>
              <a:rPr lang="en-US" altLang="zh-TW" sz="2400" b="1" dirty="0">
                <a:solidFill>
                  <a:schemeClr val="tx1"/>
                </a:solidFill>
                <a:latin typeface="DFKai-SB" panose="03000509000000000000" pitchFamily="65" charset="-120"/>
                <a:ea typeface="DFKai-SB" panose="03000509000000000000" pitchFamily="65" charset="-120"/>
              </a:rPr>
              <a:t>.</a:t>
            </a:r>
          </a:p>
        </p:txBody>
      </p:sp>
      <p:sp>
        <p:nvSpPr>
          <p:cNvPr id="4" name="Slide Number Placeholder 3"/>
          <p:cNvSpPr>
            <a:spLocks noGrp="1"/>
          </p:cNvSpPr>
          <p:nvPr>
            <p:ph type="sldNum" sz="quarter" idx="12"/>
          </p:nvPr>
        </p:nvSpPr>
        <p:spPr>
          <a:xfrm>
            <a:off x="8610600" y="6400800"/>
            <a:ext cx="515815" cy="365125"/>
          </a:xfrm>
        </p:spPr>
        <p:txBody>
          <a:bodyPr/>
          <a:lstStyle/>
          <a:p>
            <a:pPr algn="l">
              <a:lnSpc>
                <a:spcPts val="3700"/>
              </a:lnSpc>
            </a:pPr>
            <a:fld id="{69C4CFD8-F662-4A36-AA27-12DE1FA08638}" type="slidenum">
              <a:rPr lang="en-US" smtClean="0"/>
              <a:pPr algn="l">
                <a:lnSpc>
                  <a:spcPts val="3700"/>
                </a:lnSpc>
              </a:pPr>
              <a:t>20</a:t>
            </a:fld>
            <a:endParaRPr lang="en-US" dirty="0"/>
          </a:p>
        </p:txBody>
      </p:sp>
    </p:spTree>
    <p:extLst>
      <p:ext uri="{BB962C8B-B14F-4D97-AF65-F5344CB8AC3E}">
        <p14:creationId xmlns:p14="http://schemas.microsoft.com/office/powerpoint/2010/main" val="3565397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53" y="92075"/>
            <a:ext cx="9136647"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如何找掌權者溝通問題</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685800"/>
            <a:ext cx="9144000" cy="6172199"/>
          </a:xfrm>
        </p:spPr>
        <p:txBody>
          <a:bodyPr>
            <a:noAutofit/>
          </a:bodyPr>
          <a:lstStyle/>
          <a:p>
            <a:pPr algn="l">
              <a:lnSpc>
                <a:spcPts val="3200"/>
              </a:lnSpc>
              <a:spcBef>
                <a:spcPts val="0"/>
              </a:spcBef>
              <a:spcAft>
                <a:spcPts val="800"/>
              </a:spcAft>
            </a:pPr>
            <a:r>
              <a:rPr lang="en-US" altLang="zh-TW" sz="2400" b="1" dirty="0">
                <a:solidFill>
                  <a:schemeClr val="tx1"/>
                </a:solidFill>
                <a:latin typeface="DFKai-SB" panose="03000509000000000000" pitchFamily="65" charset="-120"/>
                <a:ea typeface="DFKai-SB" panose="03000509000000000000" pitchFamily="65" charset="-120"/>
              </a:rPr>
              <a:t>9.</a:t>
            </a:r>
            <a:r>
              <a:rPr lang="zh-TW" altLang="en-US" sz="24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善用現有制度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Use the existing structure</a:t>
            </a:r>
            <a:r>
              <a:rPr lang="en-US" altLang="zh-TW" sz="2800" b="1" dirty="0">
                <a:solidFill>
                  <a:schemeClr val="tx1"/>
                </a:solidFill>
                <a:latin typeface="DFKai-SB" panose="03000509000000000000" pitchFamily="65" charset="-120"/>
                <a:ea typeface="DFKai-SB" panose="03000509000000000000" pitchFamily="65" charset="-120"/>
              </a:rPr>
              <a:t>)</a:t>
            </a:r>
          </a:p>
          <a:p>
            <a:pPr marL="800100" lvl="1" indent="-342900" algn="l">
              <a:lnSpc>
                <a:spcPts val="3200"/>
              </a:lnSpc>
              <a:spcBef>
                <a:spcPts val="0"/>
              </a:spcBef>
              <a:spcAft>
                <a:spcPts val="800"/>
              </a:spcAft>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只有當你試過一切方法而無效後，再選擇訴諸治理制度，目的是為了和平相處</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羅</a:t>
            </a:r>
            <a:r>
              <a:rPr lang="en-US" altLang="zh-TW" sz="2400" b="1" dirty="0">
                <a:solidFill>
                  <a:schemeClr val="tx1"/>
                </a:solidFill>
                <a:latin typeface="DFKai-SB" panose="03000509000000000000" pitchFamily="65" charset="-120"/>
                <a:ea typeface="DFKai-SB" panose="03000509000000000000" pitchFamily="65" charset="-120"/>
              </a:rPr>
              <a:t>12:18</a:t>
            </a:r>
            <a:r>
              <a:rPr lang="zh-TW" altLang="en-US" sz="1600" b="0" i="0" dirty="0">
                <a:solidFill>
                  <a:srgbClr val="434343"/>
                </a:solidFill>
                <a:effectLst/>
                <a:latin typeface="Times New Roman" panose="02020603050405020304" pitchFamily="18" charset="0"/>
              </a:rPr>
              <a:t> </a:t>
            </a:r>
            <a:r>
              <a:rPr lang="en-US" altLang="zh-TW" sz="2400" b="1" dirty="0">
                <a:solidFill>
                  <a:schemeClr val="tx1"/>
                </a:solidFill>
                <a:latin typeface="DFKai-SB" panose="03000509000000000000" pitchFamily="65" charset="-120"/>
                <a:ea typeface="DFKai-SB" panose="03000509000000000000" pitchFamily="65" charset="-120"/>
              </a:rPr>
              <a:t>)</a:t>
            </a:r>
          </a:p>
          <a:p>
            <a:pPr algn="l">
              <a:lnSpc>
                <a:spcPts val="3200"/>
              </a:lnSpc>
              <a:spcBef>
                <a:spcPts val="0"/>
              </a:spcBef>
              <a:spcAft>
                <a:spcPts val="800"/>
              </a:spcAft>
            </a:pPr>
            <a:r>
              <a:rPr lang="en-US" altLang="zh-TW" sz="2800" b="1" dirty="0">
                <a:solidFill>
                  <a:schemeClr val="tx1"/>
                </a:solidFill>
                <a:latin typeface="DFKai-SB" panose="03000509000000000000" pitchFamily="65" charset="-120"/>
                <a:ea typeface="DFKai-SB" panose="03000509000000000000" pitchFamily="65" charset="-120"/>
              </a:rPr>
              <a:t>10.</a:t>
            </a:r>
            <a:r>
              <a:rPr lang="zh-TW" altLang="en-US" sz="2800" b="1" dirty="0">
                <a:solidFill>
                  <a:schemeClr val="tx1"/>
                </a:solidFill>
                <a:latin typeface="DFKai-SB" panose="03000509000000000000" pitchFamily="65" charset="-120"/>
                <a:ea typeface="DFKai-SB" panose="03000509000000000000" pitchFamily="65" charset="-120"/>
              </a:rPr>
              <a:t> 放棄時機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When to give up</a:t>
            </a:r>
            <a:r>
              <a:rPr lang="en-US" altLang="zh-TW" sz="2800" b="1" dirty="0">
                <a:solidFill>
                  <a:schemeClr val="tx1"/>
                </a:solidFill>
                <a:latin typeface="DFKai-SB" panose="03000509000000000000" pitchFamily="65" charset="-120"/>
                <a:ea typeface="DFKai-SB" panose="03000509000000000000" pitchFamily="65" charset="-120"/>
              </a:rPr>
              <a:t>)</a:t>
            </a:r>
          </a:p>
          <a:p>
            <a:pPr marL="800100" lvl="1" indent="-342900" algn="l">
              <a:lnSpc>
                <a:spcPts val="3200"/>
              </a:lnSpc>
              <a:spcBef>
                <a:spcPts val="0"/>
              </a:spcBef>
              <a:spcAft>
                <a:spcPts val="800"/>
              </a:spcAft>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視情況自由選擇去或留，盡量保有各種機會的可能</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不要把橋打斷了</a:t>
            </a:r>
            <a:r>
              <a:rPr lang="en-US" altLang="zh-TW" sz="2400" b="1" dirty="0">
                <a:solidFill>
                  <a:schemeClr val="tx1"/>
                </a:solidFill>
                <a:latin typeface="DFKai-SB" panose="03000509000000000000" pitchFamily="65" charset="-120"/>
                <a:ea typeface="DFKai-SB" panose="03000509000000000000" pitchFamily="65" charset="-120"/>
              </a:rPr>
              <a:t>)</a:t>
            </a:r>
          </a:p>
          <a:p>
            <a:pPr marL="457200" indent="-457200" algn="l">
              <a:lnSpc>
                <a:spcPts val="3200"/>
              </a:lnSpc>
              <a:spcBef>
                <a:spcPts val="0"/>
              </a:spcBef>
              <a:spcAft>
                <a:spcPts val="800"/>
              </a:spcAft>
              <a:buFont typeface="Wingdings" panose="05000000000000000000" pitchFamily="2" charset="2"/>
              <a:buChar char="v"/>
            </a:pPr>
            <a:r>
              <a:rPr lang="zh-TW" altLang="en-US" sz="2800" b="1" dirty="0">
                <a:solidFill>
                  <a:schemeClr val="tx1"/>
                </a:solidFill>
                <a:latin typeface="DFKai-SB" panose="03000509000000000000" pitchFamily="65" charset="-120"/>
                <a:ea typeface="DFKai-SB" panose="03000509000000000000" pitchFamily="65" charset="-120"/>
              </a:rPr>
              <a:t>結論</a:t>
            </a:r>
            <a:r>
              <a:rPr lang="en-US" altLang="zh-TW" sz="2800" b="1" dirty="0">
                <a:solidFill>
                  <a:schemeClr val="tx1"/>
                </a:solidFill>
                <a:latin typeface="DFKai-SB" panose="03000509000000000000" pitchFamily="65" charset="-120"/>
                <a:ea typeface="DFKai-SB" panose="03000509000000000000" pitchFamily="65" charset="-120"/>
              </a:rPr>
              <a:t>:</a:t>
            </a:r>
          </a:p>
          <a:p>
            <a:pPr marL="457200" indent="-457200" algn="l">
              <a:lnSpc>
                <a:spcPts val="32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別怕找掌權者溝通問題，你可能是那帶來改變的關鍵人物，不但幫了自己，也幫了他人</a:t>
            </a:r>
            <a:endParaRPr lang="en-US" altLang="zh-TW" sz="2400" b="1" dirty="0">
              <a:solidFill>
                <a:schemeClr val="tx1"/>
              </a:solidFill>
              <a:latin typeface="DFKai-SB" panose="03000509000000000000" pitchFamily="65" charset="-120"/>
              <a:ea typeface="DFKai-SB" panose="03000509000000000000" pitchFamily="65" charset="-120"/>
            </a:endParaRPr>
          </a:p>
          <a:p>
            <a:pPr marL="457200" indent="-457200" algn="l">
              <a:lnSpc>
                <a:spcPts val="32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上帝才是我們最終應順服的權柄，祂會與我們同在，幫助我們成為仁慈、誠實、堅強的人</a:t>
            </a:r>
            <a:endParaRPr lang="en-US" altLang="zh-TW" sz="2400" b="1" dirty="0">
              <a:solidFill>
                <a:schemeClr val="tx1"/>
              </a:solidFill>
              <a:latin typeface="DFKai-SB" panose="03000509000000000000" pitchFamily="65" charset="-120"/>
              <a:ea typeface="DFKai-SB" panose="03000509000000000000" pitchFamily="65" charset="-120"/>
            </a:endParaRPr>
          </a:p>
          <a:p>
            <a:pPr marL="457200" indent="-457200" algn="l">
              <a:lnSpc>
                <a:spcPts val="32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終極的原則是遵從聖經的教訓</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凡所做的都要憑愛心而做    </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林前</a:t>
            </a:r>
            <a:r>
              <a:rPr lang="en-US" altLang="zh-TW" sz="2400" b="1" dirty="0">
                <a:solidFill>
                  <a:schemeClr val="tx1"/>
                </a:solidFill>
                <a:latin typeface="DFKai-SB" panose="03000509000000000000" pitchFamily="65" charset="-120"/>
                <a:ea typeface="DFKai-SB" panose="03000509000000000000" pitchFamily="65" charset="-120"/>
              </a:rPr>
              <a:t>16:14).</a:t>
            </a:r>
          </a:p>
        </p:txBody>
      </p:sp>
      <p:sp>
        <p:nvSpPr>
          <p:cNvPr id="4" name="Slide Number Placeholder 3"/>
          <p:cNvSpPr>
            <a:spLocks noGrp="1"/>
          </p:cNvSpPr>
          <p:nvPr>
            <p:ph type="sldNum" sz="quarter" idx="12"/>
          </p:nvPr>
        </p:nvSpPr>
        <p:spPr>
          <a:xfrm>
            <a:off x="8610600" y="6400800"/>
            <a:ext cx="515815" cy="365125"/>
          </a:xfrm>
        </p:spPr>
        <p:txBody>
          <a:bodyPr/>
          <a:lstStyle/>
          <a:p>
            <a:pPr algn="l">
              <a:lnSpc>
                <a:spcPts val="3700"/>
              </a:lnSpc>
            </a:pPr>
            <a:fld id="{69C4CFD8-F662-4A36-AA27-12DE1FA08638}" type="slidenum">
              <a:rPr lang="en-US" smtClean="0"/>
              <a:pPr algn="l">
                <a:lnSpc>
                  <a:spcPts val="3700"/>
                </a:lnSpc>
              </a:pPr>
              <a:t>21</a:t>
            </a:fld>
            <a:endParaRPr lang="en-US" dirty="0"/>
          </a:p>
        </p:txBody>
      </p:sp>
    </p:spTree>
    <p:extLst>
      <p:ext uri="{BB962C8B-B14F-4D97-AF65-F5344CB8AC3E}">
        <p14:creationId xmlns:p14="http://schemas.microsoft.com/office/powerpoint/2010/main" val="1462252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5857"/>
            <a:ext cx="9144000"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rPr>
              <a:t>結語</a:t>
            </a:r>
            <a:r>
              <a:rPr lang="en-US" altLang="zh-TW"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rPr>
              <a:t>:</a:t>
            </a: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rPr>
              <a:t>用愛心說誠實實話</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839585"/>
            <a:ext cx="9144000" cy="6018415"/>
          </a:xfrm>
        </p:spPr>
        <p:txBody>
          <a:bodyPr>
            <a:noAutofit/>
          </a:bodyPr>
          <a:lstStyle/>
          <a:p>
            <a:pPr marL="342900" indent="-342900" algn="l">
              <a:lnSpc>
                <a:spcPts val="3300"/>
              </a:lnSpc>
              <a:spcBef>
                <a:spcPts val="0"/>
              </a:spcBef>
              <a:spcAft>
                <a:spcPts val="800"/>
              </a:spcAft>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培養「為了解決問題，開誠布公與人對談」的能力帶來的好</a:t>
            </a:r>
            <a:r>
              <a:rPr lang="zh-TW" altLang="en-US" sz="2400" b="1" dirty="0">
                <a:solidFill>
                  <a:schemeClr val="tx1"/>
                </a:solidFill>
                <a:latin typeface="DFKai-SB" panose="03000509000000000000" pitchFamily="65" charset="-120"/>
                <a:ea typeface="DFKai-SB" panose="03000509000000000000" pitchFamily="65" charset="-120"/>
              </a:rPr>
              <a:t>處</a:t>
            </a:r>
            <a:r>
              <a:rPr lang="en-US" altLang="zh-TW" sz="2400" b="1" dirty="0">
                <a:solidFill>
                  <a:schemeClr val="tx1"/>
                </a:solidFill>
                <a:latin typeface="DFKai-SB" panose="03000509000000000000" pitchFamily="65" charset="-120"/>
                <a:ea typeface="DFKai-SB" panose="03000509000000000000" pitchFamily="65" charset="-120"/>
              </a:rPr>
              <a:t>:</a:t>
            </a:r>
          </a:p>
          <a:p>
            <a:pPr marL="457200" indent="-457200" algn="l">
              <a:lnSpc>
                <a:spcPts val="3300"/>
              </a:lnSpc>
              <a:spcBef>
                <a:spcPts val="0"/>
              </a:spcBef>
              <a:spcAft>
                <a:spcPts val="800"/>
              </a:spcAft>
              <a:buFont typeface="+mj-lt"/>
              <a:buAutoNum type="arabicParenR"/>
            </a:pPr>
            <a:r>
              <a:rPr lang="zh-TW" altLang="en-US" sz="2400" b="1" dirty="0">
                <a:solidFill>
                  <a:schemeClr val="tx1"/>
                </a:solidFill>
                <a:latin typeface="DFKai-SB" panose="03000509000000000000" pitchFamily="65" charset="-120"/>
                <a:ea typeface="DFKai-SB" panose="03000509000000000000" pitchFamily="65" charset="-120"/>
              </a:rPr>
              <a:t>能溫柔體貼又不離題的能力</a:t>
            </a:r>
            <a:endParaRPr lang="en-US" altLang="zh-TW" sz="2400" b="1" dirty="0">
              <a:solidFill>
                <a:schemeClr val="tx1"/>
              </a:solidFill>
              <a:latin typeface="DFKai-SB" panose="03000509000000000000" pitchFamily="65" charset="-120"/>
              <a:ea typeface="DFKai-SB" panose="03000509000000000000" pitchFamily="65" charset="-120"/>
            </a:endParaRPr>
          </a:p>
          <a:p>
            <a:pPr marL="800100" lvl="1" indent="-342900" algn="l">
              <a:lnSpc>
                <a:spcPts val="3300"/>
              </a:lnSpc>
              <a:spcBef>
                <a:spcPts val="0"/>
              </a:spcBef>
              <a:spcAft>
                <a:spcPts val="800"/>
              </a:spcAft>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能不厭其煩地同理對方、導回正題，幫助你提出對於關係的期望</a:t>
            </a:r>
            <a:endParaRPr lang="en-US" altLang="zh-TW" sz="2400" b="1" dirty="0">
              <a:solidFill>
                <a:schemeClr val="tx1"/>
              </a:solidFill>
              <a:latin typeface="DFKai-SB" panose="03000509000000000000" pitchFamily="65" charset="-120"/>
              <a:ea typeface="DFKai-SB" panose="03000509000000000000" pitchFamily="65" charset="-120"/>
            </a:endParaRPr>
          </a:p>
          <a:p>
            <a:pPr marL="514350" indent="-514350" algn="l">
              <a:lnSpc>
                <a:spcPts val="3300"/>
              </a:lnSpc>
              <a:spcBef>
                <a:spcPts val="0"/>
              </a:spcBef>
              <a:spcAft>
                <a:spcPts val="800"/>
              </a:spcAft>
              <a:buFont typeface="+mj-lt"/>
              <a:buAutoNum type="arabicParenR"/>
            </a:pPr>
            <a:r>
              <a:rPr lang="zh-TW" altLang="en-US" sz="2400" b="1" dirty="0">
                <a:solidFill>
                  <a:schemeClr val="tx1"/>
                </a:solidFill>
                <a:latin typeface="DFKai-SB" panose="03000509000000000000" pitchFamily="65" charset="-120"/>
                <a:ea typeface="DFKai-SB" panose="03000509000000000000" pitchFamily="65" charset="-120"/>
              </a:rPr>
              <a:t>你會漸漸在生活當中很自然地找人溝通問題，使得你無論在家人、職場遇到問題時也能更迅速、更完美的解決</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你的人際關係會順暢而和諧</a:t>
            </a:r>
            <a:endParaRPr lang="en-US" altLang="zh-TW" sz="2400" b="1" dirty="0">
              <a:solidFill>
                <a:schemeClr val="tx1"/>
              </a:solidFill>
              <a:latin typeface="DFKai-SB" panose="03000509000000000000" pitchFamily="65" charset="-120"/>
              <a:ea typeface="DFKai-SB" panose="03000509000000000000" pitchFamily="65" charset="-120"/>
            </a:endParaRPr>
          </a:p>
          <a:p>
            <a:pPr marL="514350" indent="-514350" algn="l">
              <a:lnSpc>
                <a:spcPts val="3300"/>
              </a:lnSpc>
              <a:spcBef>
                <a:spcPts val="0"/>
              </a:spcBef>
              <a:spcAft>
                <a:spcPts val="800"/>
              </a:spcAft>
              <a:buFont typeface="+mj-lt"/>
              <a:buAutoNum type="arabicParenR"/>
            </a:pPr>
            <a:r>
              <a:rPr lang="zh-TW" altLang="en-US" sz="2400" b="1" dirty="0">
                <a:solidFill>
                  <a:schemeClr val="tx1"/>
                </a:solidFill>
                <a:latin typeface="DFKai-SB" panose="03000509000000000000" pitchFamily="65" charset="-120"/>
                <a:ea typeface="DFKai-SB" panose="03000509000000000000" pitchFamily="65" charset="-120"/>
              </a:rPr>
              <a:t>能創造更深遠的果實</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屬靈的成長</a:t>
            </a:r>
            <a:endParaRPr lang="en-US" altLang="zh-TW" sz="2400" b="1" dirty="0">
              <a:solidFill>
                <a:schemeClr val="tx1"/>
              </a:solidFill>
              <a:latin typeface="DFKai-SB" panose="03000509000000000000" pitchFamily="65" charset="-120"/>
              <a:ea typeface="DFKai-SB" panose="03000509000000000000" pitchFamily="65" charset="-120"/>
            </a:endParaRPr>
          </a:p>
          <a:p>
            <a:pPr marL="971550" lvl="1" indent="-514350" algn="l">
              <a:lnSpc>
                <a:spcPts val="3300"/>
              </a:lnSpc>
              <a:spcBef>
                <a:spcPts val="0"/>
              </a:spcBef>
              <a:spcAft>
                <a:spcPts val="800"/>
              </a:spcAft>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神能藉由對談溝通，幫助我們成長</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弗</a:t>
            </a:r>
            <a:r>
              <a:rPr lang="en-US" altLang="zh-TW" sz="2400" b="1" dirty="0">
                <a:solidFill>
                  <a:schemeClr val="tx1"/>
                </a:solidFill>
                <a:latin typeface="DFKai-SB" panose="03000509000000000000" pitchFamily="65" charset="-120"/>
                <a:ea typeface="DFKai-SB" panose="03000509000000000000" pitchFamily="65" charset="-120"/>
              </a:rPr>
              <a:t>4:15)</a:t>
            </a:r>
          </a:p>
          <a:p>
            <a:pPr algn="l">
              <a:lnSpc>
                <a:spcPts val="3300"/>
              </a:lnSpc>
              <a:spcBef>
                <a:spcPts val="0"/>
              </a:spcBef>
              <a:spcAft>
                <a:spcPts val="800"/>
              </a:spcAft>
            </a:pPr>
            <a:r>
              <a:rPr lang="zh-TW" altLang="en-US" sz="2400" b="1" u="sng" dirty="0">
                <a:solidFill>
                  <a:schemeClr val="tx1"/>
                </a:solidFill>
                <a:latin typeface="DFKai-SB" panose="03000509000000000000" pitchFamily="65" charset="-120"/>
                <a:ea typeface="DFKai-SB" panose="03000509000000000000" pitchFamily="65" charset="-120"/>
              </a:rPr>
              <a:t>弗</a:t>
            </a:r>
            <a:r>
              <a:rPr lang="en-US" altLang="zh-TW" sz="2400" b="1" u="sng" dirty="0">
                <a:solidFill>
                  <a:schemeClr val="tx1"/>
                </a:solidFill>
                <a:latin typeface="DFKai-SB" panose="03000509000000000000" pitchFamily="65" charset="-120"/>
                <a:ea typeface="DFKai-SB" panose="03000509000000000000" pitchFamily="65" charset="-120"/>
              </a:rPr>
              <a:t>4:15(</a:t>
            </a:r>
            <a:r>
              <a:rPr lang="zh-TW" altLang="en-US" sz="2400" b="1" u="sng" dirty="0">
                <a:solidFill>
                  <a:schemeClr val="tx1"/>
                </a:solidFill>
                <a:latin typeface="DFKai-SB" panose="03000509000000000000" pitchFamily="65" charset="-120"/>
                <a:ea typeface="DFKai-SB" panose="03000509000000000000" pitchFamily="65" charset="-120"/>
              </a:rPr>
              <a:t>簡明版</a:t>
            </a:r>
            <a:r>
              <a:rPr lang="en-US" altLang="zh-TW" sz="2400" b="1" u="sng" dirty="0">
                <a:solidFill>
                  <a:schemeClr val="tx1"/>
                </a:solidFill>
                <a:latin typeface="DFKai-SB" panose="03000509000000000000" pitchFamily="65" charset="-120"/>
                <a:ea typeface="DFKai-SB" panose="03000509000000000000" pitchFamily="65" charset="-120"/>
              </a:rPr>
              <a:t>)</a:t>
            </a:r>
            <a:r>
              <a:rPr lang="zh-TW" altLang="en-US" sz="2400" b="0" i="0" dirty="0">
                <a:solidFill>
                  <a:srgbClr val="006666"/>
                </a:solidFill>
                <a:effectLst/>
                <a:latin typeface="Times New Roman" panose="02020603050405020304" pitchFamily="18" charset="0"/>
              </a:rPr>
              <a:t>  </a:t>
            </a:r>
            <a:r>
              <a:rPr lang="zh-TW" altLang="en-US" sz="2400" b="1" i="0" dirty="0">
                <a:solidFill>
                  <a:schemeClr val="tx1"/>
                </a:solidFill>
                <a:effectLst/>
                <a:latin typeface="DFKai-SB" panose="03000509000000000000" pitchFamily="65" charset="-120"/>
                <a:ea typeface="DFKai-SB" panose="03000509000000000000" pitchFamily="65" charset="-120"/>
              </a:rPr>
              <a:t>我們本著愛心，忠實誠懇地照著真理說話，就</a:t>
            </a:r>
            <a:r>
              <a:rPr lang="en-US" altLang="zh-TW" sz="2400" b="1" i="0" dirty="0">
                <a:solidFill>
                  <a:schemeClr val="tx1"/>
                </a:solidFill>
                <a:effectLst/>
                <a:latin typeface="DFKai-SB" panose="03000509000000000000" pitchFamily="65" charset="-120"/>
                <a:ea typeface="DFKai-SB" panose="03000509000000000000" pitchFamily="65" charset="-120"/>
              </a:rPr>
              <a:t>	</a:t>
            </a:r>
            <a:r>
              <a:rPr lang="zh-TW" altLang="en-US" sz="2400" b="1" i="0" dirty="0">
                <a:solidFill>
                  <a:schemeClr val="tx1"/>
                </a:solidFill>
                <a:effectLst/>
                <a:latin typeface="DFKai-SB" panose="03000509000000000000" pitchFamily="65" charset="-120"/>
                <a:ea typeface="DFKai-SB" panose="03000509000000000000" pitchFamily="65" charset="-120"/>
              </a:rPr>
              <a:t>會在各方面不斷地長進，越來越像教會的頭－耶穌基督。</a:t>
            </a:r>
            <a:endParaRPr lang="en-US" altLang="zh-TW" sz="2400" b="1" u="sng" dirty="0">
              <a:solidFill>
                <a:schemeClr val="tx1"/>
              </a:solidFill>
              <a:latin typeface="DFKai-SB" panose="03000509000000000000" pitchFamily="65" charset="-120"/>
              <a:ea typeface="DFKai-SB" panose="03000509000000000000" pitchFamily="65" charset="-120"/>
            </a:endParaRPr>
          </a:p>
          <a:p>
            <a:pPr algn="l">
              <a:lnSpc>
                <a:spcPts val="3300"/>
              </a:lnSpc>
              <a:spcBef>
                <a:spcPts val="0"/>
              </a:spcBef>
              <a:spcAft>
                <a:spcPts val="800"/>
              </a:spcAft>
            </a:pP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300"/>
              </a:lnSpc>
              <a:spcBef>
                <a:spcPts val="0"/>
              </a:spcBef>
              <a:spcAft>
                <a:spcPts val="800"/>
              </a:spcAft>
            </a:pPr>
            <a:endParaRPr lang="en-US" altLang="zh-TW"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400800"/>
            <a:ext cx="515815" cy="365125"/>
          </a:xfrm>
        </p:spPr>
        <p:txBody>
          <a:bodyPr/>
          <a:lstStyle/>
          <a:p>
            <a:pPr algn="l">
              <a:lnSpc>
                <a:spcPts val="3700"/>
              </a:lnSpc>
            </a:pPr>
            <a:fld id="{69C4CFD8-F662-4A36-AA27-12DE1FA08638}" type="slidenum">
              <a:rPr lang="en-US" smtClean="0"/>
              <a:pPr algn="l">
                <a:lnSpc>
                  <a:spcPts val="3700"/>
                </a:lnSpc>
              </a:pPr>
              <a:t>22</a:t>
            </a:fld>
            <a:endParaRPr lang="en-US" dirty="0"/>
          </a:p>
        </p:txBody>
      </p:sp>
    </p:spTree>
    <p:extLst>
      <p:ext uri="{BB962C8B-B14F-4D97-AF65-F5344CB8AC3E}">
        <p14:creationId xmlns:p14="http://schemas.microsoft.com/office/powerpoint/2010/main" val="184684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70411"/>
            <a:ext cx="9144000" cy="685800"/>
          </a:xfrm>
        </p:spPr>
        <p:txBody>
          <a:bodyPr>
            <a:noAutofit/>
          </a:bodyPr>
          <a:lstStyle/>
          <a:p>
            <a:pPr>
              <a:lnSpc>
                <a:spcPts val="3300"/>
              </a:lnSpc>
            </a:pP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19800"/>
          </a:xfrm>
        </p:spPr>
        <p:txBody>
          <a:bodyPr>
            <a:noAutofit/>
          </a:bodyPr>
          <a:lstStyle/>
          <a:p>
            <a:pPr marL="0" marR="0" algn="l">
              <a:lnSpc>
                <a:spcPts val="4000"/>
              </a:lnSpc>
              <a:spcBef>
                <a:spcPts val="0"/>
              </a:spcBef>
              <a:spcAft>
                <a:spcPts val="0"/>
              </a:spcAft>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親愛的父神！</a:t>
            </a:r>
            <a:r>
              <a:rPr lang="zh-TW" alt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你的話語說</a:t>
            </a:r>
            <a:r>
              <a:rPr lang="en-US" alt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zh-TW" altLang="en-US" sz="2400" b="1" i="0" dirty="0">
                <a:solidFill>
                  <a:srgbClr val="000000"/>
                </a:solidFill>
                <a:effectLst/>
                <a:latin typeface="DFKai-SB" panose="03000509000000000000" pitchFamily="65" charset="-120"/>
                <a:ea typeface="DFKai-SB" panose="03000509000000000000" pitchFamily="65" charset="-120"/>
              </a:rPr>
              <a:t>「惟用愛心說誠實話</a:t>
            </a:r>
            <a:r>
              <a:rPr lang="en-US" sz="2400" b="1" dirty="0">
                <a:effectLst/>
                <a:latin typeface="DFKai-SB" panose="03000509000000000000" pitchFamily="65" charset="-120"/>
                <a:cs typeface="PMingLiU" panose="02020500000000000000" pitchFamily="18" charset="-120"/>
              </a:rPr>
              <a:t>(</a:t>
            </a:r>
            <a:r>
              <a:rPr lang="en-US" sz="2400" dirty="0">
                <a:solidFill>
                  <a:srgbClr val="008080"/>
                </a:solidFill>
                <a:effectLst/>
                <a:latin typeface="Arial" panose="020B0604020202020204" pitchFamily="34" charset="0"/>
                <a:ea typeface="PMingLiU" panose="02020500000000000000" pitchFamily="18" charset="-120"/>
              </a:rPr>
              <a:t>speaking the truth 	in love</a:t>
            </a:r>
            <a:r>
              <a:rPr lang="en-US" sz="2400" dirty="0">
                <a:effectLst/>
              </a:rPr>
              <a:t>)</a:t>
            </a:r>
            <a:r>
              <a:rPr lang="zh-TW" altLang="en-US" sz="2400" b="1" i="0" dirty="0">
                <a:solidFill>
                  <a:srgbClr val="000000"/>
                </a:solidFill>
                <a:effectLst/>
                <a:latin typeface="DFKai-SB" panose="03000509000000000000" pitchFamily="65" charset="-120"/>
                <a:ea typeface="DFKai-SB" panose="03000509000000000000" pitchFamily="65" charset="-120"/>
              </a:rPr>
              <a:t>，凡事長進，連於元首基督」，祢要我們不只是因為</a:t>
            </a:r>
            <a:r>
              <a:rPr lang="en-US" altLang="zh-TW" sz="2400" b="1" i="0" dirty="0">
                <a:solidFill>
                  <a:srgbClr val="000000"/>
                </a:solidFill>
                <a:effectLst/>
                <a:latin typeface="DFKai-SB" panose="03000509000000000000" pitchFamily="65" charset="-120"/>
                <a:ea typeface="DFKai-SB" panose="03000509000000000000" pitchFamily="65" charset="-120"/>
              </a:rPr>
              <a:t>	</a:t>
            </a:r>
            <a:r>
              <a:rPr lang="zh-TW" altLang="en-US" sz="2400" b="1" i="0" dirty="0">
                <a:solidFill>
                  <a:srgbClr val="000000"/>
                </a:solidFill>
                <a:effectLst/>
                <a:latin typeface="DFKai-SB" panose="03000509000000000000" pitchFamily="65" charset="-120"/>
                <a:ea typeface="DFKai-SB" panose="03000509000000000000" pitchFamily="65" charset="-120"/>
              </a:rPr>
              <a:t>愛的緣故說出真理，行出真理，並且也在行事為人上彰顯出</a:t>
            </a:r>
            <a:r>
              <a:rPr lang="en-US" altLang="zh-TW" sz="2400" b="1" i="0" dirty="0">
                <a:solidFill>
                  <a:srgbClr val="000000"/>
                </a:solidFill>
                <a:effectLst/>
                <a:latin typeface="DFKai-SB" panose="03000509000000000000" pitchFamily="65" charset="-120"/>
                <a:ea typeface="DFKai-SB" panose="03000509000000000000" pitchFamily="65" charset="-120"/>
              </a:rPr>
              <a:t>	</a:t>
            </a:r>
            <a:r>
              <a:rPr lang="zh-TW" altLang="en-US" sz="2400" b="1" i="0" dirty="0">
                <a:solidFill>
                  <a:srgbClr val="000000"/>
                </a:solidFill>
                <a:effectLst/>
                <a:latin typeface="DFKai-SB" panose="03000509000000000000" pitchFamily="65" charset="-120"/>
                <a:ea typeface="DFKai-SB" panose="03000509000000000000" pitchFamily="65" charset="-120"/>
              </a:rPr>
              <a:t>真理來。主啊！你也要我們帶著祢的恩典，因著</a:t>
            </a:r>
            <a:r>
              <a:rPr lang="zh-TW" altLang="en-US" sz="2400" b="1" dirty="0">
                <a:solidFill>
                  <a:schemeClr val="tx1"/>
                </a:solidFill>
                <a:latin typeface="DFKai-SB" panose="03000509000000000000" pitchFamily="65" charset="-120"/>
                <a:ea typeface="DFKai-SB" panose="03000509000000000000" pitchFamily="65" charset="-120"/>
              </a:rPr>
              <a:t>恩典所釋放</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使人自由的大能，使我們與神、與人和好。</a:t>
            </a:r>
            <a:endParaRPr lang="en-US" altLang="zh-TW" sz="2400" b="1" i="0" dirty="0">
              <a:solidFill>
                <a:srgbClr val="000000"/>
              </a:solidFill>
              <a:effectLst/>
              <a:latin typeface="DFKai-SB" panose="03000509000000000000" pitchFamily="65" charset="-120"/>
              <a:ea typeface="DFKai-SB" panose="03000509000000000000" pitchFamily="65" charset="-120"/>
            </a:endParaRPr>
          </a:p>
          <a:p>
            <a:pPr marL="0" marR="0" algn="l">
              <a:lnSpc>
                <a:spcPts val="4000"/>
              </a:lnSpc>
              <a:spcBef>
                <a:spcPts val="0"/>
              </a:spcBef>
              <a:spcAft>
                <a:spcPts val="800"/>
              </a:spcAft>
            </a:pPr>
            <a:r>
              <a:rPr lang="zh-TW" altLang="en-US" sz="2400" b="1" dirty="0">
                <a:solidFill>
                  <a:schemeClr val="tx1"/>
                </a:solidFill>
                <a:latin typeface="DFKai-SB" panose="03000509000000000000" pitchFamily="65" charset="-120"/>
                <a:ea typeface="DFKai-SB" panose="03000509000000000000" pitchFamily="65" charset="-120"/>
                <a:cs typeface="PMingLiU" panose="02020500000000000000" pitchFamily="18" charset="-120"/>
              </a:rPr>
              <a:t>主啊！我將我在成長過程中不自覺養成的奴隸心態</a:t>
            </a:r>
            <a:r>
              <a:rPr lang="en-US" altLang="zh-TW" sz="2400" b="1" dirty="0">
                <a:solidFill>
                  <a:schemeClr val="tx1"/>
                </a:solidFill>
                <a:latin typeface="DFKai-SB" panose="03000509000000000000" pitchFamily="65" charset="-120"/>
                <a:ea typeface="DFKai-SB" panose="03000509000000000000" pitchFamily="65" charset="-120"/>
                <a:cs typeface="PMingLiU" panose="02020500000000000000" pitchFamily="18" charset="-120"/>
              </a:rPr>
              <a:t>(</a:t>
            </a:r>
            <a:r>
              <a:rPr lang="zh-TW" altLang="en-US" sz="2400" b="1" dirty="0">
                <a:solidFill>
                  <a:srgbClr val="7030A0"/>
                </a:solidFill>
                <a:latin typeface="DFKai-SB" panose="03000509000000000000" pitchFamily="65" charset="-120"/>
                <a:ea typeface="DFKai-SB" panose="03000509000000000000" pitchFamily="65" charset="-120"/>
                <a:cs typeface="PMingLiU" panose="02020500000000000000" pitchFamily="18" charset="-120"/>
              </a:rPr>
              <a:t>可以更具體的</a:t>
            </a:r>
            <a:r>
              <a:rPr lang="en-US" altLang="zh-TW" sz="2400" b="1" dirty="0">
                <a:solidFill>
                  <a:srgbClr val="7030A0"/>
                </a:solidFill>
                <a:latin typeface="DFKai-SB" panose="03000509000000000000" pitchFamily="65" charset="-120"/>
                <a:ea typeface="DFKai-SB" panose="03000509000000000000" pitchFamily="65" charset="-120"/>
                <a:cs typeface="PMingLiU" panose="02020500000000000000" pitchFamily="18" charset="-120"/>
              </a:rPr>
              <a:t>	</a:t>
            </a:r>
            <a:r>
              <a:rPr lang="zh-TW" altLang="en-US" sz="2400" b="1" dirty="0">
                <a:solidFill>
                  <a:srgbClr val="7030A0"/>
                </a:solidFill>
                <a:latin typeface="DFKai-SB" panose="03000509000000000000" pitchFamily="65" charset="-120"/>
                <a:ea typeface="DFKai-SB" panose="03000509000000000000" pitchFamily="65" charset="-120"/>
                <a:cs typeface="PMingLiU" panose="02020500000000000000" pitchFamily="18" charset="-120"/>
              </a:rPr>
              <a:t>描述你的長久受壓的心思</a:t>
            </a:r>
            <a:r>
              <a:rPr lang="en-US" altLang="zh-TW" sz="2400" b="1" dirty="0">
                <a:solidFill>
                  <a:srgbClr val="7030A0"/>
                </a:solidFill>
                <a:latin typeface="DFKai-SB" panose="03000509000000000000" pitchFamily="65" charset="-120"/>
                <a:ea typeface="DFKai-SB" panose="03000509000000000000" pitchFamily="65" charset="-120"/>
                <a:cs typeface="PMingLiU" panose="02020500000000000000" pitchFamily="18" charset="-120"/>
              </a:rPr>
              <a:t>,</a:t>
            </a:r>
            <a:r>
              <a:rPr lang="zh-TW" altLang="en-US" sz="2400" b="1" dirty="0">
                <a:solidFill>
                  <a:srgbClr val="7030A0"/>
                </a:solidFill>
                <a:latin typeface="DFKai-SB" panose="03000509000000000000" pitchFamily="65" charset="-120"/>
                <a:ea typeface="DFKai-SB" panose="03000509000000000000" pitchFamily="65" charset="-120"/>
                <a:cs typeface="PMingLiU" panose="02020500000000000000" pitchFamily="18" charset="-120"/>
              </a:rPr>
              <a:t>情感和意志</a:t>
            </a:r>
            <a:r>
              <a:rPr lang="en-US" altLang="zh-TW" sz="2400" b="1" dirty="0">
                <a:solidFill>
                  <a:schemeClr val="tx1"/>
                </a:solidFill>
                <a:latin typeface="DFKai-SB" panose="03000509000000000000" pitchFamily="65" charset="-120"/>
                <a:ea typeface="DFKai-SB" panose="03000509000000000000" pitchFamily="65" charset="-120"/>
                <a:cs typeface="PMingLiU" panose="02020500000000000000" pitchFamily="18" charset="-120"/>
              </a:rPr>
              <a:t>)</a:t>
            </a:r>
            <a:r>
              <a:rPr lang="zh-TW" altLang="en-US" sz="2400" b="1" dirty="0">
                <a:solidFill>
                  <a:schemeClr val="tx1"/>
                </a:solidFill>
                <a:latin typeface="DFKai-SB" panose="03000509000000000000" pitchFamily="65" charset="-120"/>
                <a:ea typeface="DFKai-SB" panose="03000509000000000000" pitchFamily="65" charset="-120"/>
                <a:cs typeface="PMingLiU" panose="02020500000000000000" pitchFamily="18" charset="-120"/>
              </a:rPr>
              <a:t>帶到祢的面前，祈求</a:t>
            </a:r>
            <a:r>
              <a:rPr lang="en-US" altLang="zh-TW" sz="2400" b="1" dirty="0">
                <a:solidFill>
                  <a:schemeClr val="tx1"/>
                </a:solidFill>
                <a:latin typeface="DFKai-SB" panose="03000509000000000000" pitchFamily="65" charset="-120"/>
                <a:ea typeface="DFKai-SB" panose="03000509000000000000" pitchFamily="65" charset="-120"/>
                <a:cs typeface="PMingLiU" panose="02020500000000000000" pitchFamily="18" charset="-120"/>
              </a:rPr>
              <a:t>	</a:t>
            </a:r>
            <a:r>
              <a:rPr lang="zh-TW" altLang="en-US" sz="2400" b="1" dirty="0">
                <a:solidFill>
                  <a:schemeClr val="tx1"/>
                </a:solidFill>
                <a:latin typeface="DFKai-SB" panose="03000509000000000000" pitchFamily="65" charset="-120"/>
                <a:ea typeface="DFKai-SB" panose="03000509000000000000" pitchFamily="65" charset="-120"/>
                <a:cs typeface="PMingLiU" panose="02020500000000000000" pitchFamily="18" charset="-120"/>
              </a:rPr>
              <a:t>聖靈醫治的大能來醫治釋放我</a:t>
            </a:r>
            <a:r>
              <a:rPr lang="en-US" altLang="zh-TW" sz="2400" b="1" dirty="0">
                <a:solidFill>
                  <a:schemeClr val="tx1"/>
                </a:solidFill>
                <a:latin typeface="DFKai-SB" panose="03000509000000000000" pitchFamily="65" charset="-120"/>
                <a:ea typeface="DFKai-SB" panose="03000509000000000000" pitchFamily="65" charset="-120"/>
                <a:cs typeface="PMingLiU" panose="02020500000000000000" pitchFamily="18" charset="-120"/>
              </a:rPr>
              <a:t>.</a:t>
            </a:r>
            <a:r>
              <a:rPr lang="zh-TW" altLang="en-US" sz="2400" b="1" dirty="0">
                <a:solidFill>
                  <a:schemeClr val="tx1"/>
                </a:solidFill>
                <a:latin typeface="DFKai-SB" panose="03000509000000000000" pitchFamily="65" charset="-120"/>
                <a:ea typeface="DFKai-SB" panose="03000509000000000000" pitchFamily="65" charset="-120"/>
                <a:cs typeface="PMingLiU" panose="02020500000000000000" pitchFamily="18" charset="-120"/>
              </a:rPr>
              <a:t> 幫助我學祢的樣式，</a:t>
            </a:r>
            <a:r>
              <a:rPr lang="zh-TW" altLang="en-US" sz="2400" b="1" dirty="0">
                <a:solidFill>
                  <a:schemeClr val="tx1"/>
                </a:solidFill>
                <a:effectLst/>
                <a:latin typeface="DFKai-SB" panose="03000509000000000000" pitchFamily="65" charset="-120"/>
                <a:ea typeface="DFKai-SB" panose="03000509000000000000" pitchFamily="65" charset="-120"/>
              </a:rPr>
              <a:t>知道如</a:t>
            </a:r>
            <a:r>
              <a:rPr lang="en-US" altLang="zh-TW" sz="2400" b="1" dirty="0">
                <a:solidFill>
                  <a:schemeClr val="tx1"/>
                </a:solidFill>
                <a:effectLst/>
                <a:latin typeface="DFKai-SB" panose="03000509000000000000" pitchFamily="65" charset="-120"/>
                <a:ea typeface="DFKai-SB" panose="03000509000000000000" pitchFamily="65" charset="-120"/>
              </a:rPr>
              <a:t>	</a:t>
            </a:r>
            <a:r>
              <a:rPr lang="zh-TW" altLang="en-US" sz="2400" b="1" dirty="0">
                <a:solidFill>
                  <a:schemeClr val="tx1"/>
                </a:solidFill>
                <a:effectLst/>
                <a:latin typeface="DFKai-SB" panose="03000509000000000000" pitchFamily="65" charset="-120"/>
                <a:ea typeface="DFKai-SB" panose="03000509000000000000" pitchFamily="65" charset="-120"/>
              </a:rPr>
              <a:t>何運用自由意志並尊重別人的自由意志，在生活的每一個層</a:t>
            </a:r>
            <a:r>
              <a:rPr lang="en-US" altLang="zh-TW" sz="2400" b="1" dirty="0">
                <a:solidFill>
                  <a:schemeClr val="tx1"/>
                </a:solidFill>
                <a:effectLst/>
                <a:latin typeface="DFKai-SB" panose="03000509000000000000" pitchFamily="65" charset="-120"/>
                <a:ea typeface="DFKai-SB" panose="03000509000000000000" pitchFamily="65" charset="-120"/>
              </a:rPr>
              <a:t>	</a:t>
            </a:r>
            <a:r>
              <a:rPr lang="zh-TW" altLang="en-US" sz="2400" b="1" dirty="0">
                <a:solidFill>
                  <a:schemeClr val="tx1"/>
                </a:solidFill>
                <a:effectLst/>
                <a:latin typeface="DFKai-SB" panose="03000509000000000000" pitchFamily="65" charset="-120"/>
                <a:ea typeface="DFKai-SB" panose="03000509000000000000" pitchFamily="65" charset="-120"/>
              </a:rPr>
              <a:t>面</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都能讓人看見</a:t>
            </a:r>
            <a:r>
              <a:rPr lang="zh-TW" alt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祢</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的恩典與真理</a:t>
            </a:r>
            <a:r>
              <a:rPr lang="zh-TW" alt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與人有真正和諧與美好</a:t>
            </a:r>
            <a:r>
              <a:rPr lang="zh-TW" alt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的</a:t>
            </a:r>
            <a:r>
              <a:rPr lang="en-US" alt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alt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關係，</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奉耶穌基督的聖名禱告</a:t>
            </a:r>
            <a:r>
              <a:rPr lang="zh-TW" alt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阿們！</a:t>
            </a:r>
            <a:endParaRPr lang="en-US" sz="24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199685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533400"/>
          </a:xfrm>
        </p:spPr>
        <p:txBody>
          <a:bodyPr>
            <a:noAutofit/>
          </a:bodyPr>
          <a:lstStyle/>
          <a:p>
            <a:pPr>
              <a:lnSpc>
                <a:spcPts val="3800"/>
              </a:lnSpc>
            </a:pP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討論問題</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09600"/>
            <a:ext cx="9144000" cy="6248400"/>
          </a:xfrm>
        </p:spPr>
        <p:txBody>
          <a:bodyPr>
            <a:noAutofit/>
          </a:bodyPr>
          <a:lstStyle/>
          <a:p>
            <a:pPr marL="342900" marR="0" lvl="0" indent="-342900" algn="l">
              <a:lnSpc>
                <a:spcPts val="3700"/>
              </a:lnSpc>
              <a:spcBef>
                <a:spcPts val="0"/>
              </a:spcBef>
              <a:spcAft>
                <a:spcPts val="0"/>
              </a:spcAft>
              <a:buFont typeface="+mj-lt"/>
              <a:buAutoNum type="arabicPeriod"/>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根據第</a:t>
            </a:r>
            <a:r>
              <a:rPr lang="en-US" sz="24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rPr>
              <a:t>24</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章</a:t>
            </a:r>
            <a:endParaRPr lang="en-US" sz="24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3700"/>
              </a:lnSpc>
              <a:spcBef>
                <a:spcPts val="0"/>
              </a:spcBef>
              <a:spcAft>
                <a:spcPts val="0"/>
              </a:spcAft>
              <a:buFont typeface="+mj-lt"/>
              <a:buAutoNum type="alphaLcPeriod"/>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愛父母、孝敬父母與順從父母，三者之間有甚麼差異</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何時該愛父母</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何時該孝敬父母或順從父母</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有那些因素會導致問題更加複雜</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如何解決</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p.285-288</a:t>
            </a:r>
            <a:endParaRPr lang="en-US" sz="24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3700"/>
              </a:lnSpc>
              <a:spcBef>
                <a:spcPts val="0"/>
              </a:spcBef>
              <a:spcAft>
                <a:spcPts val="0"/>
              </a:spcAft>
              <a:buFont typeface="+mj-lt"/>
              <a:buAutoNum type="alphaLcPeriod"/>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你與父母溝通時，遇到最困難的</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3</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大阻礙是甚麼</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讀了本章後，你會有甚麼不同的做法</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endParaRPr lang="en-US" sz="24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3700"/>
              </a:lnSpc>
              <a:spcBef>
                <a:spcPts val="0"/>
              </a:spcBef>
              <a:spcAft>
                <a:spcPts val="0"/>
              </a:spcAft>
              <a:buFont typeface="Wingdings" panose="05000000000000000000" pitchFamily="2" charset="2"/>
              <a:buChar char=""/>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請分享你的經驗與見證</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(p.291- 297)</a:t>
            </a:r>
            <a:endParaRPr lang="en-US" sz="2400" dirty="0">
              <a:solidFill>
                <a:schemeClr val="tx1"/>
              </a:solidFill>
              <a:latin typeface="DFKai-SB" panose="03000509000000000000" pitchFamily="65" charset="-120"/>
              <a:ea typeface="DFKai-SB" panose="03000509000000000000" pitchFamily="65" charset="-120"/>
              <a:cs typeface="Times New Roman" panose="02020603050405020304" pitchFamily="18" charset="0"/>
            </a:endParaRPr>
          </a:p>
          <a:p>
            <a:pPr marR="0" lvl="0" algn="l">
              <a:lnSpc>
                <a:spcPts val="3700"/>
              </a:lnSpc>
              <a:spcBef>
                <a:spcPts val="0"/>
              </a:spcBef>
              <a:spcAft>
                <a:spcPts val="0"/>
              </a:spcAft>
            </a:pPr>
            <a:r>
              <a:rPr lang="zh-TW" sz="2000" b="1" u="sng" dirty="0">
                <a:solidFill>
                  <a:srgbClr val="0000CC"/>
                </a:solidFill>
                <a:effectLst/>
                <a:latin typeface="Calibri" panose="020F0502020204030204" pitchFamily="34" charset="0"/>
                <a:ea typeface="DFKai-SB" panose="03000509000000000000" pitchFamily="65" charset="-120"/>
                <a:cs typeface="Times New Roman" panose="02020603050405020304" pitchFamily="18" charset="0"/>
              </a:rPr>
              <a:t>出</a:t>
            </a:r>
            <a:r>
              <a:rPr lang="en-US" sz="2000" b="1" u="sng" dirty="0">
                <a:solidFill>
                  <a:srgbClr val="0000CC"/>
                </a:solidFill>
                <a:effectLst/>
                <a:latin typeface="DFKai-SB" panose="03000509000000000000" pitchFamily="65" charset="-120"/>
                <a:ea typeface="PMingLiU" panose="02020500000000000000" pitchFamily="18" charset="-120"/>
                <a:cs typeface="Times New Roman" panose="02020603050405020304" pitchFamily="18" charset="0"/>
              </a:rPr>
              <a:t>20:12</a:t>
            </a:r>
            <a:r>
              <a:rPr lang="zh-TW" sz="2000" b="1" dirty="0">
                <a:solidFill>
                  <a:srgbClr val="0000CC"/>
                </a:solidFill>
                <a:effectLst/>
                <a:latin typeface="Calibri" panose="020F0502020204030204" pitchFamily="34" charset="0"/>
                <a:ea typeface="DFKai-SB" panose="03000509000000000000" pitchFamily="65" charset="-120"/>
                <a:cs typeface="Times New Roman" panose="02020603050405020304" pitchFamily="18" charset="0"/>
              </a:rPr>
              <a:t>「當孝敬父母，使你的日子在耶和華你神所賜你的地上得</a:t>
            </a:r>
            <a:r>
              <a:rPr lang="en-US" altLang="zh-TW" sz="2000" b="1" dirty="0">
                <a:solidFill>
                  <a:srgbClr val="0000CC"/>
                </a:solidFill>
                <a:effectLst/>
                <a:latin typeface="Calibri" panose="020F0502020204030204" pitchFamily="34" charset="0"/>
                <a:ea typeface="DFKai-SB" panose="03000509000000000000" pitchFamily="65" charset="-120"/>
                <a:cs typeface="Times New Roman" panose="02020603050405020304" pitchFamily="18" charset="0"/>
              </a:rPr>
              <a:t>	</a:t>
            </a:r>
            <a:r>
              <a:rPr lang="zh-TW" sz="2000" b="1" dirty="0">
                <a:solidFill>
                  <a:srgbClr val="0000CC"/>
                </a:solidFill>
                <a:effectLst/>
                <a:latin typeface="Calibri" panose="020F0502020204030204" pitchFamily="34" charset="0"/>
                <a:ea typeface="DFKai-SB" panose="03000509000000000000" pitchFamily="65" charset="-120"/>
                <a:cs typeface="Times New Roman" panose="02020603050405020304" pitchFamily="18" charset="0"/>
              </a:rPr>
              <a:t>以長久。」</a:t>
            </a:r>
            <a:endParaRPr lang="en-US" altLang="zh-TW" sz="2000" dirty="0">
              <a:latin typeface="Calibri" panose="020F0502020204030204" pitchFamily="34" charset="0"/>
              <a:ea typeface="PMingLiU" panose="02020500000000000000" pitchFamily="18" charset="-120"/>
              <a:cs typeface="Times New Roman" panose="02020603050405020304" pitchFamily="18" charset="0"/>
            </a:endParaRPr>
          </a:p>
          <a:p>
            <a:pPr marR="0" lvl="0" algn="l">
              <a:lnSpc>
                <a:spcPts val="3700"/>
              </a:lnSpc>
              <a:spcBef>
                <a:spcPts val="0"/>
              </a:spcBef>
              <a:spcAft>
                <a:spcPts val="0"/>
              </a:spcAft>
            </a:pPr>
            <a:r>
              <a:rPr lang="zh-TW" sz="2000" b="1" u="sng" dirty="0">
                <a:solidFill>
                  <a:srgbClr val="0000CC"/>
                </a:solidFill>
                <a:effectLst/>
                <a:latin typeface="DFKai-SB" panose="03000509000000000000" pitchFamily="65" charset="-120"/>
                <a:ea typeface="DFKai-SB" panose="03000509000000000000" pitchFamily="65" charset="-120"/>
                <a:cs typeface="Times New Roman" panose="02020603050405020304" pitchFamily="18" charset="0"/>
              </a:rPr>
              <a:t>弗</a:t>
            </a:r>
            <a:r>
              <a:rPr lang="en-US" sz="2000" b="1" u="sng" dirty="0">
                <a:solidFill>
                  <a:srgbClr val="0000CC"/>
                </a:solidFill>
                <a:effectLst/>
                <a:latin typeface="DFKai-SB" panose="03000509000000000000" pitchFamily="65" charset="-120"/>
                <a:ea typeface="DFKai-SB" panose="03000509000000000000" pitchFamily="65" charset="-120"/>
                <a:cs typeface="Times New Roman" panose="02020603050405020304" pitchFamily="18" charset="0"/>
              </a:rPr>
              <a:t>6:2</a:t>
            </a:r>
            <a:r>
              <a:rPr lang="en-US" sz="2000" b="1" dirty="0">
                <a:solidFill>
                  <a:srgbClr val="0000CC"/>
                </a:solidFill>
                <a:effectLst/>
                <a:latin typeface="DFKai-SB" panose="03000509000000000000" pitchFamily="65" charset="-120"/>
                <a:ea typeface="DFKai-SB" panose="03000509000000000000" pitchFamily="65" charset="-120"/>
                <a:cs typeface="Times New Roman" panose="02020603050405020304" pitchFamily="18" charset="0"/>
              </a:rPr>
              <a:t> </a:t>
            </a:r>
            <a:r>
              <a:rPr lang="zh-TW" sz="2000" b="1" dirty="0">
                <a:solidFill>
                  <a:srgbClr val="0000CC"/>
                </a:solidFill>
                <a:effectLst/>
                <a:latin typeface="DFKai-SB" panose="03000509000000000000" pitchFamily="65" charset="-120"/>
                <a:ea typeface="DFKai-SB" panose="03000509000000000000" pitchFamily="65" charset="-120"/>
                <a:cs typeface="Times New Roman" panose="02020603050405020304" pitchFamily="18" charset="0"/>
              </a:rPr>
              <a:t>「要孝敬父母，使你得福，在世長壽。」這是第一條帶應許的誡命。</a:t>
            </a:r>
            <a:endParaRPr lang="en-US" altLang="zh-TW" sz="2000" dirty="0">
              <a:latin typeface="DFKai-SB" panose="03000509000000000000" pitchFamily="65" charset="-120"/>
              <a:ea typeface="DFKai-SB" panose="03000509000000000000" pitchFamily="65" charset="-120"/>
              <a:cs typeface="Times New Roman" panose="02020603050405020304" pitchFamily="18" charset="0"/>
            </a:endParaRPr>
          </a:p>
          <a:p>
            <a:pPr marR="0" lvl="0" algn="l">
              <a:lnSpc>
                <a:spcPts val="3700"/>
              </a:lnSpc>
              <a:spcBef>
                <a:spcPts val="0"/>
              </a:spcBef>
              <a:spcAft>
                <a:spcPts val="0"/>
              </a:spcAft>
            </a:pPr>
            <a:r>
              <a:rPr lang="zh-TW" sz="2000" b="1" u="sng" dirty="0">
                <a:solidFill>
                  <a:srgbClr val="0000CC"/>
                </a:solidFill>
                <a:effectLst/>
                <a:latin typeface="Calibri" panose="020F0502020204030204" pitchFamily="34" charset="0"/>
                <a:ea typeface="DFKai-SB" panose="03000509000000000000" pitchFamily="65" charset="-120"/>
                <a:cs typeface="Times New Roman" panose="02020603050405020304" pitchFamily="18" charset="0"/>
              </a:rPr>
              <a:t>利</a:t>
            </a:r>
            <a:r>
              <a:rPr lang="en-US" sz="2000" b="1" u="sng" dirty="0">
                <a:solidFill>
                  <a:srgbClr val="0000CC"/>
                </a:solidFill>
                <a:effectLst/>
                <a:latin typeface="DFKai-SB" panose="03000509000000000000" pitchFamily="65" charset="-120"/>
                <a:ea typeface="PMingLiU" panose="02020500000000000000" pitchFamily="18" charset="-120"/>
                <a:cs typeface="Times New Roman" panose="02020603050405020304" pitchFamily="18" charset="0"/>
              </a:rPr>
              <a:t>19:3</a:t>
            </a:r>
            <a:r>
              <a:rPr lang="zh-TW" altLang="en-US" sz="2000" b="1" dirty="0">
                <a:solidFill>
                  <a:srgbClr val="0000CC"/>
                </a:solidFill>
                <a:effectLst/>
                <a:latin typeface="DFKai-SB" panose="03000509000000000000" pitchFamily="65" charset="-120"/>
                <a:ea typeface="PMingLiU" panose="02020500000000000000" pitchFamily="18" charset="-120"/>
                <a:cs typeface="Times New Roman" panose="02020603050405020304" pitchFamily="18" charset="0"/>
              </a:rPr>
              <a:t> </a:t>
            </a:r>
            <a:r>
              <a:rPr lang="zh-TW" sz="2000" b="1" dirty="0">
                <a:solidFill>
                  <a:srgbClr val="0000CC"/>
                </a:solidFill>
                <a:effectLst/>
                <a:latin typeface="Calibri" panose="020F0502020204030204" pitchFamily="34" charset="0"/>
                <a:ea typeface="DFKai-SB" panose="03000509000000000000" pitchFamily="65" charset="-120"/>
                <a:cs typeface="Times New Roman" panose="02020603050405020304" pitchFamily="18" charset="0"/>
              </a:rPr>
              <a:t>你們各人都當孝敬父母，也要守我的安息日。我是耶和華你們的神。</a:t>
            </a:r>
            <a:endParaRPr lang="en-US" altLang="zh-TW" sz="2000" dirty="0">
              <a:latin typeface="Calibri" panose="020F0502020204030204" pitchFamily="34" charset="0"/>
              <a:ea typeface="PMingLiU" panose="02020500000000000000" pitchFamily="18" charset="-120"/>
              <a:cs typeface="Times New Roman" panose="02020603050405020304" pitchFamily="18" charset="0"/>
            </a:endParaRPr>
          </a:p>
          <a:p>
            <a:pPr marR="0" lvl="0" algn="l">
              <a:lnSpc>
                <a:spcPts val="3700"/>
              </a:lnSpc>
              <a:spcBef>
                <a:spcPts val="0"/>
              </a:spcBef>
              <a:spcAft>
                <a:spcPts val="0"/>
              </a:spcAft>
            </a:pPr>
            <a:r>
              <a:rPr lang="zh-TW" sz="2000" b="1" u="sng" dirty="0">
                <a:solidFill>
                  <a:srgbClr val="0000CC"/>
                </a:solidFill>
                <a:effectLst/>
                <a:latin typeface="Calibri" panose="020F0502020204030204" pitchFamily="34" charset="0"/>
                <a:ea typeface="DFKai-SB" panose="03000509000000000000" pitchFamily="65" charset="-120"/>
                <a:cs typeface="Times New Roman" panose="02020603050405020304" pitchFamily="18" charset="0"/>
              </a:rPr>
              <a:t>太</a:t>
            </a:r>
            <a:r>
              <a:rPr lang="en-US" sz="2000" b="1" u="sng" dirty="0">
                <a:solidFill>
                  <a:srgbClr val="0000CC"/>
                </a:solidFill>
                <a:effectLst/>
                <a:latin typeface="DFKai-SB" panose="03000509000000000000" pitchFamily="65" charset="-120"/>
                <a:ea typeface="PMingLiU" panose="02020500000000000000" pitchFamily="18" charset="-120"/>
                <a:cs typeface="Times New Roman" panose="02020603050405020304" pitchFamily="18" charset="0"/>
              </a:rPr>
              <a:t>15:4</a:t>
            </a:r>
            <a:r>
              <a:rPr lang="en-US" sz="2000" b="1" dirty="0">
                <a:solidFill>
                  <a:srgbClr val="0000CC"/>
                </a:solidFill>
                <a:effectLst/>
                <a:latin typeface="DFKai-SB" panose="03000509000000000000" pitchFamily="65" charset="-120"/>
                <a:ea typeface="PMingLiU" panose="02020500000000000000" pitchFamily="18" charset="-120"/>
                <a:cs typeface="Times New Roman" panose="02020603050405020304" pitchFamily="18" charset="0"/>
              </a:rPr>
              <a:t> </a:t>
            </a:r>
            <a:r>
              <a:rPr lang="zh-TW" sz="2000" b="1" dirty="0">
                <a:solidFill>
                  <a:srgbClr val="0000CC"/>
                </a:solidFill>
                <a:effectLst/>
                <a:latin typeface="DFKai-SB" panose="03000509000000000000" pitchFamily="65" charset="-120"/>
                <a:ea typeface="DFKai-SB" panose="03000509000000000000" pitchFamily="65" charset="-120"/>
                <a:cs typeface="Times New Roman" panose="02020603050405020304" pitchFamily="18" charset="0"/>
              </a:rPr>
              <a:t>神說：『當孝敬父母』；又說：『咒罵父母的，必治死他。』</a:t>
            </a:r>
            <a:endParaRPr lang="en-US" altLang="zh-TW" sz="2000" dirty="0">
              <a:latin typeface="DFKai-SB" panose="03000509000000000000" pitchFamily="65" charset="-120"/>
              <a:ea typeface="DFKai-SB" panose="03000509000000000000" pitchFamily="65" charset="-120"/>
              <a:cs typeface="Times New Roman" panose="02020603050405020304" pitchFamily="18" charset="0"/>
            </a:endParaRPr>
          </a:p>
          <a:p>
            <a:pPr marR="0" lvl="0" algn="l">
              <a:lnSpc>
                <a:spcPts val="3700"/>
              </a:lnSpc>
              <a:spcBef>
                <a:spcPts val="0"/>
              </a:spcBef>
              <a:spcAft>
                <a:spcPts val="0"/>
              </a:spcAft>
            </a:pPr>
            <a:r>
              <a:rPr lang="zh-TW" sz="2000" b="1" u="sng" dirty="0">
                <a:solidFill>
                  <a:srgbClr val="0000CC"/>
                </a:solidFill>
                <a:effectLst/>
                <a:latin typeface="DFKai-SB" panose="03000509000000000000" pitchFamily="65" charset="-120"/>
                <a:ea typeface="DFKai-SB" panose="03000509000000000000" pitchFamily="65" charset="-120"/>
                <a:cs typeface="Times New Roman" panose="02020603050405020304" pitchFamily="18" charset="0"/>
              </a:rPr>
              <a:t>路</a:t>
            </a:r>
            <a:r>
              <a:rPr lang="en-US" sz="2000" b="1" u="sng" dirty="0">
                <a:solidFill>
                  <a:srgbClr val="0000CC"/>
                </a:solidFill>
                <a:effectLst/>
                <a:latin typeface="DFKai-SB" panose="03000509000000000000" pitchFamily="65" charset="-120"/>
                <a:ea typeface="DFKai-SB" panose="03000509000000000000" pitchFamily="65" charset="-120"/>
                <a:cs typeface="Times New Roman" panose="02020603050405020304" pitchFamily="18" charset="0"/>
              </a:rPr>
              <a:t>18:20</a:t>
            </a:r>
            <a:r>
              <a:rPr lang="en-US" sz="2000" b="1" dirty="0">
                <a:solidFill>
                  <a:srgbClr val="0000CC"/>
                </a:solidFill>
                <a:effectLst/>
                <a:latin typeface="DFKai-SB" panose="03000509000000000000" pitchFamily="65" charset="-120"/>
                <a:ea typeface="DFKai-SB" panose="03000509000000000000" pitchFamily="65" charset="-120"/>
                <a:cs typeface="Times New Roman" panose="02020603050405020304" pitchFamily="18" charset="0"/>
              </a:rPr>
              <a:t> (</a:t>
            </a:r>
            <a:r>
              <a:rPr lang="zh-TW" sz="2000" b="1" dirty="0">
                <a:solidFill>
                  <a:srgbClr val="0000CC"/>
                </a:solidFill>
                <a:effectLst/>
                <a:latin typeface="DFKai-SB" panose="03000509000000000000" pitchFamily="65" charset="-120"/>
                <a:ea typeface="DFKai-SB" panose="03000509000000000000" pitchFamily="65" charset="-120"/>
                <a:cs typeface="Times New Roman" panose="02020603050405020304" pitchFamily="18" charset="0"/>
              </a:rPr>
              <a:t>耶穌說</a:t>
            </a:r>
            <a:r>
              <a:rPr lang="en-US" sz="2000" b="1" dirty="0">
                <a:solidFill>
                  <a:srgbClr val="0000CC"/>
                </a:solidFill>
                <a:effectLst/>
                <a:latin typeface="DFKai-SB" panose="03000509000000000000" pitchFamily="65" charset="-120"/>
                <a:ea typeface="DFKai-SB" panose="03000509000000000000" pitchFamily="65" charset="-120"/>
                <a:cs typeface="Times New Roman" panose="02020603050405020304" pitchFamily="18" charset="0"/>
              </a:rPr>
              <a:t>)</a:t>
            </a:r>
            <a:r>
              <a:rPr lang="zh-TW" sz="2000" b="1" dirty="0">
                <a:solidFill>
                  <a:srgbClr val="0000CC"/>
                </a:solidFill>
                <a:effectLst/>
                <a:latin typeface="DFKai-SB" panose="03000509000000000000" pitchFamily="65" charset="-120"/>
                <a:ea typeface="DFKai-SB" panose="03000509000000000000" pitchFamily="65" charset="-120"/>
                <a:cs typeface="Times New Roman" panose="02020603050405020304" pitchFamily="18" charset="0"/>
              </a:rPr>
              <a:t>誡命你是曉得的：『不可姦淫；不可殺人；不可偷盜；不可作</a:t>
            </a:r>
            <a:r>
              <a:rPr lang="en-US" altLang="zh-TW" sz="2000" b="1" dirty="0">
                <a:solidFill>
                  <a:srgbClr val="0000CC"/>
                </a:solidFill>
                <a:effectLst/>
                <a:latin typeface="DFKai-SB" panose="03000509000000000000" pitchFamily="65" charset="-120"/>
                <a:ea typeface="DFKai-SB" panose="03000509000000000000" pitchFamily="65" charset="-120"/>
                <a:cs typeface="Times New Roman" panose="02020603050405020304" pitchFamily="18" charset="0"/>
              </a:rPr>
              <a:t>	</a:t>
            </a:r>
            <a:r>
              <a:rPr lang="zh-TW" sz="2000" b="1" dirty="0">
                <a:solidFill>
                  <a:srgbClr val="0000CC"/>
                </a:solidFill>
                <a:effectLst/>
                <a:latin typeface="DFKai-SB" panose="03000509000000000000" pitchFamily="65" charset="-120"/>
                <a:ea typeface="DFKai-SB" panose="03000509000000000000" pitchFamily="65" charset="-120"/>
                <a:cs typeface="Times New Roman" panose="02020603050405020304" pitchFamily="18" charset="0"/>
              </a:rPr>
              <a:t>假見證；當孝敬父母。』」</a:t>
            </a:r>
            <a:endParaRPr lang="en-US" sz="2000" dirty="0">
              <a:effectLst/>
              <a:latin typeface="DFKai-SB" panose="03000509000000000000" pitchFamily="65" charset="-120"/>
              <a:ea typeface="DFKai-SB" panose="03000509000000000000" pitchFamily="65" charset="-120"/>
              <a:cs typeface="Times New Roman" panose="02020603050405020304" pitchFamily="18" charset="0"/>
            </a:endParaRPr>
          </a:p>
        </p:txBody>
      </p:sp>
      <p:sp>
        <p:nvSpPr>
          <p:cNvPr id="5" name="Slide Number Placeholder 4"/>
          <p:cNvSpPr>
            <a:spLocks noGrp="1"/>
          </p:cNvSpPr>
          <p:nvPr>
            <p:ph type="sldNum" sz="quarter" idx="12"/>
          </p:nvPr>
        </p:nvSpPr>
        <p:spPr>
          <a:xfrm>
            <a:off x="8458200" y="6645275"/>
            <a:ext cx="381000" cy="212725"/>
          </a:xfrm>
        </p:spPr>
        <p:txBody>
          <a:bodyPr/>
          <a:lstStyle/>
          <a:p>
            <a:pPr>
              <a:lnSpc>
                <a:spcPts val="3800"/>
              </a:lnSpc>
            </a:pPr>
            <a:fld id="{69C4CFD8-F662-4A36-AA27-12DE1FA08638}" type="slidenum">
              <a:rPr lang="en-US" smtClean="0"/>
              <a:pPr>
                <a:lnSpc>
                  <a:spcPts val="3800"/>
                </a:lnSpc>
              </a:pPr>
              <a:t>24</a:t>
            </a:fld>
            <a:endParaRPr lang="en-US" dirty="0"/>
          </a:p>
        </p:txBody>
      </p:sp>
    </p:spTree>
    <p:extLst>
      <p:ext uri="{BB962C8B-B14F-4D97-AF65-F5344CB8AC3E}">
        <p14:creationId xmlns:p14="http://schemas.microsoft.com/office/powerpoint/2010/main" val="3871173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533400"/>
          </a:xfrm>
        </p:spPr>
        <p:txBody>
          <a:bodyPr>
            <a:noAutofit/>
          </a:bodyPr>
          <a:lstStyle/>
          <a:p>
            <a:pPr>
              <a:lnSpc>
                <a:spcPts val="3800"/>
              </a:lnSpc>
            </a:pP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討論問題</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533400"/>
            <a:ext cx="9144000" cy="6324600"/>
          </a:xfrm>
        </p:spPr>
        <p:txBody>
          <a:bodyPr>
            <a:noAutofit/>
          </a:bodyPr>
          <a:lstStyle/>
          <a:p>
            <a:pPr marR="0" lvl="0" algn="l">
              <a:lnSpc>
                <a:spcPts val="3500"/>
              </a:lnSpc>
              <a:spcBef>
                <a:spcPts val="0"/>
              </a:spcBef>
              <a:spcAft>
                <a:spcPts val="0"/>
              </a:spcAft>
            </a:pPr>
            <a:r>
              <a:rPr lang="en-US" alt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2.</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根據第</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26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章 </a:t>
            </a:r>
            <a:endParaRPr lang="en-US" sz="24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3500"/>
              </a:lnSpc>
              <a:spcBef>
                <a:spcPts val="0"/>
              </a:spcBef>
              <a:spcAft>
                <a:spcPts val="0"/>
              </a:spcAft>
              <a:buFont typeface="Symbol" panose="05050102010706020507" pitchFamily="18" charset="2"/>
              <a:buChar char=""/>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聖經中對職場主管及屬下的原則如何讓我們在職場中與同事的溝通有相輔相成的作用</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弗</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6:5-9; p.313- 322)</a:t>
            </a:r>
            <a:endParaRPr lang="en-US" sz="24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3500"/>
              </a:lnSpc>
              <a:spcBef>
                <a:spcPts val="0"/>
              </a:spcBef>
              <a:spcAft>
                <a:spcPts val="0"/>
              </a:spcAft>
              <a:buFont typeface="Symbol" panose="05050102010706020507" pitchFamily="18" charset="2"/>
              <a:buChar char=""/>
            </a:pPr>
            <a:r>
              <a:rPr lang="zh-TW" sz="24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rPr>
              <a:t>「</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發揮團隊精神要從互相幫忙減輕工作量開始</a:t>
            </a:r>
            <a:r>
              <a:rPr lang="zh-TW" sz="24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rPr>
              <a:t>」的觀念，如何幫助我們處理職場遇到的問題</a:t>
            </a:r>
            <a:r>
              <a:rPr lang="en-US" sz="24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rPr>
              <a:t>?</a:t>
            </a:r>
            <a:r>
              <a:rPr lang="zh-TW" sz="24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rPr>
              <a:t>界線溝通的過程中，能藉由哪些不錯的方式來傳達上述觀念</a:t>
            </a:r>
            <a:r>
              <a:rPr lang="en-US" sz="24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rPr>
              <a:t>? </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(p.314- 318)</a:t>
            </a:r>
            <a:endParaRPr lang="en-US" sz="24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3500"/>
              </a:lnSpc>
              <a:spcBef>
                <a:spcPts val="0"/>
              </a:spcBef>
              <a:spcAft>
                <a:spcPts val="0"/>
              </a:spcAft>
              <a:buFont typeface="Symbol" panose="05050102010706020507" pitchFamily="18" charset="2"/>
              <a:buChar char=""/>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請分享你的經驗與見證</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en-US" sz="2400" b="1" dirty="0">
                <a:effectLst/>
                <a:latin typeface="DFKai-SB" panose="03000509000000000000" pitchFamily="65" charset="-120"/>
                <a:ea typeface="DFKai-SB" panose="03000509000000000000" pitchFamily="65" charset="-120"/>
                <a:cs typeface="PMingLiU" panose="02020500000000000000" pitchFamily="18" charset="-120"/>
              </a:rPr>
              <a:t> </a:t>
            </a:r>
            <a:endParaRPr lang="en-US" sz="2400" dirty="0">
              <a:effectLst/>
              <a:latin typeface="DFKai-SB" panose="03000509000000000000" pitchFamily="65" charset="-120"/>
              <a:ea typeface="DFKai-SB" panose="03000509000000000000" pitchFamily="65" charset="-120"/>
              <a:cs typeface="Times New Roman" panose="02020603050405020304" pitchFamily="18" charset="0"/>
            </a:endParaRPr>
          </a:p>
          <a:p>
            <a:pPr marL="685800" marR="0" indent="-400050" algn="l">
              <a:lnSpc>
                <a:spcPts val="3500"/>
              </a:lnSpc>
              <a:spcBef>
                <a:spcPts val="0"/>
              </a:spcBef>
              <a:spcAft>
                <a:spcPts val="0"/>
              </a:spcAft>
            </a:pPr>
            <a:r>
              <a:rPr lang="zh-TW" sz="2400" b="1" u="sng" dirty="0">
                <a:solidFill>
                  <a:srgbClr val="0000CC"/>
                </a:solidFill>
                <a:effectLst/>
                <a:latin typeface="DFKai-SB" panose="03000509000000000000" pitchFamily="65" charset="-120"/>
                <a:ea typeface="DFKai-SB" panose="03000509000000000000" pitchFamily="65" charset="-120"/>
                <a:cs typeface="PMingLiU" panose="02020500000000000000" pitchFamily="18" charset="-120"/>
              </a:rPr>
              <a:t>弗</a:t>
            </a:r>
            <a:r>
              <a:rPr lang="en-US" sz="2400" b="1" u="sng" dirty="0">
                <a:solidFill>
                  <a:srgbClr val="0000CC"/>
                </a:solidFill>
                <a:effectLst/>
                <a:latin typeface="DFKai-SB" panose="03000509000000000000" pitchFamily="65" charset="-120"/>
                <a:ea typeface="DFKai-SB" panose="03000509000000000000" pitchFamily="65" charset="-120"/>
                <a:cs typeface="PMingLiU" panose="02020500000000000000" pitchFamily="18" charset="-120"/>
              </a:rPr>
              <a:t>6:5-9</a:t>
            </a:r>
            <a:r>
              <a:rPr lang="en-US" sz="2400" b="1" dirty="0">
                <a:solidFill>
                  <a:srgbClr val="0000CC"/>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rgbClr val="0000CC"/>
                </a:solidFill>
                <a:effectLst/>
                <a:latin typeface="DFKai-SB" panose="03000509000000000000" pitchFamily="65" charset="-120"/>
                <a:ea typeface="DFKai-SB" panose="03000509000000000000" pitchFamily="65" charset="-120"/>
                <a:cs typeface="PMingLiU" panose="02020500000000000000" pitchFamily="18" charset="-120"/>
              </a:rPr>
              <a:t>你們作僕人的，要懼怕戰兢，用誠實的心聽從你們肉身的主人，好像聽從基督一般</a:t>
            </a:r>
            <a:r>
              <a:rPr lang="en-US" sz="2400" b="1" dirty="0">
                <a:solidFill>
                  <a:srgbClr val="0000CC"/>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rgbClr val="0000CC"/>
                </a:solidFill>
                <a:effectLst/>
                <a:latin typeface="DFKai-SB" panose="03000509000000000000" pitchFamily="65" charset="-120"/>
                <a:ea typeface="DFKai-SB" panose="03000509000000000000" pitchFamily="65" charset="-120"/>
                <a:cs typeface="PMingLiU" panose="02020500000000000000" pitchFamily="18" charset="-120"/>
              </a:rPr>
              <a:t>不要只在眼前事奉，像是討人喜歡的，要像基督的僕人，從心裡遵行神的旨意。 甘心事奉，好像服事主，不像服事人。 因為曉得各人所行的善事，不論是為奴的，是自主的，都必按所行的得主的賞賜。 你們作主人的，待僕人也是一理，不要威嚇他們。因為知道，他們和你們同有一位主在天上；他並不偏待人</a:t>
            </a:r>
            <a:r>
              <a:rPr lang="zh-TW" sz="2400" b="1" dirty="0">
                <a:effectLst/>
                <a:latin typeface="DFKai-SB" panose="03000509000000000000" pitchFamily="65" charset="-120"/>
                <a:ea typeface="DFKai-SB" panose="03000509000000000000" pitchFamily="65" charset="-120"/>
                <a:cs typeface="PMingLiU" panose="02020500000000000000" pitchFamily="18" charset="-120"/>
              </a:rPr>
              <a:t>。</a:t>
            </a:r>
            <a:endParaRPr lang="en-US" sz="2400" dirty="0">
              <a:effectLst/>
              <a:latin typeface="DFKai-SB" panose="03000509000000000000" pitchFamily="65" charset="-120"/>
              <a:ea typeface="DFKai-SB" panose="03000509000000000000" pitchFamily="65" charset="-120"/>
              <a:cs typeface="Times New Roman" panose="02020603050405020304" pitchFamily="18" charset="0"/>
            </a:endParaRPr>
          </a:p>
          <a:p>
            <a:pPr marL="685800" marR="0" algn="l">
              <a:lnSpc>
                <a:spcPts val="3500"/>
              </a:lnSpc>
              <a:spcBef>
                <a:spcPts val="0"/>
              </a:spcBef>
              <a:spcAft>
                <a:spcPts val="800"/>
              </a:spcAft>
            </a:pPr>
            <a:r>
              <a:rPr lang="en-US" sz="2400" b="1" dirty="0">
                <a:effectLst/>
                <a:latin typeface="DFKai-SB" panose="03000509000000000000" pitchFamily="65" charset="-120"/>
                <a:ea typeface="DFKai-SB" panose="03000509000000000000" pitchFamily="65" charset="-120"/>
                <a:cs typeface="PMingLiU" panose="02020500000000000000" pitchFamily="18" charset="-120"/>
              </a:rPr>
              <a:t> </a:t>
            </a:r>
            <a:endParaRPr lang="en-US" sz="2400" dirty="0">
              <a:effectLst/>
              <a:latin typeface="DFKai-SB" panose="03000509000000000000" pitchFamily="65" charset="-120"/>
              <a:ea typeface="DFKai-SB" panose="03000509000000000000" pitchFamily="65" charset="-120"/>
              <a:cs typeface="Times New Roman" panose="02020603050405020304" pitchFamily="18" charset="0"/>
            </a:endParaRPr>
          </a:p>
        </p:txBody>
      </p:sp>
      <p:sp>
        <p:nvSpPr>
          <p:cNvPr id="5" name="Slide Number Placeholder 4"/>
          <p:cNvSpPr>
            <a:spLocks noGrp="1"/>
          </p:cNvSpPr>
          <p:nvPr>
            <p:ph type="sldNum" sz="quarter" idx="12"/>
          </p:nvPr>
        </p:nvSpPr>
        <p:spPr>
          <a:xfrm>
            <a:off x="8458200" y="6645275"/>
            <a:ext cx="381000" cy="212725"/>
          </a:xfrm>
        </p:spPr>
        <p:txBody>
          <a:bodyPr/>
          <a:lstStyle/>
          <a:p>
            <a:pPr>
              <a:lnSpc>
                <a:spcPts val="3800"/>
              </a:lnSpc>
            </a:pPr>
            <a:fld id="{69C4CFD8-F662-4A36-AA27-12DE1FA08638}" type="slidenum">
              <a:rPr lang="en-US" smtClean="0"/>
              <a:pPr>
                <a:lnSpc>
                  <a:spcPts val="3800"/>
                </a:lnSpc>
              </a:pPr>
              <a:t>25</a:t>
            </a:fld>
            <a:endParaRPr lang="en-US" dirty="0"/>
          </a:p>
        </p:txBody>
      </p:sp>
    </p:spTree>
    <p:extLst>
      <p:ext uri="{BB962C8B-B14F-4D97-AF65-F5344CB8AC3E}">
        <p14:creationId xmlns:p14="http://schemas.microsoft.com/office/powerpoint/2010/main" val="3912638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609600"/>
          </a:xfrm>
        </p:spPr>
        <p:txBody>
          <a:bodyPr>
            <a:noAutofit/>
          </a:bodyPr>
          <a:lstStyle/>
          <a:p>
            <a:pPr>
              <a:lnSpc>
                <a:spcPts val="3800"/>
              </a:lnSpc>
            </a:pP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討論問題</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marR="0" lvl="0" algn="l">
              <a:lnSpc>
                <a:spcPts val="4000"/>
              </a:lnSpc>
              <a:spcBef>
                <a:spcPts val="0"/>
              </a:spcBef>
              <a:spcAft>
                <a:spcPts val="0"/>
              </a:spcAft>
            </a:pPr>
            <a:r>
              <a:rPr lang="en-US" altLang="zh-TW" sz="2800" b="1" dirty="0">
                <a:solidFill>
                  <a:schemeClr val="tx1"/>
                </a:solidFill>
                <a:latin typeface="DFKai-SB" panose="03000509000000000000" pitchFamily="65" charset="-120"/>
                <a:ea typeface="DFKai-SB" panose="03000509000000000000" pitchFamily="65" charset="-120"/>
              </a:rPr>
              <a:t>3.</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根據第</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27 </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章 </a:t>
            </a:r>
            <a:endParaRPr lang="en-US" sz="28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4000"/>
              </a:lnSpc>
              <a:spcBef>
                <a:spcPts val="0"/>
              </a:spcBef>
              <a:spcAft>
                <a:spcPts val="0"/>
              </a:spcAft>
              <a:buFont typeface="+mj-lt"/>
              <a:buAutoNum type="alphaLcParenR"/>
            </a:pP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你找權威人士溝通問題時，必須時時警惕甚麼</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你是否常會想要反抗</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你回應的方式是否像擔驚受怕的小孩一樣</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你是否會很難把事情說清楚</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你曾以</a:t>
            </a:r>
            <a:r>
              <a:rPr lang="zh-TW" sz="28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rPr>
              <a:t>「聖戰」的心態去溝通的嗎</a:t>
            </a:r>
            <a:r>
              <a:rPr lang="en-US" sz="28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rPr>
              <a:t>? </a:t>
            </a:r>
            <a:r>
              <a:rPr lang="zh-TW" sz="28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rPr>
              <a:t>結果如何</a:t>
            </a:r>
            <a:r>
              <a:rPr lang="en-US" sz="28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rPr>
              <a:t>? </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(p.325- 328)</a:t>
            </a:r>
            <a:endParaRPr lang="en-US" sz="28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4000"/>
              </a:lnSpc>
              <a:spcBef>
                <a:spcPts val="0"/>
              </a:spcBef>
              <a:spcAft>
                <a:spcPts val="0"/>
              </a:spcAft>
              <a:buFont typeface="+mj-lt"/>
              <a:buAutoNum type="alphaLcParenR"/>
            </a:pP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出現甚麼警訊，會代表你需要脫離那段無可救藥的權威關係</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(p.335)</a:t>
            </a:r>
            <a:endParaRPr lang="en-US" sz="28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4000"/>
              </a:lnSpc>
              <a:spcBef>
                <a:spcPts val="0"/>
              </a:spcBef>
              <a:spcAft>
                <a:spcPts val="800"/>
              </a:spcAft>
              <a:buFont typeface="+mj-lt"/>
              <a:buAutoNum type="alphaLcParenR"/>
            </a:pP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請分享你的經驗與見證</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endParaRPr lang="en-US" sz="28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R="0" lvl="0" algn="l">
              <a:lnSpc>
                <a:spcPts val="4000"/>
              </a:lnSpc>
              <a:spcBef>
                <a:spcPts val="0"/>
              </a:spcBef>
              <a:spcAft>
                <a:spcPts val="0"/>
              </a:spcAft>
            </a:pPr>
            <a:endParaRPr lang="en-US" sz="28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p:txBody>
      </p:sp>
      <p:sp>
        <p:nvSpPr>
          <p:cNvPr id="5" name="Slide Number Placeholder 4"/>
          <p:cNvSpPr>
            <a:spLocks noGrp="1"/>
          </p:cNvSpPr>
          <p:nvPr>
            <p:ph type="sldNum" sz="quarter" idx="12"/>
          </p:nvPr>
        </p:nvSpPr>
        <p:spPr>
          <a:xfrm>
            <a:off x="8458200" y="6645275"/>
            <a:ext cx="381000" cy="212725"/>
          </a:xfrm>
        </p:spPr>
        <p:txBody>
          <a:bodyPr/>
          <a:lstStyle/>
          <a:p>
            <a:pPr>
              <a:lnSpc>
                <a:spcPts val="3800"/>
              </a:lnSpc>
            </a:pPr>
            <a:fld id="{69C4CFD8-F662-4A36-AA27-12DE1FA08638}" type="slidenum">
              <a:rPr lang="en-US" smtClean="0"/>
              <a:pPr>
                <a:lnSpc>
                  <a:spcPts val="3800"/>
                </a:lnSpc>
              </a:pPr>
              <a:t>26</a:t>
            </a:fld>
            <a:endParaRPr lang="en-US" dirty="0"/>
          </a:p>
        </p:txBody>
      </p:sp>
    </p:spTree>
    <p:extLst>
      <p:ext uri="{BB962C8B-B14F-4D97-AF65-F5344CB8AC3E}">
        <p14:creationId xmlns:p14="http://schemas.microsoft.com/office/powerpoint/2010/main" val="24878121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41245</TotalTime>
  <Words>5512</Words>
  <Application>Microsoft Office PowerPoint</Application>
  <PresentationFormat>On-screen Show (4:3)</PresentationFormat>
  <Paragraphs>236</Paragraphs>
  <Slides>26</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DFKai-SB</vt:lpstr>
      <vt:lpstr>DFKai-SB</vt:lpstr>
      <vt:lpstr>Arial</vt:lpstr>
      <vt:lpstr>Bodoni MT</vt:lpstr>
      <vt:lpstr>Calibri</vt:lpstr>
      <vt:lpstr>Symbol</vt:lpstr>
      <vt:lpstr>Times New Roman</vt:lpstr>
      <vt:lpstr>Wingdings</vt:lpstr>
      <vt:lpstr>Office Theme</vt:lpstr>
      <vt:lpstr>為衝突立界線 第24，26-27章與父母、 同事、掌權者的溝通;  結語</vt:lpstr>
      <vt:lpstr> 華人文化下的父母特質</vt:lpstr>
      <vt:lpstr>與父母溝通的預備</vt:lpstr>
      <vt:lpstr>與父母溝通的預備</vt:lpstr>
      <vt:lpstr>與父母溝通的步驟與原則</vt:lpstr>
      <vt:lpstr>與父母溝通的步驟與原則</vt:lpstr>
      <vt:lpstr>與父母溝通—案例</vt:lpstr>
      <vt:lpstr>職場溝通的特質</vt:lpstr>
      <vt:lpstr>職場上界線溝通的秘訣</vt:lpstr>
      <vt:lpstr>職場上界線溝通的秘訣</vt:lpstr>
      <vt:lpstr>職場上界線溝通的秘訣</vt:lpstr>
      <vt:lpstr>職場上界線溝通的秘訣</vt:lpstr>
      <vt:lpstr>職場上界線溝通的秘訣-聖經的原則</vt:lpstr>
      <vt:lpstr>與掌權者溝通</vt:lpstr>
      <vt:lpstr>「找掌權者溝通」的問題</vt:lpstr>
      <vt:lpstr>「找掌權者溝通」的問題</vt:lpstr>
      <vt:lpstr>「找掌權者溝通」的問題</vt:lpstr>
      <vt:lpstr>「找掌權者溝通」的問題</vt:lpstr>
      <vt:lpstr>如何找掌權者溝通問題</vt:lpstr>
      <vt:lpstr>如何找掌權者溝通問題</vt:lpstr>
      <vt:lpstr>如何找掌權者溝通問題</vt:lpstr>
      <vt:lpstr>結語:用愛心說誠實實話</vt:lpstr>
      <vt:lpstr>禱告範例</vt:lpstr>
      <vt:lpstr>討論問題</vt:lpstr>
      <vt:lpstr>討論問題</vt:lpstr>
      <vt:lpstr>討論問題</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月份姊妹聚會</dc:title>
  <dc:creator>annH</dc:creator>
  <cp:lastModifiedBy>Ann Hwong</cp:lastModifiedBy>
  <cp:revision>2072</cp:revision>
  <cp:lastPrinted>2023-04-18T18:49:26Z</cp:lastPrinted>
  <dcterms:created xsi:type="dcterms:W3CDTF">2015-09-24T17:15:02Z</dcterms:created>
  <dcterms:modified xsi:type="dcterms:W3CDTF">2024-06-03T16:44:27Z</dcterms:modified>
</cp:coreProperties>
</file>