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48" r:id="rId2"/>
    <p:sldId id="478" r:id="rId3"/>
    <p:sldId id="490" r:id="rId4"/>
    <p:sldId id="489" r:id="rId5"/>
    <p:sldId id="488" r:id="rId6"/>
    <p:sldId id="479" r:id="rId7"/>
    <p:sldId id="482" r:id="rId8"/>
    <p:sldId id="483" r:id="rId9"/>
    <p:sldId id="484" r:id="rId10"/>
    <p:sldId id="485" r:id="rId11"/>
    <p:sldId id="486" r:id="rId12"/>
    <p:sldId id="487" r:id="rId13"/>
    <p:sldId id="442" r:id="rId14"/>
    <p:sldId id="491" r:id="rId15"/>
    <p:sldId id="492" r:id="rId16"/>
    <p:sldId id="493" r:id="rId17"/>
    <p:sldId id="494" r:id="rId18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FF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0" autoAdjust="0"/>
    <p:restoredTop sz="94651" autoAdjust="0"/>
  </p:normalViewPr>
  <p:slideViewPr>
    <p:cSldViewPr>
      <p:cViewPr varScale="1">
        <p:scale>
          <a:sx n="85" d="100"/>
          <a:sy n="85" d="100"/>
        </p:scale>
        <p:origin x="710" y="1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31" tIns="47115" rIns="94231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31" tIns="47115" rIns="94231" bIns="471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31" tIns="47115" rIns="94231" bIns="47115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9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67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00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564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854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939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0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409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931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56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672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80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3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35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423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59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50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412" y="533400"/>
            <a:ext cx="9144000" cy="3505200"/>
          </a:xfrm>
        </p:spPr>
        <p:txBody>
          <a:bodyPr>
            <a:normAutofit fontScale="90000"/>
          </a:bodyPr>
          <a:lstStyle/>
          <a:p>
            <a:r>
              <a:rPr lang="zh-TW" alt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為衝突立界線</a:t>
            </a:r>
            <a: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en-US" altLang="zh-TW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TW" alt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altLang="zh-TW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3-6 </a:t>
            </a:r>
            <a:r>
              <a:rPr lang="zh-TW" alt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優質溝通的基本要素 </a:t>
            </a:r>
            <a:r>
              <a:rPr lang="en-US" altLang="zh-TW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1-4</a:t>
            </a:r>
            <a:br>
              <a:rPr lang="en-US" altLang="zh-TW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Essentials of a Good conversation</a:t>
            </a: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5859" y="4265146"/>
            <a:ext cx="9144000" cy="251460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TW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黃薛媖師母</a:t>
            </a:r>
            <a:endParaRPr lang="en-US" altLang="zh-TW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週二晚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7:30-9:00</a:t>
            </a:r>
          </a:p>
          <a:p>
            <a:r>
              <a:rPr lang="en-US" altLang="zh-TW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February 6</a:t>
            </a:r>
            <a:r>
              <a:rPr lang="en-US" altLang="zh-TW" sz="40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th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Kai-SB" panose="03000509000000000000" pitchFamily="65" charset="-120"/>
              </a:rPr>
              <a:t>, 2024</a:t>
            </a: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8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84410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界線溝通過程中產生困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難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的原因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84413"/>
            <a:ext cx="9144000" cy="6111499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沒有先處裡好心情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習慣或下意識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用了某些帶有負面含義的字眼，讓對方很生氣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缺乏專心聆聽</a:t>
            </a: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聽不進去對方的話，只想著自己要講的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indent="-3429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沒有清楚表達問題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因害怕傷害到對方，拐彎抹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角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講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得不清不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楚，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對方根本不知道你想表達什麼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描述事情的邏輯的方式，沒辦法清楚傳達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 </a:t>
            </a:r>
            <a:endParaRPr lang="en-US" altLang="zh-TW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endParaRPr lang="en-US" altLang="zh-TW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58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通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1-4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重點</a:t>
            </a:r>
            <a:endParaRPr lang="en-US" altLang="zh-TW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600512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態度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同理心，看中關係，解決問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  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清晰而具體表達問題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兼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顧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</a:t>
            </a:r>
            <a:endParaRPr lang="en-US" altLang="zh-TW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53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8985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支持陪伴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1066800"/>
            <a:ext cx="9144000" cy="5791201"/>
          </a:xfrm>
        </p:spPr>
        <p:txBody>
          <a:bodyPr>
            <a:noAutofit/>
          </a:bodyPr>
          <a:lstStyle/>
          <a:p>
            <a:pPr marL="342900" lvl="1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 專</a:t>
            </a:r>
            <a:r>
              <a:rPr lang="zh-TW" altLang="en-US" b="1" dirty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心</a:t>
            </a:r>
            <a:r>
              <a:rPr lang="zh-TW" altLang="en-US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投入與相連 </a:t>
            </a:r>
            <a:r>
              <a:rPr lang="en-US" altLang="zh-TW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(Be emotionally present and connected): </a:t>
            </a:r>
            <a:r>
              <a:rPr lang="zh-TW" altLang="en-US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以同理心充分理解自己和對方的感受→恩</a:t>
            </a:r>
            <a:r>
              <a:rPr lang="zh-TW" altLang="en-US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典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 typeface="+mj-lt"/>
              <a:buAutoNum type="arabicParenR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展現溫暖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(be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warm)</a:t>
            </a:r>
          </a:p>
          <a:p>
            <a:pPr marL="1257300" lvl="2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理好心情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以親切溫暖態度，展現支持陪伴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對話而非說教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be in a conversation ,not a lecture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257300" lvl="2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專注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並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聆聽，雖然不同意對方的立場也要如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此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56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74612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優質溝通要素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支持陪伴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0"/>
            <a:ext cx="9144000" cy="6019801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 專</a:t>
            </a:r>
            <a:r>
              <a:rPr lang="zh-TW" altLang="en-US" sz="2800" b="1" dirty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心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投入與相連 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(Be emotionally present and connected): 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 Condensed" panose="02070606080606020203" pitchFamily="18" charset="0"/>
                <a:ea typeface="DFKai-SB" panose="03000509000000000000" pitchFamily="65" charset="-120"/>
              </a:rPr>
              <a:t>以同理心充分理解自己和對方的感受→恩典</a:t>
            </a:r>
            <a:endParaRPr lang="en-US" altLang="zh-TW" sz="2800" b="1" dirty="0" smtClean="0">
              <a:solidFill>
                <a:schemeClr val="tx1"/>
              </a:solidFill>
              <a:latin typeface="Bodoni MT Condensed" panose="02070606080606020203" pitchFamily="18" charset="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接納不同觀點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觀點不同仍要支持陪伴</a:t>
            </a:r>
            <a:r>
              <a:rPr lang="en-US" altLang="zh-TW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</a:t>
            </a:r>
            <a:r>
              <a:rPr lang="en-US" altLang="zh-TW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connect even </a:t>
            </a:r>
            <a:r>
              <a:rPr lang="en-US" altLang="zh-TW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	with differences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1257300" lvl="2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既使對方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抗拒或生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氣，仍要支持陪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伴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冷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靜而溫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保持自己的心，忍受不安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只要不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受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傷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依然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能選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擇邁向和解的方向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5)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自我觀察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了解自己在對話中的各種反應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投入或心不在焉，甚麼情況封閉或敞開自己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...</a:t>
            </a: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1257300" lvl="2" indent="-342900" algn="l">
              <a:lnSpc>
                <a:spcPts val="3700"/>
              </a:lnSpc>
              <a:buFont typeface="Arial" panose="020B0604020202020204" pitchFamily="34" charset="0"/>
              <a:buChar char="•"/>
            </a:pP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66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素二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分清楚你我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1066799"/>
            <a:ext cx="9144000" cy="57912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是「我」請求「對方」做些改變來解決「我的」需要</a:t>
            </a:r>
            <a:endParaRPr lang="en-US" altLang="zh-TW" sz="28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→清楚表達自己要甚麼，不要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拐彎抹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角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例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太太不想做飯，想出去外面吃</a:t>
            </a:r>
            <a:endParaRPr lang="en-US" altLang="zh-TW" sz="28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700"/>
              </a:lnSpc>
              <a:buFont typeface="+mj-lt"/>
              <a:buAutoNum type="alphaL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你很久沒有帶我們去吃飯了→先生會感覺被責備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700"/>
              </a:lnSpc>
              <a:buFont typeface="+mj-lt"/>
              <a:buAutoNum type="alphaL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你應該會想去餐廳吃個飯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吧→先生會感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覺疑惑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是你在做決定他是否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要去餐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廳吃飯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700"/>
              </a:lnSpc>
              <a:buFont typeface="+mj-lt"/>
              <a:buAutoNum type="alphaLcPeriod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我有點累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今晚不想做飯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我們去外面吃好嗎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algn="l">
              <a:lnSpc>
                <a:spcPts val="37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哪一項表達會讓先生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白而願意去外面吃飯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3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素二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分清楚你我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1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清楚解釋自己的想法的幾個良方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35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以同理心看待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Look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at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it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  <a:cs typeface="Calibri" panose="020F0502020204030204" pitchFamily="34" charset="0"/>
              </a:rPr>
              <a:t>Empathically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):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容許對方自由回應你的想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法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清楚自己的想法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be clear in your own mind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先了解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自己真正想要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甚麼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從你的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要來談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speak from your need not his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→削除對方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防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衛、辯解或感覺被要求而抵擋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400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談→混淆自己與對方的需要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400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需要與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談談→表明我的需要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I need your help.</a:t>
            </a:r>
          </a:p>
          <a:p>
            <a:pPr marL="514350" indent="-51435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400" b="1" dirty="0" smtClean="0">
                <a:solidFill>
                  <a:srgbClr val="FF0000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你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要更認真</a:t>
            </a: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對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待我→好像父母的角色替他決定他該怎麼做</a:t>
            </a:r>
            <a:endParaRPr lang="en-US" altLang="zh-TW" sz="24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lphaLcPeriod"/>
            </a:pPr>
            <a:r>
              <a:rPr lang="zh-TW" altLang="en-US" sz="2400" b="1" dirty="0" smtClean="0">
                <a:solidFill>
                  <a:srgbClr val="FF0000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我真的需要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你更認真投入這段感情，不然我無法繼續與你交往</a:t>
            </a:r>
            <a:endParaRPr lang="en-US" altLang="zh-TW" sz="24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500"/>
              </a:lnSpc>
              <a:buFont typeface="+mj-lt"/>
              <a:buAutoNum type="alphaLcPeriod"/>
            </a:pPr>
            <a:endParaRPr lang="en-US" altLang="zh-TW" sz="24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5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素二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分清楚你我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914399"/>
            <a:ext cx="9144000" cy="5943602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清楚解釋自己的想法的幾個良方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處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理任何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對「分離」的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恐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懼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deal with any fears of 	separateness)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;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恐懼的深層原因是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:</a:t>
            </a: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界線模糊、無法獨立</a:t>
            </a:r>
            <a:r>
              <a:rPr lang="en-US" altLang="zh-TW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不敢將自己的價值觀、願望、夢想與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感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受說出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來並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為它負責</a:t>
            </a: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害怕說出自己的需要時，就會脫離人群，孤單一人</a:t>
            </a: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解決方案</a:t>
            </a: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1371600" lvl="2" indent="-457200" algn="l">
              <a:lnSpc>
                <a:spcPts val="3700"/>
              </a:lnSpc>
              <a:buFont typeface="+mj-lt"/>
              <a:buAutoNum type="alphaLcParenR"/>
            </a:pP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將你的恐懼帶到神</a:t>
            </a:r>
            <a:r>
              <a:rPr lang="zh-TW" altLang="en-US" sz="28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面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前，找出深層原因，讓聖靈來醫治</a:t>
            </a:r>
            <a:endParaRPr lang="en-US" altLang="zh-TW" sz="28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1371600" lvl="2" indent="-457200" algn="l">
              <a:lnSpc>
                <a:spcPts val="3700"/>
              </a:lnSpc>
              <a:buFont typeface="+mj-lt"/>
              <a:buAutoNum type="alphaLcParenR"/>
            </a:pP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找一位心理醫師談談</a:t>
            </a:r>
            <a:endParaRPr lang="en-US" altLang="zh-TW" sz="28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45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素二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分清楚你我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1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清楚解釋自己的想法的幾個良方</a:t>
            </a:r>
            <a:r>
              <a:rPr lang="en-US" altLang="zh-TW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algn="l">
              <a:lnSpc>
                <a:spcPts val="3700"/>
              </a:lnSpc>
            </a:pP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5.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態度謙卑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(be humble)  </a:t>
            </a: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是你希望對方給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出你需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要的東西</a:t>
            </a: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當你說出「我想要」</a:t>
            </a:r>
            <a:r>
              <a:rPr lang="en-US" altLang="zh-TW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,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「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我需要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」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時表明他在你心目中的重要性</a:t>
            </a: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說出你的需要就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是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讓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對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方有自由選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擇</a:t>
            </a:r>
            <a:r>
              <a:rPr lang="zh-TW" altLang="en-US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，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要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不要幫你滿足這個需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要，而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非你想控制他或規定他要如何做</a:t>
            </a: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7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要避免「我們需要」或「你需要」等容易引發自我防衛，辯解、抵擋的情緒的用詞</a:t>
            </a: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lvl="1" algn="l">
              <a:lnSpc>
                <a:spcPts val="3700"/>
              </a:lnSpc>
            </a:pPr>
            <a:endParaRPr lang="en-US" altLang="zh-TW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63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素三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理清問題的本質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1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視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衝突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(confrontation)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很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容易失焦而陷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入列舉對方的「過錯」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所以聚焦我們要處理的問題本身的方法→看中關係、闡明問題的重點和你的願望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3100"/>
              </a:lnSpc>
              <a:buFont typeface="+mj-lt"/>
              <a:buAutoNum type="arabicPeriod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說明問題本質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(clarify the nature of the problem)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清晰明確指</a:t>
            </a:r>
            <a:r>
              <a:rPr lang="zh-TW" altLang="en-US" sz="2400" b="1" dirty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出問題</a:t>
            </a:r>
            <a:endParaRPr lang="en-US" altLang="zh-TW" sz="2400" b="1" dirty="0" smtClean="0">
              <a:solidFill>
                <a:srgbClr val="3333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聚焦問題重點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用簡明雙方都有一致認知的語言，明確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指出問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914400" lvl="1" indent="-4572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可先舉出具體情況，再分享問題本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質</a:t>
            </a:r>
            <a:r>
              <a:rPr lang="zh-TW" altLang="en-US" sz="2400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澄清問題造成的影響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(clarify the effects of the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problem)</a:t>
            </a:r>
          </a:p>
          <a:p>
            <a:pPr marL="914400" lvl="1" indent="-457200" algn="l">
              <a:lnSpc>
                <a:spcPts val="3100"/>
              </a:lnSpc>
              <a:buFontTx/>
              <a:buChar char="-"/>
            </a:pPr>
            <a:r>
              <a:rPr lang="zh-TW" altLang="en-US" sz="2400" b="1" dirty="0" smtClean="0">
                <a:solidFill>
                  <a:srgbClr val="3333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不帶任何批評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地指出問題對你和你們之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間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關係的影響及嚴重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 </a:t>
            </a:r>
            <a:endParaRPr lang="en-US" altLang="zh-TW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1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表達你希望有所改變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(clarify your desires for 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change)</a:t>
            </a:r>
          </a:p>
          <a:p>
            <a:pPr lvl="1" algn="l">
              <a:lnSpc>
                <a:spcPts val="31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提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出可能改善的方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案 </a:t>
            </a:r>
            <a:endParaRPr lang="en-US" altLang="zh-TW" sz="24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7835" y="5867400"/>
            <a:ext cx="439615" cy="4413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86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609597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素四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兼顧恩典與真理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609600"/>
            <a:ext cx="9144000" cy="6248401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與對方站在同一陣線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為了關係也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為對方著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</a:t>
            </a:r>
            <a:endParaRPr lang="en-US" altLang="zh-TW" b="1" dirty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真理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(reality of the problem): 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問題的真實情況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態度中立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(neutralized):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恩典與真理的平衡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不代表立場中立，而是恩典與真理並用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智慧地應用恩典和真理來抵銷只取其一帶來的負面影響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耶穌是展現兩者結合的最佳例子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1:17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5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指出問題的真實情況時也是帶著愛與溫暖，並提出方向或可行方案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約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8:11</a:t>
            </a:r>
            <a:r>
              <a:rPr lang="zh-TW" altLang="en-US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rgbClr val="7030A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b="1" dirty="0" smtClean="0">
              <a:solidFill>
                <a:srgbClr val="7030A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雙方都需要充足的恩典與真理來和解並解決問題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91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914396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優質溝通要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素四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兼顧恩典與真理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585" y="838201"/>
            <a:ext cx="9144000" cy="6019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先以恩典切入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(lead the grace):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為對方做好接受真相的心理準備</a:t>
            </a:r>
            <a:endParaRPr lang="en-US" altLang="zh-TW" sz="28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對方需要恩典的確據來消除內心感到被譴責或不被愛的感覺</a:t>
            </a:r>
            <a:endParaRPr lang="en-US" altLang="zh-TW" sz="24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同時強調恩典與真理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(keep both elements present at the same time):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目的是解決問題→恩典給我們鼓勵，真理讓我們了解真相，給我們方向，指正我們</a:t>
            </a:r>
            <a:endParaRPr lang="en-US" altLang="zh-TW" sz="24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察覺自己的失衡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(be aware of your unbalances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)</a:t>
            </a:r>
            <a:endParaRPr lang="en-US" altLang="zh-TW" sz="2800" b="1" dirty="0" smtClean="0">
              <a:solidFill>
                <a:srgbClr val="7030A0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457200" indent="-45720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有疑慮時先展現恩典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(when in 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doubt</a:t>
            </a:r>
            <a:r>
              <a:rPr lang="zh-TW" altLang="en-US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go </a:t>
            </a:r>
            <a:r>
              <a:rPr lang="en-US" altLang="zh-TW" sz="28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for grace)</a:t>
            </a: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欠缺恩典造成的傷害比較嚴重</a:t>
            </a:r>
            <a:r>
              <a:rPr lang="zh-TW" altLang="en-US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→</a:t>
            </a: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可能斷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了溝通的橋</a:t>
            </a:r>
            <a:endParaRPr lang="en-US" altLang="zh-TW" sz="24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700"/>
              </a:lnSpc>
              <a:buFontTx/>
              <a:buChar char="-"/>
            </a:pP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恩典可</a:t>
            </a: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削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除</a:t>
            </a:r>
            <a:r>
              <a:rPr lang="zh-TW" alt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防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衛心、避免引起負面情緒或爭辯</a:t>
            </a:r>
            <a:endParaRPr lang="en-US" altLang="zh-TW" sz="2400" b="1" dirty="0" smtClean="0">
              <a:solidFill>
                <a:schemeClr val="tx1"/>
              </a:solidFill>
              <a:latin typeface="Bodoni MT" panose="02070603080606020203" pitchFamily="18" charset="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1615" y="6400800"/>
            <a:ext cx="304800" cy="365125"/>
          </a:xfrm>
        </p:spPr>
        <p:txBody>
          <a:bodyPr/>
          <a:lstStyle/>
          <a:p>
            <a:pPr algn="l"/>
            <a:fld id="{69C4CFD8-F662-4A36-AA27-12DE1FA08638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740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8382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algn="l">
              <a:lnSpc>
                <a:spcPts val="41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親愛的父神！當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我運用界線溝通去解決人際關係裡的困難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題前，祈求聖靈將神的愛澆灌我，除去我內心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委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屈、憤怒與不平，好讓我能展現溫暖。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1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主啊！賜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給我勇氣，以親切溫暖的態度清楚具體說出我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表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達的而不害怕傷害到對方。給我平靜的心去聆聽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不是只想著自己要講的。賜給我同理心去明白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方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的感受，站在同一陣線來解決問題。賜給我智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慧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去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釐清現實，保持恩典與真理的平衡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1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主啊！我需要你，祈求祢幫助我能與人有美好真實相愛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關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係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。奉主耶穌基督的聖名禱告， 阿門！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85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5334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討論題目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lvl="0" indent="-514350" algn="l">
              <a:lnSpc>
                <a:spcPts val="3700"/>
              </a:lnSpc>
              <a:buAutoNum type="arabicPeriod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據作者，為什麼從自己的需要、內心的感情和經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驗來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談，能使界線溝通變得更明確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我們通常都是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如何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混淆「別人的」「我自己的」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人我分際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會出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現哪些後果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?(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In what ways do we often muddle 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	the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boundaries between “you” and “I” 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and</a:t>
            </a:r>
            <a:r>
              <a:rPr lang="zh-TW" alt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what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are the consequences?)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分享你的經驗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lvl="0" algn="l">
              <a:lnSpc>
                <a:spcPts val="3700"/>
              </a:lnSpc>
            </a:pPr>
            <a:endParaRPr lang="en-US" sz="24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7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en-US" altLang="zh-TW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者解釋界線溝通時「明確闡述」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clarity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的重要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性並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「專談一個問題」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one clearly 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focused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problem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問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題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成的影響」，「希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望如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何解決」這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大方面來談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覺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依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照這三方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面明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確闡述為何如此困難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(Why do you 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think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it 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	can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be so difficult to actually achieve 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clarity?)</a:t>
            </a:r>
            <a:r>
              <a:rPr lang="zh-TW" altLang="en-US" sz="2400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享你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的經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驗</a:t>
            </a: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見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證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61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85800"/>
          </a:xfrm>
        </p:spPr>
        <p:txBody>
          <a:bodyPr>
            <a:no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討論題目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lvl="0" algn="l">
              <a:lnSpc>
                <a:spcPts val="3200"/>
              </a:lnSpc>
            </a:pPr>
            <a:r>
              <a:rPr lang="en-US" altLang="zh-TW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根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據第六章，有效的界線溝通一定要保持恩典與真理的平衡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32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為什麼恩典在界線溝通中如此重要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我們需要甚麼樣的恩典</a:t>
            </a:r>
            <a:r>
              <a:rPr 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</a:p>
          <a:p>
            <a:pPr marL="457200" lvl="0" indent="-457200" algn="l">
              <a:lnSpc>
                <a:spcPts val="3200"/>
              </a:lnSpc>
              <a:buFont typeface="+mj-lt"/>
              <a:buAutoNum type="alphaLcPeriod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有疑慮時請先展現恩典」的原則對你在界線溝通時保持中立有何幫助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哪些是無法藉由真理獲得但能靠著恩典獲得的成果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How can the principle “When in doubt, go for grace” help you stay neutralized in boundary conversation? What can grace accomplish that truth may not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?</a:t>
            </a:r>
          </a:p>
          <a:p>
            <a:pPr marL="457200" lvl="0" indent="-457200" algn="l">
              <a:lnSpc>
                <a:spcPts val="3200"/>
              </a:lnSpc>
              <a:buFont typeface="+mj-lt"/>
              <a:buAutoNum type="alphaLcPeriod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認為界線溝通出現那些跡象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代表你需要展現更多恩典或述說更多真相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What do you think are the signs that more grace or more truth is needed in a boundary conversation</a:t>
            </a:r>
            <a:r>
              <a:rPr lang="en-US" sz="2400" b="1" dirty="0" smtClean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?</a:t>
            </a:r>
          </a:p>
          <a:p>
            <a:pPr marL="457200" lvl="0" indent="-457200" algn="l">
              <a:lnSpc>
                <a:spcPts val="3200"/>
              </a:lnSpc>
              <a:buFont typeface="+mj-lt"/>
              <a:buAutoNum type="alphaLcPeriod"/>
            </a:pPr>
            <a:r>
              <a:rPr lang="zh-TW" altLang="en-US" sz="24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認為要兼顧真理與恩典最大的難處是甚麼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你可以積極採取哪些行動，來彌補本身的不足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en-US" sz="2400" b="1" dirty="0">
                <a:solidFill>
                  <a:schemeClr val="tx1"/>
                </a:solidFill>
                <a:latin typeface="Bodoni MT" panose="02070603080606020203" pitchFamily="18" charset="0"/>
                <a:ea typeface="DFKai-SB" panose="03000509000000000000" pitchFamily="65" charset="-120"/>
              </a:rPr>
              <a:t>What do you find most difficult when you seek to balance grace and truth? What positive step can you take to neutralize that weakness?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請分享你的經驗與見證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200"/>
              </a:lnSpc>
            </a:pP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594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85800"/>
          </a:xfrm>
        </p:spPr>
        <p:txBody>
          <a:bodyPr>
            <a:noAutofit/>
          </a:bodyPr>
          <a:lstStyle/>
          <a:p>
            <a:pPr>
              <a:lnSpc>
                <a:spcPts val="37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角色扮演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(10 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分鐘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algn="l">
              <a:lnSpc>
                <a:spcPts val="3700"/>
              </a:lnSpc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故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事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沒有界線的婆婆，婆婆把媳婦當外人，在她眼裡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她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的兒子特別優秀，媳婦根本配不上。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一起吃飯時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常常會提醒媳婦菜太鹹了，油太多了或太淡沒味道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…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媳婦教小孩時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婆婆喜歡插手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兒子媳婦吵架時，婆婆總護著兒子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婆婆會不經意的在公眾的場合挖苦媳婦，使媳婦下不了台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lvl="0" indent="-51435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做兒子的夾在兩人中間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想要對做婆婆的好好「界線溝通」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3700"/>
              </a:lnSpc>
            </a:pP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700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685800"/>
          </a:xfrm>
        </p:spPr>
        <p:txBody>
          <a:bodyPr>
            <a:noAutofit/>
          </a:bodyPr>
          <a:lstStyle/>
          <a:p>
            <a:pPr>
              <a:lnSpc>
                <a:spcPts val="3700"/>
              </a:lnSpc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角色扮演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(10 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分鐘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pPr algn="l">
              <a:lnSpc>
                <a:spcPts val="2800"/>
              </a:lnSpc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兩人一組輪流扮演「兒子對媽媽界線溝通」，另一個觀察，運用 「專談一個問題」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(one clearly focused problem)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，「問題造成的影響」，「希望如何解決」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大方面的原則來談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28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「專談一個問題」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(one clearly focused problem)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，先舉出具體情況，再分享對於具體情況本質的觀察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(p.38)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28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「問題造成的影響」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談到問題對你和你們的關係，及全家造成的影響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(p.39)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28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「希望如何解決」提出可能的改善方案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(p.39)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28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請參考第五章，自己寫下對話的台詞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演練給你的另一個同組觀察員看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457200" lvl="0" indent="-457200" algn="l">
              <a:lnSpc>
                <a:spcPts val="2800"/>
              </a:lnSpc>
              <a:buFont typeface="+mj-lt"/>
              <a:buAutoNum type="alphaLcPeriod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觀察員要指出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是否談到太多問題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, 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違反了「專談一個問題」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(one clearly focused problem)</a:t>
            </a: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的原則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談到「問題造成的影響」是否具體明確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「提出可能的改善方案」是否模糊不夠明確之處</a:t>
            </a:r>
            <a:r>
              <a:rPr lang="en-US" sz="2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342900" lvl="0" indent="-342900" algn="l">
              <a:lnSpc>
                <a:spcPts val="28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645275"/>
            <a:ext cx="381000" cy="212725"/>
          </a:xfrm>
        </p:spPr>
        <p:txBody>
          <a:bodyPr/>
          <a:lstStyle/>
          <a:p>
            <a:fld id="{69C4CFD8-F662-4A36-AA27-12DE1FA086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45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30216</TotalTime>
  <Words>2140</Words>
  <Application>Microsoft Office PowerPoint</Application>
  <PresentationFormat>On-screen Show (4:3)</PresentationFormat>
  <Paragraphs>151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DFKai-SB</vt:lpstr>
      <vt:lpstr>Arial</vt:lpstr>
      <vt:lpstr>Bodoni MT</vt:lpstr>
      <vt:lpstr>Bodoni MT Condensed</vt:lpstr>
      <vt:lpstr>Calibri</vt:lpstr>
      <vt:lpstr>Office Theme</vt:lpstr>
      <vt:lpstr>為衝突立界線 第3-6 優質溝通的基本要素 1-4 The Essentials of a Good conversation </vt:lpstr>
      <vt:lpstr>界線溝通過程中產生困難的原因</vt:lpstr>
      <vt:lpstr>優質溝通1-4 重點</vt:lpstr>
      <vt:lpstr>優質溝通要素一:支持陪伴</vt:lpstr>
      <vt:lpstr>優質溝通要素一:支持陪伴</vt:lpstr>
      <vt:lpstr>優質溝通要素二:分清楚你我</vt:lpstr>
      <vt:lpstr>優質溝通要素二:分清楚你我</vt:lpstr>
      <vt:lpstr>優質溝通要素二:分清楚你我</vt:lpstr>
      <vt:lpstr>優質溝通要素二:分清楚你我</vt:lpstr>
      <vt:lpstr>優質溝通要素三:理清問題的本質</vt:lpstr>
      <vt:lpstr>優質溝通要素四:兼顧恩典與真理</vt:lpstr>
      <vt:lpstr>優質溝通要素四:兼顧恩典與真理</vt:lpstr>
      <vt:lpstr>禱告範例</vt:lpstr>
      <vt:lpstr>討論題目</vt:lpstr>
      <vt:lpstr>討論題目</vt:lpstr>
      <vt:lpstr>角色扮演 (10 分鐘)</vt:lpstr>
      <vt:lpstr>角色扮演 (10 分鐘)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annh2004@gmail.com</cp:lastModifiedBy>
  <cp:revision>1746</cp:revision>
  <cp:lastPrinted>2023-04-18T18:49:26Z</cp:lastPrinted>
  <dcterms:created xsi:type="dcterms:W3CDTF">2015-09-24T17:15:02Z</dcterms:created>
  <dcterms:modified xsi:type="dcterms:W3CDTF">2024-02-06T21:47:27Z</dcterms:modified>
</cp:coreProperties>
</file>