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448" r:id="rId2"/>
    <p:sldId id="478" r:id="rId3"/>
    <p:sldId id="490" r:id="rId4"/>
    <p:sldId id="491" r:id="rId5"/>
    <p:sldId id="498" r:id="rId6"/>
    <p:sldId id="499" r:id="rId7"/>
    <p:sldId id="500" r:id="rId8"/>
    <p:sldId id="489" r:id="rId9"/>
    <p:sldId id="504" r:id="rId10"/>
    <p:sldId id="501" r:id="rId11"/>
    <p:sldId id="503" r:id="rId12"/>
    <p:sldId id="502" r:id="rId13"/>
    <p:sldId id="442" r:id="rId14"/>
    <p:sldId id="505" r:id="rId15"/>
    <p:sldId id="506" r:id="rId16"/>
    <p:sldId id="507" r:id="rId17"/>
    <p:sldId id="508" r:id="rId18"/>
    <p:sldId id="509" r:id="rId19"/>
    <p:sldId id="510" r:id="rId20"/>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FFFF"/>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20" autoAdjust="0"/>
    <p:restoredTop sz="94651" autoAdjust="0"/>
  </p:normalViewPr>
  <p:slideViewPr>
    <p:cSldViewPr>
      <p:cViewPr varScale="1">
        <p:scale>
          <a:sx n="83" d="100"/>
          <a:sy n="83" d="100"/>
        </p:scale>
        <p:origin x="837" y="5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231" tIns="47115" rIns="94231" bIns="47115" rtlCol="0"/>
          <a:lstStyle>
            <a:lvl1pPr algn="l">
              <a:defRPr sz="1200"/>
            </a:lvl1pPr>
          </a:lstStyle>
          <a:p>
            <a:endParaRPr lang="en-US" dirty="0"/>
          </a:p>
        </p:txBody>
      </p:sp>
      <p:sp>
        <p:nvSpPr>
          <p:cNvPr id="3" name="Date Placeholder 2"/>
          <p:cNvSpPr>
            <a:spLocks noGrp="1"/>
          </p:cNvSpPr>
          <p:nvPr>
            <p:ph type="dt" sz="quarter" idx="1"/>
          </p:nvPr>
        </p:nvSpPr>
        <p:spPr>
          <a:xfrm>
            <a:off x="4023093" y="0"/>
            <a:ext cx="3077739" cy="469424"/>
          </a:xfrm>
          <a:prstGeom prst="rect">
            <a:avLst/>
          </a:prstGeom>
        </p:spPr>
        <p:txBody>
          <a:bodyPr vert="horz" lIns="94231" tIns="47115" rIns="94231" bIns="47115" rtlCol="0"/>
          <a:lstStyle>
            <a:lvl1pPr algn="r">
              <a:defRPr sz="1200"/>
            </a:lvl1pPr>
          </a:lstStyle>
          <a:p>
            <a:fld id="{A0744A24-4B72-4318-AECE-386B152C1BED}" type="datetimeFigureOut">
              <a:rPr lang="en-US" smtClean="0"/>
              <a:t>3/5/2024</a:t>
            </a:fld>
            <a:endParaRPr lang="en-US" dirty="0"/>
          </a:p>
        </p:txBody>
      </p:sp>
      <p:sp>
        <p:nvSpPr>
          <p:cNvPr id="4" name="Footer Placeholder 3"/>
          <p:cNvSpPr>
            <a:spLocks noGrp="1"/>
          </p:cNvSpPr>
          <p:nvPr>
            <p:ph type="ftr" sz="quarter" idx="2"/>
          </p:nvPr>
        </p:nvSpPr>
        <p:spPr>
          <a:xfrm>
            <a:off x="1" y="8917422"/>
            <a:ext cx="3077739" cy="469424"/>
          </a:xfrm>
          <a:prstGeom prst="rect">
            <a:avLst/>
          </a:prstGeom>
        </p:spPr>
        <p:txBody>
          <a:bodyPr vert="horz" lIns="94231" tIns="47115" rIns="94231" bIns="4711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3" y="8917422"/>
            <a:ext cx="3077739" cy="469424"/>
          </a:xfrm>
          <a:prstGeom prst="rect">
            <a:avLst/>
          </a:prstGeom>
        </p:spPr>
        <p:txBody>
          <a:bodyPr vert="horz" lIns="94231" tIns="47115" rIns="94231" bIns="47115" rtlCol="0" anchor="b"/>
          <a:lstStyle>
            <a:lvl1pPr algn="r">
              <a:defRPr sz="1200"/>
            </a:lvl1pPr>
          </a:lstStyle>
          <a:p>
            <a:fld id="{84BB6A0B-71B1-4D22-9513-D7190F6748BE}" type="slidenum">
              <a:rPr lang="en-US" smtClean="0"/>
              <a:t>‹#›</a:t>
            </a:fld>
            <a:endParaRPr lang="en-US" dirty="0"/>
          </a:p>
        </p:txBody>
      </p:sp>
    </p:spTree>
    <p:extLst>
      <p:ext uri="{BB962C8B-B14F-4D97-AF65-F5344CB8AC3E}">
        <p14:creationId xmlns:p14="http://schemas.microsoft.com/office/powerpoint/2010/main" val="1068268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231" tIns="47115" rIns="94231" bIns="47115" rtlCol="0"/>
          <a:lstStyle>
            <a:lvl1pPr algn="l">
              <a:defRPr sz="1200"/>
            </a:lvl1pPr>
          </a:lstStyle>
          <a:p>
            <a:endParaRPr lang="en-US" dirty="0"/>
          </a:p>
        </p:txBody>
      </p:sp>
      <p:sp>
        <p:nvSpPr>
          <p:cNvPr id="3" name="Date Placeholder 2"/>
          <p:cNvSpPr>
            <a:spLocks noGrp="1"/>
          </p:cNvSpPr>
          <p:nvPr>
            <p:ph type="dt" idx="1"/>
          </p:nvPr>
        </p:nvSpPr>
        <p:spPr>
          <a:xfrm>
            <a:off x="4023093" y="0"/>
            <a:ext cx="3077739" cy="469424"/>
          </a:xfrm>
          <a:prstGeom prst="rect">
            <a:avLst/>
          </a:prstGeom>
        </p:spPr>
        <p:txBody>
          <a:bodyPr vert="horz" lIns="94231" tIns="47115" rIns="94231" bIns="47115" rtlCol="0"/>
          <a:lstStyle>
            <a:lvl1pPr algn="r">
              <a:defRPr sz="1200"/>
            </a:lvl1pPr>
          </a:lstStyle>
          <a:p>
            <a:fld id="{DCDDA0FE-9DFE-41C2-A3CB-C239C4EE6729}" type="datetimeFigureOut">
              <a:rPr lang="en-US" smtClean="0"/>
              <a:t>3/5/2024</a:t>
            </a:fld>
            <a:endParaRPr lang="en-US" dirty="0"/>
          </a:p>
        </p:txBody>
      </p:sp>
      <p:sp>
        <p:nvSpPr>
          <p:cNvPr id="4" name="Slide Image Placeholder 3"/>
          <p:cNvSpPr>
            <a:spLocks noGrp="1" noRot="1" noChangeAspect="1"/>
          </p:cNvSpPr>
          <p:nvPr>
            <p:ph type="sldImg" idx="2"/>
          </p:nvPr>
        </p:nvSpPr>
        <p:spPr>
          <a:xfrm>
            <a:off x="1203325" y="703263"/>
            <a:ext cx="4695825" cy="3521075"/>
          </a:xfrm>
          <a:prstGeom prst="rect">
            <a:avLst/>
          </a:prstGeom>
          <a:noFill/>
          <a:ln w="12700">
            <a:solidFill>
              <a:prstClr val="black"/>
            </a:solidFill>
          </a:ln>
        </p:spPr>
        <p:txBody>
          <a:bodyPr vert="horz" lIns="94231" tIns="47115" rIns="94231" bIns="47115" rtlCol="0" anchor="ctr"/>
          <a:lstStyle/>
          <a:p>
            <a:endParaRPr lang="en-US"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31" tIns="47115" rIns="94231" bIns="471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917422"/>
            <a:ext cx="3077739" cy="469424"/>
          </a:xfrm>
          <a:prstGeom prst="rect">
            <a:avLst/>
          </a:prstGeom>
        </p:spPr>
        <p:txBody>
          <a:bodyPr vert="horz" lIns="94231" tIns="47115" rIns="94231" bIns="471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8917422"/>
            <a:ext cx="3077739" cy="469424"/>
          </a:xfrm>
          <a:prstGeom prst="rect">
            <a:avLst/>
          </a:prstGeom>
        </p:spPr>
        <p:txBody>
          <a:bodyPr vert="horz" lIns="94231" tIns="47115" rIns="94231" bIns="47115" rtlCol="0" anchor="b"/>
          <a:lstStyle>
            <a:lvl1pPr algn="r">
              <a:defRPr sz="1200"/>
            </a:lvl1pPr>
          </a:lstStyle>
          <a:p>
            <a:fld id="{D00658CE-425A-44BE-94EC-4126F81A947E}" type="slidenum">
              <a:rPr lang="en-US" smtClean="0"/>
              <a:t>‹#›</a:t>
            </a:fld>
            <a:endParaRPr lang="en-US" dirty="0"/>
          </a:p>
        </p:txBody>
      </p:sp>
    </p:spTree>
    <p:extLst>
      <p:ext uri="{BB962C8B-B14F-4D97-AF65-F5344CB8AC3E}">
        <p14:creationId xmlns:p14="http://schemas.microsoft.com/office/powerpoint/2010/main" val="3396462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a:t>
            </a:fld>
            <a:endParaRPr lang="en-US" dirty="0"/>
          </a:p>
        </p:txBody>
      </p:sp>
    </p:spTree>
    <p:extLst>
      <p:ext uri="{BB962C8B-B14F-4D97-AF65-F5344CB8AC3E}">
        <p14:creationId xmlns:p14="http://schemas.microsoft.com/office/powerpoint/2010/main" val="3646294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a:t>
            </a:fld>
            <a:endParaRPr lang="en-US" dirty="0"/>
          </a:p>
        </p:txBody>
      </p:sp>
    </p:spTree>
    <p:extLst>
      <p:ext uri="{BB962C8B-B14F-4D97-AF65-F5344CB8AC3E}">
        <p14:creationId xmlns:p14="http://schemas.microsoft.com/office/powerpoint/2010/main" val="3137678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3</a:t>
            </a:fld>
            <a:endParaRPr lang="en-US" dirty="0"/>
          </a:p>
        </p:txBody>
      </p:sp>
    </p:spTree>
    <p:extLst>
      <p:ext uri="{BB962C8B-B14F-4D97-AF65-F5344CB8AC3E}">
        <p14:creationId xmlns:p14="http://schemas.microsoft.com/office/powerpoint/2010/main" val="3241300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4</a:t>
            </a:fld>
            <a:endParaRPr lang="en-US" dirty="0"/>
          </a:p>
        </p:txBody>
      </p:sp>
    </p:spTree>
    <p:extLst>
      <p:ext uri="{BB962C8B-B14F-4D97-AF65-F5344CB8AC3E}">
        <p14:creationId xmlns:p14="http://schemas.microsoft.com/office/powerpoint/2010/main" val="86680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5</a:t>
            </a:fld>
            <a:endParaRPr lang="en-US" dirty="0"/>
          </a:p>
        </p:txBody>
      </p:sp>
    </p:spTree>
    <p:extLst>
      <p:ext uri="{BB962C8B-B14F-4D97-AF65-F5344CB8AC3E}">
        <p14:creationId xmlns:p14="http://schemas.microsoft.com/office/powerpoint/2010/main" val="3210721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6</a:t>
            </a:fld>
            <a:endParaRPr lang="en-US" dirty="0"/>
          </a:p>
        </p:txBody>
      </p:sp>
    </p:spTree>
    <p:extLst>
      <p:ext uri="{BB962C8B-B14F-4D97-AF65-F5344CB8AC3E}">
        <p14:creationId xmlns:p14="http://schemas.microsoft.com/office/powerpoint/2010/main" val="2427839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7</a:t>
            </a:fld>
            <a:endParaRPr lang="en-US" dirty="0"/>
          </a:p>
        </p:txBody>
      </p:sp>
    </p:spTree>
    <p:extLst>
      <p:ext uri="{BB962C8B-B14F-4D97-AF65-F5344CB8AC3E}">
        <p14:creationId xmlns:p14="http://schemas.microsoft.com/office/powerpoint/2010/main" val="4218260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8</a:t>
            </a:fld>
            <a:endParaRPr lang="en-US" dirty="0"/>
          </a:p>
        </p:txBody>
      </p:sp>
    </p:spTree>
    <p:extLst>
      <p:ext uri="{BB962C8B-B14F-4D97-AF65-F5344CB8AC3E}">
        <p14:creationId xmlns:p14="http://schemas.microsoft.com/office/powerpoint/2010/main" val="3324564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9</a:t>
            </a:fld>
            <a:endParaRPr lang="en-US" dirty="0"/>
          </a:p>
        </p:txBody>
      </p:sp>
    </p:spTree>
    <p:extLst>
      <p:ext uri="{BB962C8B-B14F-4D97-AF65-F5344CB8AC3E}">
        <p14:creationId xmlns:p14="http://schemas.microsoft.com/office/powerpoint/2010/main" val="2239024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10</a:t>
            </a:fld>
            <a:endParaRPr lang="en-US" dirty="0"/>
          </a:p>
        </p:txBody>
      </p:sp>
    </p:spTree>
    <p:extLst>
      <p:ext uri="{BB962C8B-B14F-4D97-AF65-F5344CB8AC3E}">
        <p14:creationId xmlns:p14="http://schemas.microsoft.com/office/powerpoint/2010/main" val="151488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11</a:t>
            </a:fld>
            <a:endParaRPr lang="en-US" dirty="0"/>
          </a:p>
        </p:txBody>
      </p:sp>
    </p:spTree>
    <p:extLst>
      <p:ext uri="{BB962C8B-B14F-4D97-AF65-F5344CB8AC3E}">
        <p14:creationId xmlns:p14="http://schemas.microsoft.com/office/powerpoint/2010/main" val="1654178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12</a:t>
            </a:fld>
            <a:endParaRPr lang="en-US" dirty="0"/>
          </a:p>
        </p:txBody>
      </p:sp>
    </p:spTree>
    <p:extLst>
      <p:ext uri="{BB962C8B-B14F-4D97-AF65-F5344CB8AC3E}">
        <p14:creationId xmlns:p14="http://schemas.microsoft.com/office/powerpoint/2010/main" val="1435430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13</a:t>
            </a:fld>
            <a:endParaRPr lang="en-US" dirty="0"/>
          </a:p>
        </p:txBody>
      </p:sp>
    </p:spTree>
    <p:extLst>
      <p:ext uri="{BB962C8B-B14F-4D97-AF65-F5344CB8AC3E}">
        <p14:creationId xmlns:p14="http://schemas.microsoft.com/office/powerpoint/2010/main" val="2721583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14</a:t>
            </a:fld>
            <a:endParaRPr lang="en-US" dirty="0"/>
          </a:p>
        </p:txBody>
      </p:sp>
    </p:spTree>
    <p:extLst>
      <p:ext uri="{BB962C8B-B14F-4D97-AF65-F5344CB8AC3E}">
        <p14:creationId xmlns:p14="http://schemas.microsoft.com/office/powerpoint/2010/main" val="2327863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15</a:t>
            </a:fld>
            <a:endParaRPr lang="en-US" dirty="0"/>
          </a:p>
        </p:txBody>
      </p:sp>
    </p:spTree>
    <p:extLst>
      <p:ext uri="{BB962C8B-B14F-4D97-AF65-F5344CB8AC3E}">
        <p14:creationId xmlns:p14="http://schemas.microsoft.com/office/powerpoint/2010/main" val="3749350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16</a:t>
            </a:fld>
            <a:endParaRPr lang="en-US" dirty="0"/>
          </a:p>
        </p:txBody>
      </p:sp>
    </p:spTree>
    <p:extLst>
      <p:ext uri="{BB962C8B-B14F-4D97-AF65-F5344CB8AC3E}">
        <p14:creationId xmlns:p14="http://schemas.microsoft.com/office/powerpoint/2010/main" val="2135774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17</a:t>
            </a:fld>
            <a:endParaRPr lang="en-US" dirty="0"/>
          </a:p>
        </p:txBody>
      </p:sp>
    </p:spTree>
    <p:extLst>
      <p:ext uri="{BB962C8B-B14F-4D97-AF65-F5344CB8AC3E}">
        <p14:creationId xmlns:p14="http://schemas.microsoft.com/office/powerpoint/2010/main" val="32036371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18</a:t>
            </a:fld>
            <a:endParaRPr lang="en-US" dirty="0"/>
          </a:p>
        </p:txBody>
      </p:sp>
    </p:spTree>
    <p:extLst>
      <p:ext uri="{BB962C8B-B14F-4D97-AF65-F5344CB8AC3E}">
        <p14:creationId xmlns:p14="http://schemas.microsoft.com/office/powerpoint/2010/main" val="3980211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19</a:t>
            </a:fld>
            <a:endParaRPr lang="en-US" dirty="0"/>
          </a:p>
        </p:txBody>
      </p:sp>
    </p:spTree>
    <p:extLst>
      <p:ext uri="{BB962C8B-B14F-4D97-AF65-F5344CB8AC3E}">
        <p14:creationId xmlns:p14="http://schemas.microsoft.com/office/powerpoint/2010/main" val="322730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32AA15F-795E-42DB-A154-14F0B8769E6F}" type="datetime1">
              <a:rPr lang="en-US" smtClean="0"/>
              <a:t>3/5/2024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02751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E108EF-FDDA-46F8-A4B3-AB89535FE1A9}" type="datetime1">
              <a:rPr lang="en-US" smtClean="0"/>
              <a:t>3/5/2024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799772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23A21-EDBA-40DA-9B5A-7A67CC6389F9}" type="datetime1">
              <a:rPr lang="en-US" smtClean="0"/>
              <a:t>3/5/2024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61363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3B6FE8-391C-4332-ABC9-5A2738701589}" type="datetime1">
              <a:rPr lang="en-US" smtClean="0"/>
              <a:t>3/5/2024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748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A43D80-8C08-451B-982B-E0DE6991F913}" type="datetime1">
              <a:rPr lang="en-US" smtClean="0"/>
              <a:t>3/5/2024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26383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EEFEF5-033D-4DF5-A43F-3B031949D214}" type="datetime1">
              <a:rPr lang="en-US" smtClean="0"/>
              <a:t>3/5/2024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6420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E955E-ED50-458C-BA22-CDBC36473C0C}" type="datetime1">
              <a:rPr lang="en-US" smtClean="0"/>
              <a:t>3/5/2024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31200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31756D-A06F-4F1A-8E6B-716BC5E8849E}" type="datetime1">
              <a:rPr lang="en-US" smtClean="0"/>
              <a:t>3/5/2024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440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94D719-3108-4E6C-8AE7-BA62466128EF}" type="datetime1">
              <a:rPr lang="en-US" smtClean="0"/>
              <a:t>3/5/2024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681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F2518F-869E-4BD5-8E63-C6F218ECD664}" type="datetime1">
              <a:rPr lang="en-US" smtClean="0"/>
              <a:t>3/5/2024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2636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EB35E5-591D-4CE9-9E06-F2C8234E74BF}" type="datetime1">
              <a:rPr lang="en-US" smtClean="0"/>
              <a:t>3/5/2024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96765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BD5D6-5CAE-4D72-9E00-EF5D031220A0}" type="datetime1">
              <a:rPr lang="en-US" smtClean="0"/>
              <a:t>3/5/2024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4CFD8-F662-4A36-AA27-12DE1FA08638}" type="slidenum">
              <a:rPr lang="en-US" smtClean="0"/>
              <a:t>‹#›</a:t>
            </a:fld>
            <a:endParaRPr lang="en-US" dirty="0"/>
          </a:p>
        </p:txBody>
      </p:sp>
    </p:spTree>
    <p:extLst>
      <p:ext uri="{BB962C8B-B14F-4D97-AF65-F5344CB8AC3E}">
        <p14:creationId xmlns:p14="http://schemas.microsoft.com/office/powerpoint/2010/main" val="117776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vimeo.com/914219805"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412" y="533400"/>
            <a:ext cx="9144000" cy="3505200"/>
          </a:xfrm>
        </p:spPr>
        <p:txBody>
          <a:bodyPr>
            <a:normAutofit fontScale="90000"/>
          </a:bodyPr>
          <a:lstStyle/>
          <a:p>
            <a:r>
              <a:rPr lang="zh-TW" altLang="en-US" sz="8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為衝突立界線</a:t>
            </a:r>
            <a:br>
              <a:rPr lang="en-US" altLang="zh-TW" sz="72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en-US" altLang="zh-TW" sz="49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11-14</a:t>
            </a:r>
            <a:r>
              <a:rPr lang="zh-TW" altLang="en-US" sz="49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章 優質溝通的基本要素 </a:t>
            </a:r>
            <a:r>
              <a:rPr lang="en-US" altLang="zh-TW" sz="49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9-12</a:t>
            </a:r>
            <a:br>
              <a:rPr lang="en-US" altLang="zh-TW" sz="49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en-US" sz="4900" b="1" dirty="0">
                <a:effectLst>
                  <a:outerShdw blurRad="38100" dist="38100" dir="2700000" algn="tl">
                    <a:srgbClr val="000000">
                      <a:alpha val="43137"/>
                    </a:srgbClr>
                  </a:outerShdw>
                </a:effectLst>
                <a:latin typeface="+mn-lt"/>
              </a:rPr>
              <a:t>The Essentials of a Good </a:t>
            </a:r>
            <a:br>
              <a:rPr lang="en-US" sz="4900" b="1" dirty="0">
                <a:effectLst>
                  <a:outerShdw blurRad="38100" dist="38100" dir="2700000" algn="tl">
                    <a:srgbClr val="000000">
                      <a:alpha val="43137"/>
                    </a:srgbClr>
                  </a:outerShdw>
                </a:effectLst>
                <a:latin typeface="+mn-lt"/>
              </a:rPr>
            </a:br>
            <a:r>
              <a:rPr lang="en-US" sz="4900" b="1" dirty="0">
                <a:effectLst>
                  <a:outerShdw blurRad="38100" dist="38100" dir="2700000" algn="tl">
                    <a:srgbClr val="000000">
                      <a:alpha val="43137"/>
                    </a:srgbClr>
                  </a:outerShdw>
                </a:effectLst>
                <a:latin typeface="+mn-lt"/>
              </a:rPr>
              <a:t>conversation</a:t>
            </a:r>
            <a:br>
              <a:rPr lang="en-US" sz="5300" b="1" dirty="0">
                <a:effectLst>
                  <a:outerShdw blurRad="38100" dist="38100" dir="2700000" algn="tl">
                    <a:srgbClr val="000000">
                      <a:alpha val="43137"/>
                    </a:srgbClr>
                  </a:outerShdw>
                </a:effectLst>
                <a:latin typeface="+mn-lt"/>
              </a:rPr>
            </a:br>
            <a:endParaRPr lang="en-US" sz="5300" b="1" dirty="0">
              <a:effectLst>
                <a:outerShdw blurRad="38100" dist="38100" dir="2700000" algn="tl">
                  <a:srgbClr val="000000">
                    <a:alpha val="43137"/>
                  </a:srgbClr>
                </a:outerShdw>
              </a:effectLst>
              <a:latin typeface="+mn-lt"/>
              <a:ea typeface="DFKai-SB" panose="03000509000000000000" pitchFamily="65" charset="-120"/>
            </a:endParaRPr>
          </a:p>
        </p:txBody>
      </p:sp>
      <p:sp>
        <p:nvSpPr>
          <p:cNvPr id="3" name="Subtitle 2"/>
          <p:cNvSpPr>
            <a:spLocks noGrp="1"/>
          </p:cNvSpPr>
          <p:nvPr>
            <p:ph type="subTitle" idx="1"/>
          </p:nvPr>
        </p:nvSpPr>
        <p:spPr>
          <a:xfrm>
            <a:off x="-35859" y="4265146"/>
            <a:ext cx="9144000" cy="2514600"/>
          </a:xfrm>
        </p:spPr>
        <p:txBody>
          <a:bodyPr>
            <a:noAutofit/>
          </a:bodyPr>
          <a:lstStyle/>
          <a:p>
            <a:r>
              <a:rPr lang="zh-TW" altLang="en-US" sz="60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r>
              <a:rPr lang="zh-TW" altLang="en-US" sz="36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黃薛媖師母</a:t>
            </a:r>
            <a:endParaRPr lang="en-US" altLang="zh-TW" sz="36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zh-TW" altLang="en-US" sz="36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週二晚</a:t>
            </a:r>
            <a:r>
              <a:rPr lang="en-US" altLang="zh-TW" sz="36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7:30-9:00</a:t>
            </a:r>
          </a:p>
          <a:p>
            <a:r>
              <a:rPr lang="en-US" altLang="zh-TW" sz="3600" b="1" dirty="0">
                <a:solidFill>
                  <a:schemeClr val="tx1"/>
                </a:solidFill>
                <a:effectLst>
                  <a:outerShdw blurRad="38100" dist="38100" dir="2700000" algn="tl">
                    <a:srgbClr val="000000">
                      <a:alpha val="43137"/>
                    </a:srgbClr>
                  </a:outerShdw>
                </a:effectLst>
                <a:ea typeface="DFKai-SB" panose="03000509000000000000" pitchFamily="65" charset="-120"/>
              </a:rPr>
              <a:t>March 5</a:t>
            </a:r>
            <a:r>
              <a:rPr lang="en-US" altLang="zh-TW" sz="3600" b="1" baseline="30000" dirty="0">
                <a:solidFill>
                  <a:schemeClr val="tx1"/>
                </a:solidFill>
                <a:effectLst>
                  <a:outerShdw blurRad="38100" dist="38100" dir="2700000" algn="tl">
                    <a:srgbClr val="000000">
                      <a:alpha val="43137"/>
                    </a:srgbClr>
                  </a:outerShdw>
                </a:effectLst>
                <a:ea typeface="DFKai-SB" panose="03000509000000000000" pitchFamily="65" charset="-120"/>
              </a:rPr>
              <a:t>th</a:t>
            </a:r>
            <a:r>
              <a:rPr lang="en-US" altLang="zh-TW" sz="3600" b="1" dirty="0">
                <a:solidFill>
                  <a:schemeClr val="tx1"/>
                </a:solidFill>
                <a:effectLst>
                  <a:outerShdw blurRad="38100" dist="38100" dir="2700000" algn="tl">
                    <a:srgbClr val="000000">
                      <a:alpha val="43137"/>
                    </a:srgbClr>
                  </a:outerShdw>
                </a:effectLst>
                <a:ea typeface="DFKai-SB" panose="03000509000000000000" pitchFamily="65" charset="-120"/>
              </a:rPr>
              <a:t>, 2024</a:t>
            </a:r>
          </a:p>
          <a:p>
            <a:endParaRPr lang="en-US" altLang="zh-TW" sz="54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endParaRPr lang="zh-TW" altLang="en-US"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077200" y="6356350"/>
            <a:ext cx="609600" cy="365125"/>
          </a:xfrm>
        </p:spPr>
        <p:txBody>
          <a:bodyPr/>
          <a:lstStyle/>
          <a:p>
            <a:fld id="{69C4CFD8-F662-4A36-AA27-12DE1FA08638}" type="slidenum">
              <a:rPr lang="en-US" smtClean="0"/>
              <a:t>1</a:t>
            </a:fld>
            <a:endParaRPr lang="en-US" dirty="0"/>
          </a:p>
        </p:txBody>
      </p:sp>
    </p:spTree>
    <p:extLst>
      <p:ext uri="{BB962C8B-B14F-4D97-AF65-F5344CB8AC3E}">
        <p14:creationId xmlns:p14="http://schemas.microsoft.com/office/powerpoint/2010/main" val="2027381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84410"/>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溝通過程中的關鍵重點</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84413"/>
            <a:ext cx="9144000" cy="6111499"/>
          </a:xfrm>
        </p:spPr>
        <p:txBody>
          <a:bodyPr>
            <a:noAutofit/>
          </a:bodyPr>
          <a:lstStyle/>
          <a:p>
            <a:pPr algn="l">
              <a:lnSpc>
                <a:spcPts val="3300"/>
              </a:lnSpc>
            </a:pPr>
            <a:r>
              <a:rPr lang="en-US" altLang="zh-TW" sz="2400" b="1" dirty="0">
                <a:solidFill>
                  <a:schemeClr val="tx1"/>
                </a:solidFill>
                <a:latin typeface="DFKai-SB" panose="03000509000000000000" pitchFamily="65" charset="-120"/>
                <a:ea typeface="DFKai-SB" panose="03000509000000000000" pitchFamily="65" charset="-120"/>
              </a:rPr>
              <a:t>1.</a:t>
            </a:r>
            <a:r>
              <a:rPr lang="zh-TW" altLang="en-US" sz="2400" b="1" dirty="0">
                <a:solidFill>
                  <a:schemeClr val="tx1"/>
                </a:solidFill>
                <a:latin typeface="DFKai-SB" panose="03000509000000000000" pitchFamily="65" charset="-120"/>
                <a:ea typeface="DFKai-SB" panose="03000509000000000000" pitchFamily="65" charset="-120"/>
              </a:rPr>
              <a:t>自己要表達的信息 →說話的內容</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300"/>
              </a:lnSpc>
            </a:pPr>
            <a:r>
              <a:rPr lang="en-US" altLang="zh-TW" sz="2400" b="1" dirty="0">
                <a:solidFill>
                  <a:schemeClr val="tx1"/>
                </a:solidFill>
                <a:latin typeface="DFKai-SB" panose="03000509000000000000" pitchFamily="65" charset="-120"/>
                <a:ea typeface="DFKai-SB" panose="03000509000000000000" pitchFamily="65" charset="-120"/>
              </a:rPr>
              <a:t>2.</a:t>
            </a:r>
            <a:r>
              <a:rPr lang="zh-TW" altLang="en-US" sz="2400" b="1" dirty="0">
                <a:solidFill>
                  <a:schemeClr val="tx1"/>
                </a:solidFill>
                <a:latin typeface="DFKai-SB" panose="03000509000000000000" pitchFamily="65" charset="-120"/>
                <a:ea typeface="DFKai-SB" panose="03000509000000000000" pitchFamily="65" charset="-120"/>
              </a:rPr>
              <a:t>對方的感受和意見→如何說和說話的態度</a:t>
            </a:r>
            <a:endParaRPr lang="en-US" altLang="zh-TW" sz="2400" b="1" dirty="0">
              <a:solidFill>
                <a:schemeClr val="tx1"/>
              </a:solidFill>
              <a:latin typeface="DFKai-SB" panose="03000509000000000000" pitchFamily="65" charset="-120"/>
              <a:ea typeface="DFKai-SB" panose="03000509000000000000" pitchFamily="65" charset="-120"/>
            </a:endParaRPr>
          </a:p>
          <a:p>
            <a:pPr marL="457200" indent="-457200" algn="l">
              <a:lnSpc>
                <a:spcPts val="33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設立界線的基本原則:愛與尊重，自由與責任</a:t>
            </a:r>
            <a:endParaRPr lang="en-US" altLang="zh-TW" sz="2400" b="1" dirty="0">
              <a:solidFill>
                <a:schemeClr val="tx1"/>
              </a:solidFill>
              <a:latin typeface="DFKai-SB" panose="03000509000000000000" pitchFamily="65" charset="-120"/>
              <a:ea typeface="DFKai-SB" panose="03000509000000000000" pitchFamily="65" charset="-120"/>
            </a:endParaRPr>
          </a:p>
          <a:p>
            <a:pPr marL="457200" indent="-457200" algn="l">
              <a:lnSpc>
                <a:spcPts val="33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我們的話語帶給對方的感受是被愛、被關心、被尊重嗎</a:t>
            </a:r>
            <a:r>
              <a:rPr lang="en-US" altLang="zh-TW" sz="2400" b="1" dirty="0">
                <a:solidFill>
                  <a:schemeClr val="tx1"/>
                </a:solidFill>
                <a:latin typeface="DFKai-SB" panose="03000509000000000000" pitchFamily="65" charset="-120"/>
                <a:ea typeface="DFKai-SB" panose="03000509000000000000" pitchFamily="65" charset="-120"/>
              </a:rPr>
              <a:t>?</a:t>
            </a:r>
          </a:p>
          <a:p>
            <a:pPr marL="457200" indent="-457200" algn="l">
              <a:lnSpc>
                <a:spcPts val="33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我們給對方有選擇的自由嗎</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換句話說</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對你提出的意見、方法他擁有自主權</a:t>
            </a:r>
            <a:r>
              <a:rPr lang="en-US" altLang="zh-TW" sz="2400" b="1" dirty="0">
                <a:solidFill>
                  <a:schemeClr val="tx1"/>
                </a:solidFill>
                <a:latin typeface="DFKai-SB" panose="03000509000000000000" pitchFamily="65" charset="-120"/>
                <a:ea typeface="DFKai-SB" panose="03000509000000000000" pitchFamily="65" charset="-120"/>
              </a:rPr>
              <a:t>(ownership)</a:t>
            </a:r>
            <a:r>
              <a:rPr lang="zh-TW" altLang="en-US" sz="2400" b="1" dirty="0">
                <a:solidFill>
                  <a:schemeClr val="tx1"/>
                </a:solidFill>
                <a:latin typeface="DFKai-SB" panose="03000509000000000000" pitchFamily="65" charset="-120"/>
                <a:ea typeface="DFKai-SB" panose="03000509000000000000" pitchFamily="65" charset="-120"/>
              </a:rPr>
              <a:t>嗎?</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300"/>
              </a:lnSpc>
            </a:pPr>
            <a:r>
              <a:rPr lang="en-US" altLang="zh-TW" sz="2400" b="1" dirty="0">
                <a:solidFill>
                  <a:schemeClr val="tx1"/>
                </a:solidFill>
                <a:latin typeface="DFKai-SB" panose="03000509000000000000" pitchFamily="65" charset="-120"/>
                <a:ea typeface="DFKai-SB" panose="03000509000000000000" pitchFamily="65" charset="-120"/>
              </a:rPr>
              <a:t>3.</a:t>
            </a:r>
            <a:r>
              <a:rPr lang="zh-TW" altLang="en-US" sz="2400" b="1" dirty="0">
                <a:solidFill>
                  <a:schemeClr val="tx1"/>
                </a:solidFill>
                <a:latin typeface="DFKai-SB" panose="03000509000000000000" pitchFamily="65" charset="-120"/>
                <a:ea typeface="DFKai-SB" panose="03000509000000000000" pitchFamily="65" charset="-120"/>
              </a:rPr>
              <a:t>正向溝通</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效法在基督在世時的與人互動方式</a:t>
            </a:r>
            <a:endParaRPr lang="en-US" altLang="zh-TW" sz="2400" b="1" dirty="0">
              <a:solidFill>
                <a:schemeClr val="tx1"/>
              </a:solidFill>
              <a:latin typeface="DFKai-SB" panose="03000509000000000000" pitchFamily="65" charset="-120"/>
              <a:ea typeface="DFKai-SB" panose="03000509000000000000" pitchFamily="65" charset="-120"/>
            </a:endParaRPr>
          </a:p>
          <a:p>
            <a:pPr marL="457200" indent="-457200" algn="l">
              <a:lnSpc>
                <a:spcPts val="33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以激勵人心、充滿愛心的方式溝通，態度是親切而堅定，語氣永遠是溫和的</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在表達真理時</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更是這樣</a:t>
            </a:r>
            <a:r>
              <a:rPr lang="en-US" altLang="zh-TW" sz="2400" b="1" dirty="0">
                <a:solidFill>
                  <a:schemeClr val="tx1"/>
                </a:solidFill>
                <a:latin typeface="DFKai-SB" panose="03000509000000000000" pitchFamily="65" charset="-120"/>
                <a:ea typeface="DFKai-SB" panose="03000509000000000000" pitchFamily="65" charset="-120"/>
              </a:rPr>
              <a:t>)</a:t>
            </a:r>
          </a:p>
          <a:p>
            <a:pPr marL="457200" indent="-457200" algn="l">
              <a:lnSpc>
                <a:spcPts val="33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懷著恩慈、憐憫和體諒的心與人互動，來幫助他人感受神的愛</a:t>
            </a:r>
            <a:endParaRPr lang="en-US" altLang="zh-TW" sz="2400" b="1" dirty="0">
              <a:solidFill>
                <a:schemeClr val="tx1"/>
              </a:solidFill>
              <a:latin typeface="DFKai-SB" panose="03000509000000000000" pitchFamily="65" charset="-120"/>
              <a:ea typeface="DFKai-SB" panose="03000509000000000000" pitchFamily="65" charset="-120"/>
            </a:endParaRPr>
          </a:p>
          <a:p>
            <a:pPr marL="457200" indent="-457200" algn="l">
              <a:lnSpc>
                <a:spcPts val="33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正向的互動有讚美、同理心，以及肯定對方的觀點，而負面的互動則可能包括了翻白眼、具有防衛心或不屑一顧，以及批評</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300"/>
              </a:lnSpc>
            </a:pP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2</a:t>
            </a:fld>
            <a:endParaRPr lang="en-US" dirty="0"/>
          </a:p>
        </p:txBody>
      </p:sp>
    </p:spTree>
    <p:extLst>
      <p:ext uri="{BB962C8B-B14F-4D97-AF65-F5344CB8AC3E}">
        <p14:creationId xmlns:p14="http://schemas.microsoft.com/office/powerpoint/2010/main" val="594586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27" y="31378"/>
            <a:ext cx="9144000" cy="838200"/>
          </a:xfrm>
        </p:spPr>
        <p:txBody>
          <a:bodyPr>
            <a:noAutofit/>
          </a:bodyPr>
          <a:lstStyle/>
          <a:p>
            <a:pPr>
              <a:lnSpc>
                <a:spcPts val="3500"/>
              </a:lnSpc>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優質溝通要素</a:t>
            </a:r>
            <a:r>
              <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9-12</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重點</a:t>
            </a:r>
            <a:endPar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210112"/>
          </a:xfrm>
        </p:spPr>
        <p:txBody>
          <a:bodyPr>
            <a:noAutofit/>
          </a:bodyPr>
          <a:lstStyle/>
          <a:p>
            <a:pPr algn="l">
              <a:lnSpc>
                <a:spcPts val="4000"/>
              </a:lnSpc>
            </a:pPr>
            <a:r>
              <a:rPr lang="zh-TW" altLang="en-US" sz="2800" b="1" dirty="0">
                <a:solidFill>
                  <a:schemeClr val="tx1"/>
                </a:solidFill>
                <a:latin typeface="DFKai-SB" panose="03000509000000000000" pitchFamily="65" charset="-120"/>
                <a:ea typeface="DFKai-SB" panose="03000509000000000000" pitchFamily="65" charset="-120"/>
              </a:rPr>
              <a:t>第</a:t>
            </a:r>
            <a:r>
              <a:rPr lang="en-US" altLang="zh-TW" sz="2800" b="1" dirty="0">
                <a:solidFill>
                  <a:schemeClr val="tx1"/>
                </a:solidFill>
                <a:latin typeface="DFKai-SB" panose="03000509000000000000" pitchFamily="65" charset="-120"/>
                <a:ea typeface="DFKai-SB" panose="03000509000000000000" pitchFamily="65" charset="-120"/>
              </a:rPr>
              <a:t>11</a:t>
            </a:r>
            <a:r>
              <a:rPr lang="zh-TW" altLang="en-US" sz="2800" b="1" dirty="0">
                <a:solidFill>
                  <a:schemeClr val="tx1"/>
                </a:solidFill>
                <a:latin typeface="DFKai-SB" panose="03000509000000000000" pitchFamily="65" charset="-120"/>
                <a:ea typeface="DFKai-SB" panose="03000509000000000000" pitchFamily="65" charset="-120"/>
              </a:rPr>
              <a:t>章</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對話中應避免的用詞</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「應該」「必須」</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Avoid “</a:t>
            </a:r>
            <a:r>
              <a:rPr lang="en-US" altLang="zh-TW" sz="2800" b="1" dirty="0" err="1">
                <a:solidFill>
                  <a:schemeClr val="tx1"/>
                </a:solidFill>
                <a:latin typeface="Bodoni MT" panose="02070603080606020203" pitchFamily="18" charset="0"/>
                <a:ea typeface="DFKai-SB" panose="03000509000000000000" pitchFamily="65" charset="-120"/>
              </a:rPr>
              <a:t>Shoulds</a:t>
            </a:r>
            <a:r>
              <a:rPr lang="en-US" altLang="zh-TW" sz="2800" b="1" dirty="0">
                <a:solidFill>
                  <a:schemeClr val="tx1"/>
                </a:solidFill>
                <a:latin typeface="Bodoni MT" panose="02070603080606020203" pitchFamily="18" charset="0"/>
                <a:ea typeface="DFKai-SB" panose="03000509000000000000" pitchFamily="65" charset="-120"/>
              </a:rPr>
              <a:t>”)</a:t>
            </a:r>
          </a:p>
          <a:p>
            <a:pPr algn="l">
              <a:lnSpc>
                <a:spcPts val="4000"/>
              </a:lnSpc>
            </a:pPr>
            <a:r>
              <a:rPr lang="zh-TW" altLang="en-US" sz="2800" b="1" dirty="0">
                <a:solidFill>
                  <a:schemeClr val="tx1"/>
                </a:solidFill>
                <a:latin typeface="DFKai-SB" panose="03000509000000000000" pitchFamily="65" charset="-120"/>
                <a:ea typeface="DFKai-SB" panose="03000509000000000000" pitchFamily="65" charset="-120"/>
              </a:rPr>
              <a:t>第</a:t>
            </a:r>
            <a:r>
              <a:rPr lang="en-US" altLang="zh-TW" sz="2800" b="1" dirty="0">
                <a:solidFill>
                  <a:schemeClr val="tx1"/>
                </a:solidFill>
                <a:latin typeface="DFKai-SB" panose="03000509000000000000" pitchFamily="65" charset="-120"/>
                <a:ea typeface="DFKai-SB" panose="03000509000000000000" pitchFamily="65" charset="-120"/>
              </a:rPr>
              <a:t>12</a:t>
            </a:r>
            <a:r>
              <a:rPr lang="zh-TW" altLang="en-US" sz="2800" b="1" dirty="0">
                <a:solidFill>
                  <a:schemeClr val="tx1"/>
                </a:solidFill>
                <a:latin typeface="DFKai-SB" panose="03000509000000000000" pitchFamily="65" charset="-120"/>
                <a:ea typeface="DFKai-SB" panose="03000509000000000000" pitchFamily="65" charset="-120"/>
              </a:rPr>
              <a:t>章</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以促進改變為目標</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Be an Agent for Change</a:t>
            </a:r>
            <a:r>
              <a:rPr lang="en-US" altLang="zh-TW" sz="2800" b="1" dirty="0">
                <a:solidFill>
                  <a:schemeClr val="tx1"/>
                </a:solidFill>
                <a:latin typeface="DFKai-SB" panose="03000509000000000000" pitchFamily="65" charset="-120"/>
                <a:ea typeface="DFKai-SB" panose="03000509000000000000" pitchFamily="65" charset="-120"/>
              </a:rPr>
              <a:t>)</a:t>
            </a:r>
          </a:p>
          <a:p>
            <a:pPr lvl="1" algn="l">
              <a:lnSpc>
                <a:spcPts val="4000"/>
              </a:lnSpc>
            </a:pP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以</a:t>
            </a:r>
            <a:r>
              <a:rPr lang="en-US" altLang="zh-TW" sz="2400" b="1" dirty="0">
                <a:solidFill>
                  <a:schemeClr val="tx1"/>
                </a:solidFill>
                <a:latin typeface="DFKai-SB" panose="03000509000000000000" pitchFamily="65" charset="-120"/>
                <a:ea typeface="DFKai-SB" panose="03000509000000000000" pitchFamily="65" charset="-120"/>
              </a:rPr>
              <a:t>3</a:t>
            </a:r>
            <a:r>
              <a:rPr lang="zh-TW" altLang="en-US" sz="2400" b="1" dirty="0">
                <a:solidFill>
                  <a:schemeClr val="tx1"/>
                </a:solidFill>
                <a:latin typeface="DFKai-SB" panose="03000509000000000000" pitchFamily="65" charset="-120"/>
                <a:ea typeface="DFKai-SB" panose="03000509000000000000" pitchFamily="65" charset="-120"/>
              </a:rPr>
              <a:t> 種類型的溝通方式來說明如何「一起轉面朝向問題」</a:t>
            </a:r>
            <a:r>
              <a:rPr lang="en-US" altLang="zh-TW" sz="2400" b="1" dirty="0">
                <a:solidFill>
                  <a:schemeClr val="tx1"/>
                </a:solidFill>
                <a:latin typeface="DFKai-SB" panose="03000509000000000000" pitchFamily="65" charset="-120"/>
                <a:ea typeface="DFKai-SB" panose="03000509000000000000" pitchFamily="65" charset="-120"/>
              </a:rPr>
              <a:t>(</a:t>
            </a:r>
            <a:r>
              <a:rPr lang="en-US" altLang="zh-TW" sz="2400" b="1" dirty="0">
                <a:solidFill>
                  <a:schemeClr val="tx1"/>
                </a:solidFill>
                <a:latin typeface="Bodoni MT" panose="02070603080606020203" pitchFamily="18" charset="0"/>
                <a:ea typeface="DFKai-SB" panose="03000509000000000000" pitchFamily="65" charset="-120"/>
              </a:rPr>
              <a:t>turn our face toward the problems</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達成改善情況，直通目標</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就是成為彼此改變的動能，達到彼此相愛的目標</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4000"/>
              </a:lnSpc>
            </a:pPr>
            <a:r>
              <a:rPr lang="zh-TW" altLang="en-US" sz="2800" b="1" dirty="0">
                <a:solidFill>
                  <a:schemeClr val="tx1"/>
                </a:solidFill>
                <a:latin typeface="DFKai-SB" panose="03000509000000000000" pitchFamily="65" charset="-120"/>
                <a:ea typeface="DFKai-SB" panose="03000509000000000000" pitchFamily="65" charset="-120"/>
              </a:rPr>
              <a:t>第</a:t>
            </a:r>
            <a:r>
              <a:rPr lang="en-US" altLang="zh-TW" sz="2800" b="1" dirty="0">
                <a:solidFill>
                  <a:schemeClr val="tx1"/>
                </a:solidFill>
                <a:latin typeface="DFKai-SB" panose="03000509000000000000" pitchFamily="65" charset="-120"/>
                <a:ea typeface="DFKai-SB" panose="03000509000000000000" pitchFamily="65" charset="-120"/>
              </a:rPr>
              <a:t>13</a:t>
            </a:r>
            <a:r>
              <a:rPr lang="zh-TW" altLang="en-US" sz="2800" b="1" dirty="0">
                <a:solidFill>
                  <a:schemeClr val="tx1"/>
                </a:solidFill>
                <a:latin typeface="DFKai-SB" panose="03000509000000000000" pitchFamily="65" charset="-120"/>
                <a:ea typeface="DFKai-SB" panose="03000509000000000000" pitchFamily="65" charset="-120"/>
              </a:rPr>
              <a:t>章</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具體明確</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Be Specific</a:t>
            </a:r>
            <a:r>
              <a:rPr lang="en-US" altLang="zh-TW" sz="2800" b="1" dirty="0">
                <a:solidFill>
                  <a:schemeClr val="tx1"/>
                </a:solidFill>
                <a:latin typeface="DFKai-SB" panose="03000509000000000000" pitchFamily="65" charset="-120"/>
                <a:ea typeface="DFKai-SB" panose="03000509000000000000" pitchFamily="65" charset="-120"/>
              </a:rPr>
              <a:t>)</a:t>
            </a:r>
          </a:p>
          <a:p>
            <a:pPr marL="800100" lvl="1" indent="-342900" algn="l">
              <a:lnSpc>
                <a:spcPts val="4000"/>
              </a:lnSpc>
              <a:buFontTx/>
              <a:buChar char="-"/>
            </a:pPr>
            <a:r>
              <a:rPr lang="zh-TW" altLang="en-US" sz="2400" b="1" dirty="0">
                <a:solidFill>
                  <a:schemeClr val="tx1"/>
                </a:solidFill>
                <a:latin typeface="DFKai-SB" panose="03000509000000000000" pitchFamily="65" charset="-120"/>
                <a:ea typeface="DFKai-SB" panose="03000509000000000000" pitchFamily="65" charset="-120"/>
              </a:rPr>
              <a:t>使用「具體描述問題</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提出建議解決問題的方案」方式溝通</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4000"/>
              </a:lnSpc>
            </a:pPr>
            <a:r>
              <a:rPr lang="zh-TW" altLang="en-US" sz="2800" b="1" dirty="0">
                <a:solidFill>
                  <a:schemeClr val="tx1"/>
                </a:solidFill>
                <a:latin typeface="DFKai-SB" panose="03000509000000000000" pitchFamily="65" charset="-120"/>
                <a:ea typeface="DFKai-SB" panose="03000509000000000000" pitchFamily="65" charset="-120"/>
              </a:rPr>
              <a:t>第</a:t>
            </a:r>
            <a:r>
              <a:rPr lang="en-US" altLang="zh-TW" sz="2800" b="1" dirty="0">
                <a:solidFill>
                  <a:schemeClr val="tx1"/>
                </a:solidFill>
                <a:latin typeface="DFKai-SB" panose="03000509000000000000" pitchFamily="65" charset="-120"/>
                <a:ea typeface="DFKai-SB" panose="03000509000000000000" pitchFamily="65" charset="-120"/>
              </a:rPr>
              <a:t>14</a:t>
            </a:r>
            <a:r>
              <a:rPr lang="zh-TW" altLang="en-US" sz="2800" b="1" dirty="0">
                <a:solidFill>
                  <a:schemeClr val="tx1"/>
                </a:solidFill>
                <a:latin typeface="DFKai-SB" panose="03000509000000000000" pitchFamily="65" charset="-120"/>
                <a:ea typeface="DFKai-SB" panose="03000509000000000000" pitchFamily="65" charset="-120"/>
              </a:rPr>
              <a:t>章</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如何處理不同階段的關係</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區分「饒恕」， </a:t>
            </a:r>
            <a:endParaRPr lang="en-US" altLang="zh-TW" sz="2800" b="1" dirty="0">
              <a:solidFill>
                <a:schemeClr val="tx1"/>
              </a:solidFill>
              <a:latin typeface="DFKai-SB" panose="03000509000000000000" pitchFamily="65" charset="-120"/>
              <a:ea typeface="DFKai-SB" panose="03000509000000000000" pitchFamily="65" charset="-120"/>
            </a:endParaRPr>
          </a:p>
          <a:p>
            <a:pPr algn="l">
              <a:lnSpc>
                <a:spcPts val="4000"/>
              </a:lnSpc>
            </a:pP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「和好」與「信任」</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400" b="1" dirty="0">
                <a:solidFill>
                  <a:schemeClr val="tx1"/>
                </a:solidFill>
                <a:latin typeface="Bodoni MT" panose="02070603080606020203" pitchFamily="18" charset="0"/>
                <a:ea typeface="DFKai-SB" panose="03000509000000000000" pitchFamily="65" charset="-120"/>
              </a:rPr>
              <a:t>Differentiate between Forgiving and 	Trusting</a:t>
            </a:r>
            <a:r>
              <a:rPr lang="en-US" altLang="zh-TW" sz="2800" b="1" dirty="0">
                <a:solidFill>
                  <a:schemeClr val="tx1"/>
                </a:solidFill>
                <a:latin typeface="DFKai-SB" panose="03000509000000000000" pitchFamily="65" charset="-120"/>
                <a:ea typeface="DFKai-SB" panose="03000509000000000000" pitchFamily="65" charset="-120"/>
              </a:rPr>
              <a:t>)</a:t>
            </a:r>
          </a:p>
          <a:p>
            <a:pPr algn="l">
              <a:lnSpc>
                <a:spcPts val="4000"/>
              </a:lnSpc>
            </a:pPr>
            <a:endParaRPr lang="en-US" altLang="zh-TW" sz="2800" b="1" dirty="0">
              <a:solidFill>
                <a:schemeClr val="tx1"/>
              </a:solidFill>
              <a:latin typeface="DFKai-SB" panose="03000509000000000000" pitchFamily="65" charset="-120"/>
              <a:ea typeface="DFKai-SB" panose="03000509000000000000" pitchFamily="65" charset="-120"/>
            </a:endParaRPr>
          </a:p>
          <a:p>
            <a:pPr algn="l">
              <a:lnSpc>
                <a:spcPts val="4000"/>
              </a:lnSpc>
            </a:pP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3</a:t>
            </a:fld>
            <a:endParaRPr lang="en-US" dirty="0"/>
          </a:p>
        </p:txBody>
      </p:sp>
    </p:spTree>
    <p:extLst>
      <p:ext uri="{BB962C8B-B14F-4D97-AF65-F5344CB8AC3E}">
        <p14:creationId xmlns:p14="http://schemas.microsoft.com/office/powerpoint/2010/main" val="2337532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46121"/>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優質溝通要素九</a:t>
            </a:r>
            <a:r>
              <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避免用</a:t>
            </a:r>
            <a:r>
              <a:rPr lang="zh-TW" altLang="en-US" sz="4800" b="1" dirty="0">
                <a:latin typeface="DFKai-SB" panose="03000509000000000000" pitchFamily="65" charset="-120"/>
                <a:ea typeface="DFKai-SB" panose="03000509000000000000" pitchFamily="65" charset="-120"/>
              </a:rPr>
              <a:t>「</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應該」</a:t>
            </a:r>
            <a:endParaRPr lang="en-US" sz="4800" b="1" dirty="0"/>
          </a:p>
        </p:txBody>
      </p:sp>
      <p:sp>
        <p:nvSpPr>
          <p:cNvPr id="3" name="Subtitle 2"/>
          <p:cNvSpPr>
            <a:spLocks noGrp="1"/>
          </p:cNvSpPr>
          <p:nvPr>
            <p:ph type="subTitle" idx="1"/>
          </p:nvPr>
        </p:nvSpPr>
        <p:spPr>
          <a:xfrm>
            <a:off x="-17585" y="914400"/>
            <a:ext cx="9144000" cy="5943601"/>
          </a:xfrm>
        </p:spPr>
        <p:txBody>
          <a:bodyPr>
            <a:noAutofit/>
          </a:bodyPr>
          <a:lstStyle/>
          <a:p>
            <a:pPr marL="342900" lvl="1" indent="-342900" algn="l">
              <a:lnSpc>
                <a:spcPts val="3500"/>
              </a:lnSpc>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「應該」兩個字的說話模式容易引起聽者的負面情緒 </a:t>
            </a:r>
            <a:r>
              <a:rPr lang="en-US" altLang="zh-TW" b="1" dirty="0">
                <a:solidFill>
                  <a:schemeClr val="tx1"/>
                </a:solidFill>
                <a:latin typeface="DFKai-SB" panose="03000509000000000000" pitchFamily="65" charset="-120"/>
                <a:ea typeface="DFKai-SB" panose="03000509000000000000" pitchFamily="65" charset="-120"/>
              </a:rPr>
              <a:t>:</a:t>
            </a:r>
          </a:p>
          <a:p>
            <a:pPr marL="514350" lvl="1" indent="-514350" algn="l">
              <a:lnSpc>
                <a:spcPts val="3500"/>
              </a:lnSpc>
              <a:buFont typeface="+mj-lt"/>
              <a:buAutoNum type="arabicPeriod"/>
            </a:pPr>
            <a:r>
              <a:rPr lang="zh-TW" altLang="en-US" b="1" dirty="0">
                <a:solidFill>
                  <a:schemeClr val="tx1"/>
                </a:solidFill>
                <a:latin typeface="DFKai-SB" panose="03000509000000000000" pitchFamily="65" charset="-120"/>
                <a:ea typeface="DFKai-SB" panose="03000509000000000000" pitchFamily="65" charset="-120"/>
              </a:rPr>
              <a:t>有特定「標準期望」要求對方或自己「理所當然」要承擔起責任，會在心裡產生莫名的壓力或指責，例如：</a:t>
            </a:r>
            <a:endParaRPr lang="en-US" altLang="zh-TW" b="1" dirty="0">
              <a:solidFill>
                <a:schemeClr val="tx1"/>
              </a:solidFill>
              <a:latin typeface="DFKai-SB" panose="03000509000000000000" pitchFamily="65" charset="-120"/>
              <a:ea typeface="DFKai-SB" panose="03000509000000000000" pitchFamily="65" charset="-120"/>
            </a:endParaRPr>
          </a:p>
          <a:p>
            <a:pPr marL="457200" lvl="2" algn="l">
              <a:lnSpc>
                <a:spcPts val="3500"/>
              </a:lnSpc>
            </a:pPr>
            <a:r>
              <a:rPr lang="zh-TW" altLang="en-US" b="1" dirty="0">
                <a:solidFill>
                  <a:schemeClr val="tx1"/>
                </a:solidFill>
                <a:latin typeface="DFKai-SB" panose="03000509000000000000" pitchFamily="65" charset="-120"/>
                <a:ea typeface="DFKai-SB" panose="03000509000000000000" pitchFamily="65" charset="-120"/>
              </a:rPr>
              <a:t>「當老婆的應該把家裡打掃乾淨」</a:t>
            </a:r>
            <a:endParaRPr lang="en-US" altLang="zh-TW" b="1" dirty="0">
              <a:solidFill>
                <a:schemeClr val="tx1"/>
              </a:solidFill>
              <a:latin typeface="DFKai-SB" panose="03000509000000000000" pitchFamily="65" charset="-120"/>
              <a:ea typeface="DFKai-SB" panose="03000509000000000000" pitchFamily="65" charset="-120"/>
            </a:endParaRPr>
          </a:p>
          <a:p>
            <a:pPr marL="457200" lvl="2" algn="l">
              <a:lnSpc>
                <a:spcPts val="3500"/>
              </a:lnSpc>
            </a:pPr>
            <a:r>
              <a:rPr lang="zh-TW" altLang="en-US" b="1" dirty="0">
                <a:solidFill>
                  <a:schemeClr val="tx1"/>
                </a:solidFill>
                <a:latin typeface="DFKai-SB" panose="03000509000000000000" pitchFamily="65" charset="-120"/>
                <a:ea typeface="DFKai-SB" panose="03000509000000000000" pitchFamily="65" charset="-120"/>
              </a:rPr>
              <a:t>「做兒女的應該孝順父母」</a:t>
            </a:r>
            <a:endParaRPr lang="en-US" altLang="zh-TW" b="1" dirty="0">
              <a:solidFill>
                <a:schemeClr val="tx1"/>
              </a:solidFill>
              <a:latin typeface="DFKai-SB" panose="03000509000000000000" pitchFamily="65" charset="-120"/>
              <a:ea typeface="DFKai-SB" panose="03000509000000000000" pitchFamily="65" charset="-120"/>
            </a:endParaRPr>
          </a:p>
          <a:p>
            <a:pPr marL="457200" lvl="2" algn="l">
              <a:lnSpc>
                <a:spcPts val="3500"/>
              </a:lnSpc>
            </a:pPr>
            <a:r>
              <a:rPr lang="zh-TW" altLang="en-US" b="1" dirty="0">
                <a:solidFill>
                  <a:schemeClr val="tx1"/>
                </a:solidFill>
                <a:latin typeface="DFKai-SB" panose="03000509000000000000" pitchFamily="65" charset="-120"/>
                <a:ea typeface="DFKai-SB" panose="03000509000000000000" pitchFamily="65" charset="-120"/>
              </a:rPr>
              <a:t>「這個問題是業務部門應該要處理的」</a:t>
            </a:r>
            <a:endParaRPr lang="en-US" altLang="zh-TW" b="1" dirty="0">
              <a:solidFill>
                <a:schemeClr val="tx1"/>
              </a:solidFill>
              <a:latin typeface="DFKai-SB" panose="03000509000000000000" pitchFamily="65" charset="-120"/>
              <a:ea typeface="DFKai-SB" panose="03000509000000000000" pitchFamily="65" charset="-120"/>
            </a:endParaRPr>
          </a:p>
          <a:p>
            <a:pPr marL="800100" lvl="2" indent="-342900" algn="l">
              <a:lnSpc>
                <a:spcPts val="3500"/>
              </a:lnSpc>
              <a:buFontTx/>
              <a:buChar char="-"/>
            </a:pPr>
            <a:r>
              <a:rPr lang="zh-TW" altLang="en-US" sz="2800" b="1" dirty="0">
                <a:solidFill>
                  <a:schemeClr val="tx1"/>
                </a:solidFill>
                <a:latin typeface="DFKai-SB" panose="03000509000000000000" pitchFamily="65" charset="-120"/>
                <a:ea typeface="DFKai-SB" panose="03000509000000000000" pitchFamily="65" charset="-120"/>
              </a:rPr>
              <a:t>說的人通常帶著不滿意、強烈建議、指責、埋怨的情緒</a:t>
            </a:r>
            <a:endParaRPr lang="en-US" altLang="zh-TW" sz="2800" b="1" dirty="0">
              <a:solidFill>
                <a:schemeClr val="tx1"/>
              </a:solidFill>
              <a:latin typeface="DFKai-SB" panose="03000509000000000000" pitchFamily="65" charset="-120"/>
              <a:ea typeface="DFKai-SB" panose="03000509000000000000" pitchFamily="65" charset="-120"/>
            </a:endParaRPr>
          </a:p>
          <a:p>
            <a:pPr marL="800100" lvl="2" indent="-342900" algn="l">
              <a:lnSpc>
                <a:spcPts val="3500"/>
              </a:lnSpc>
              <a:buFontTx/>
              <a:buChar char="-"/>
            </a:pPr>
            <a:r>
              <a:rPr lang="zh-TW" altLang="en-US" sz="2800" b="1" dirty="0">
                <a:solidFill>
                  <a:schemeClr val="tx1"/>
                </a:solidFill>
                <a:latin typeface="DFKai-SB" panose="03000509000000000000" pitchFamily="65" charset="-120"/>
                <a:ea typeface="DFKai-SB" panose="03000509000000000000" pitchFamily="65" charset="-120"/>
              </a:rPr>
              <a:t>聽者會感覺到：他對我不滿意、他想控制我、我被攻擊了</a:t>
            </a:r>
            <a:endParaRPr lang="en-US" altLang="zh-TW" sz="2800" b="1" dirty="0">
              <a:solidFill>
                <a:schemeClr val="tx1"/>
              </a:solidFill>
              <a:latin typeface="DFKai-SB" panose="03000509000000000000" pitchFamily="65" charset="-120"/>
              <a:ea typeface="DFKai-SB" panose="03000509000000000000" pitchFamily="65" charset="-120"/>
            </a:endParaRPr>
          </a:p>
          <a:p>
            <a:pPr marL="0" lvl="1" algn="l">
              <a:lnSpc>
                <a:spcPts val="3500"/>
              </a:lnSpc>
            </a:pPr>
            <a:endParaRPr lang="en-US" altLang="zh-TW"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4</a:t>
            </a:fld>
            <a:endParaRPr lang="en-US" dirty="0"/>
          </a:p>
        </p:txBody>
      </p:sp>
    </p:spTree>
    <p:extLst>
      <p:ext uri="{BB962C8B-B14F-4D97-AF65-F5344CB8AC3E}">
        <p14:creationId xmlns:p14="http://schemas.microsoft.com/office/powerpoint/2010/main" val="3882396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746121"/>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優質溝通要素九</a:t>
            </a:r>
            <a:r>
              <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避免用</a:t>
            </a:r>
            <a:r>
              <a:rPr lang="zh-TW" altLang="en-US" sz="4800" b="1" dirty="0">
                <a:latin typeface="DFKai-SB" panose="03000509000000000000" pitchFamily="65" charset="-120"/>
                <a:ea typeface="DFKai-SB" panose="03000509000000000000" pitchFamily="65" charset="-120"/>
              </a:rPr>
              <a:t>「</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應該」</a:t>
            </a:r>
            <a:endParaRPr lang="en-US" sz="4800" b="1" dirty="0"/>
          </a:p>
        </p:txBody>
      </p:sp>
      <p:sp>
        <p:nvSpPr>
          <p:cNvPr id="3" name="Subtitle 2"/>
          <p:cNvSpPr>
            <a:spLocks noGrp="1"/>
          </p:cNvSpPr>
          <p:nvPr>
            <p:ph type="subTitle" idx="1"/>
          </p:nvPr>
        </p:nvSpPr>
        <p:spPr>
          <a:xfrm>
            <a:off x="-17585" y="822322"/>
            <a:ext cx="9144000" cy="6035680"/>
          </a:xfrm>
        </p:spPr>
        <p:txBody>
          <a:bodyPr>
            <a:noAutofit/>
          </a:bodyPr>
          <a:lstStyle/>
          <a:p>
            <a:pPr marL="0" lvl="1" algn="l">
              <a:lnSpc>
                <a:spcPts val="3800"/>
              </a:lnSpc>
            </a:pPr>
            <a:r>
              <a:rPr lang="en-US" altLang="zh-TW" sz="2400" b="1" dirty="0">
                <a:solidFill>
                  <a:schemeClr val="tx1"/>
                </a:solidFill>
                <a:latin typeface="DFKai-SB" panose="03000509000000000000" pitchFamily="65" charset="-120"/>
                <a:ea typeface="DFKai-SB" panose="03000509000000000000" pitchFamily="65" charset="-120"/>
              </a:rPr>
              <a:t>2.</a:t>
            </a:r>
            <a:r>
              <a:rPr lang="zh-TW" altLang="en-US" sz="2400" b="1" dirty="0">
                <a:solidFill>
                  <a:schemeClr val="tx1"/>
                </a:solidFill>
                <a:latin typeface="DFKai-SB" panose="03000509000000000000" pitchFamily="65" charset="-120"/>
                <a:ea typeface="DFKai-SB" panose="03000509000000000000" pitchFamily="65" charset="-120"/>
              </a:rPr>
              <a:t> 「應該」的用詞常伴有控制的意圖，強迫別人認同自己才是對</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的。例如</a:t>
            </a:r>
            <a:r>
              <a:rPr lang="en-US" altLang="zh-TW" sz="2400" b="1" dirty="0">
                <a:solidFill>
                  <a:schemeClr val="tx1"/>
                </a:solidFill>
                <a:latin typeface="DFKai-SB" panose="03000509000000000000" pitchFamily="65" charset="-120"/>
                <a:ea typeface="DFKai-SB" panose="03000509000000000000" pitchFamily="65" charset="-120"/>
              </a:rPr>
              <a:t>:</a:t>
            </a:r>
          </a:p>
          <a:p>
            <a:pPr marL="457200" lvl="2" algn="l">
              <a:lnSpc>
                <a:spcPts val="3800"/>
              </a:lnSpc>
            </a:pPr>
            <a:r>
              <a:rPr lang="en-US" altLang="zh-TW" b="1" dirty="0">
                <a:solidFill>
                  <a:schemeClr val="tx1"/>
                </a:solidFill>
                <a:latin typeface="DFKai-SB" panose="03000509000000000000" pitchFamily="65" charset="-120"/>
                <a:ea typeface="DFKai-SB" panose="03000509000000000000" pitchFamily="65" charset="-120"/>
              </a:rPr>
              <a:t>	</a:t>
            </a:r>
            <a:r>
              <a:rPr lang="zh-TW" altLang="en-US" b="1" dirty="0">
                <a:solidFill>
                  <a:schemeClr val="tx1"/>
                </a:solidFill>
                <a:latin typeface="DFKai-SB" panose="03000509000000000000" pitchFamily="65" charset="-120"/>
                <a:ea typeface="DFKai-SB" panose="03000509000000000000" pitchFamily="65" charset="-120"/>
              </a:rPr>
              <a:t>「你應該專心做功課，不應該一直看手機。」</a:t>
            </a:r>
            <a:endParaRPr lang="en-US" altLang="zh-TW" b="1" dirty="0">
              <a:solidFill>
                <a:schemeClr val="tx1"/>
              </a:solidFill>
              <a:latin typeface="DFKai-SB" panose="03000509000000000000" pitchFamily="65" charset="-120"/>
              <a:ea typeface="DFKai-SB" panose="03000509000000000000" pitchFamily="65" charset="-120"/>
            </a:endParaRPr>
          </a:p>
          <a:p>
            <a:pPr marL="0" lvl="1" algn="l">
              <a:lnSpc>
                <a:spcPts val="3800"/>
              </a:lnSpc>
            </a:pP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「你應該先打電話，得到慕道友認可，再去拜訪他們。」</a:t>
            </a:r>
            <a:br>
              <a:rPr lang="en-US" sz="2400" b="1" dirty="0">
                <a:solidFill>
                  <a:schemeClr val="tx1"/>
                </a:solidFill>
                <a:latin typeface="DFKai-SB" panose="03000509000000000000" pitchFamily="65" charset="-120"/>
                <a:ea typeface="DFKai-SB" panose="03000509000000000000" pitchFamily="65" charset="-120"/>
              </a:rPr>
            </a:br>
            <a:r>
              <a:rPr lang="en-US" altLang="zh-TW" sz="2400" b="1" dirty="0">
                <a:solidFill>
                  <a:schemeClr val="tx1"/>
                </a:solidFill>
                <a:latin typeface="DFKai-SB" panose="03000509000000000000" pitchFamily="65" charset="-120"/>
                <a:ea typeface="DFKai-SB" panose="03000509000000000000" pitchFamily="65" charset="-120"/>
              </a:rPr>
              <a:t>3.</a:t>
            </a:r>
            <a:r>
              <a:rPr lang="zh-TW" altLang="en-US" sz="2400" b="1" dirty="0">
                <a:solidFill>
                  <a:schemeClr val="tx1"/>
                </a:solidFill>
                <a:latin typeface="DFKai-SB" panose="03000509000000000000" pitchFamily="65" charset="-120"/>
                <a:ea typeface="DFKai-SB" panose="03000509000000000000" pitchFamily="65" charset="-120"/>
              </a:rPr>
              <a:t>對過去的事</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「你早該」的用詞會強化對方的挫敗感和羞愧感</a:t>
            </a:r>
            <a:endParaRPr lang="en-US" altLang="zh-TW" sz="2400" b="1" dirty="0">
              <a:solidFill>
                <a:schemeClr val="tx1"/>
              </a:solidFill>
              <a:latin typeface="DFKai-SB" panose="03000509000000000000" pitchFamily="65" charset="-120"/>
              <a:ea typeface="DFKai-SB" panose="03000509000000000000" pitchFamily="65" charset="-120"/>
            </a:endParaRPr>
          </a:p>
          <a:p>
            <a:pPr marL="0" lvl="1" algn="l">
              <a:lnSpc>
                <a:spcPts val="3800"/>
              </a:lnSpc>
            </a:pPr>
            <a:r>
              <a:rPr lang="en-US" altLang="zh-TW" sz="2400" b="1" dirty="0">
                <a:solidFill>
                  <a:schemeClr val="tx1"/>
                </a:solidFill>
                <a:latin typeface="DFKai-SB" panose="03000509000000000000" pitchFamily="65" charset="-120"/>
                <a:ea typeface="DFKai-SB" panose="03000509000000000000" pitchFamily="65" charset="-120"/>
              </a:rPr>
              <a:t>4.</a:t>
            </a:r>
            <a:r>
              <a:rPr lang="zh-TW" altLang="en-US" sz="2400" b="1" dirty="0">
                <a:solidFill>
                  <a:schemeClr val="tx1"/>
                </a:solidFill>
                <a:latin typeface="DFKai-SB" panose="03000509000000000000" pitchFamily="65" charset="-120"/>
                <a:ea typeface="DFKai-SB" panose="03000509000000000000" pitchFamily="65" charset="-120"/>
              </a:rPr>
              <a:t>對未來的事</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「你必須」的用詞使對方感覺被命令，「非要如此」</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毫無選擇→容易使對方產生抗拒</a:t>
            </a:r>
            <a:endParaRPr lang="en-US" altLang="zh-TW" sz="2400" b="1" dirty="0">
              <a:solidFill>
                <a:schemeClr val="tx1"/>
              </a:solidFill>
              <a:latin typeface="DFKai-SB" panose="03000509000000000000" pitchFamily="65" charset="-120"/>
              <a:ea typeface="DFKai-SB" panose="03000509000000000000" pitchFamily="65" charset="-120"/>
            </a:endParaRPr>
          </a:p>
          <a:p>
            <a:pPr marL="0" lvl="1" algn="l">
              <a:lnSpc>
                <a:spcPts val="3800"/>
              </a:lnSpc>
            </a:pPr>
            <a:r>
              <a:rPr lang="zh-TW" altLang="en-US" sz="2400" b="1" u="sng" dirty="0">
                <a:solidFill>
                  <a:schemeClr val="tx1"/>
                </a:solidFill>
                <a:latin typeface="DFKai-SB" panose="03000509000000000000" pitchFamily="65" charset="-120"/>
                <a:ea typeface="DFKai-SB" panose="03000509000000000000" pitchFamily="65" charset="-120"/>
              </a:rPr>
              <a:t>結論</a:t>
            </a:r>
            <a:r>
              <a:rPr lang="en-US" altLang="zh-TW" sz="2400" b="1" u="sng"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天然人的本性會抗拒非自發的期望及要求，更不喜歡別人規</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定或是控制我們該怎麼做，所以溝通的用語要以尊重和關心</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對方，並給對方有自主權</a:t>
            </a:r>
            <a:r>
              <a:rPr lang="en-US" altLang="zh-TW" sz="2400" b="1" dirty="0">
                <a:solidFill>
                  <a:schemeClr val="tx1"/>
                </a:solidFill>
                <a:latin typeface="DFKai-SB" panose="03000509000000000000" pitchFamily="65" charset="-120"/>
                <a:ea typeface="DFKai-SB" panose="03000509000000000000" pitchFamily="65" charset="-120"/>
              </a:rPr>
              <a:t>(ownership),</a:t>
            </a:r>
            <a:r>
              <a:rPr lang="zh-TW" altLang="en-US" sz="2400" b="1" dirty="0">
                <a:solidFill>
                  <a:schemeClr val="tx1"/>
                </a:solidFill>
                <a:latin typeface="DFKai-SB" panose="03000509000000000000" pitchFamily="65" charset="-120"/>
                <a:ea typeface="DFKai-SB" panose="03000509000000000000" pitchFamily="65" charset="-120"/>
              </a:rPr>
              <a:t> 讓對方自由選擇並</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為他的決定負責</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→這也是設立界線最重要的原則</a:t>
            </a: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5</a:t>
            </a:fld>
            <a:endParaRPr lang="en-US" dirty="0"/>
          </a:p>
        </p:txBody>
      </p:sp>
    </p:spTree>
    <p:extLst>
      <p:ext uri="{BB962C8B-B14F-4D97-AF65-F5344CB8AC3E}">
        <p14:creationId xmlns:p14="http://schemas.microsoft.com/office/powerpoint/2010/main" val="1682173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746121"/>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優質溝通要素九</a:t>
            </a:r>
            <a:r>
              <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避免用</a:t>
            </a:r>
            <a:r>
              <a:rPr lang="zh-TW" altLang="en-US" sz="4800" b="1" dirty="0">
                <a:latin typeface="DFKai-SB" panose="03000509000000000000" pitchFamily="65" charset="-120"/>
                <a:ea typeface="DFKai-SB" panose="03000509000000000000" pitchFamily="65" charset="-120"/>
              </a:rPr>
              <a:t>「</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應該」</a:t>
            </a:r>
            <a:endParaRPr lang="en-US" sz="4800" b="1" dirty="0"/>
          </a:p>
        </p:txBody>
      </p:sp>
      <p:sp>
        <p:nvSpPr>
          <p:cNvPr id="3" name="Subtitle 2"/>
          <p:cNvSpPr>
            <a:spLocks noGrp="1"/>
          </p:cNvSpPr>
          <p:nvPr>
            <p:ph type="subTitle" idx="1"/>
          </p:nvPr>
        </p:nvSpPr>
        <p:spPr>
          <a:xfrm>
            <a:off x="-17585" y="990600"/>
            <a:ext cx="9144000" cy="5867402"/>
          </a:xfrm>
        </p:spPr>
        <p:txBody>
          <a:bodyPr>
            <a:noAutofit/>
          </a:bodyPr>
          <a:lstStyle/>
          <a:p>
            <a:pPr marL="342900" lvl="1" indent="-342900" algn="l">
              <a:lnSpc>
                <a:spcPts val="3300"/>
              </a:lnSpc>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更好的解決的步驟 </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先放下情緒</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做以下思考</a:t>
            </a:r>
            <a:r>
              <a:rPr lang="en-US" altLang="zh-TW" b="1" dirty="0">
                <a:solidFill>
                  <a:schemeClr val="tx1"/>
                </a:solidFill>
                <a:latin typeface="DFKai-SB" panose="03000509000000000000" pitchFamily="65" charset="-120"/>
                <a:ea typeface="DFKai-SB" panose="03000509000000000000" pitchFamily="65" charset="-120"/>
              </a:rPr>
              <a:t>)</a:t>
            </a:r>
          </a:p>
          <a:p>
            <a:pPr lvl="1" indent="-457200" algn="l">
              <a:lnSpc>
                <a:spcPts val="3300"/>
              </a:lnSpc>
              <a:buFont typeface="+mj-lt"/>
              <a:buAutoNum type="arabicPeriod"/>
            </a:pPr>
            <a:r>
              <a:rPr lang="zh-TW" altLang="en-US" b="1" dirty="0">
                <a:solidFill>
                  <a:schemeClr val="tx1"/>
                </a:solidFill>
                <a:latin typeface="DFKai-SB" panose="03000509000000000000" pitchFamily="65" charset="-120"/>
                <a:ea typeface="DFKai-SB" panose="03000509000000000000" pitchFamily="65" charset="-120"/>
              </a:rPr>
              <a:t>自我提醒</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：我的用語有顧到對方的尊嚴、選擇、自由與平等嗎</a:t>
            </a:r>
            <a:r>
              <a:rPr lang="en-US" altLang="zh-TW" b="1" dirty="0">
                <a:solidFill>
                  <a:schemeClr val="tx1"/>
                </a:solidFill>
                <a:latin typeface="DFKai-SB" panose="03000509000000000000" pitchFamily="65" charset="-120"/>
                <a:ea typeface="DFKai-SB" panose="03000509000000000000" pitchFamily="65" charset="-120"/>
              </a:rPr>
              <a:t>? </a:t>
            </a:r>
            <a:r>
              <a:rPr lang="zh-TW" altLang="en-US" b="1" dirty="0">
                <a:solidFill>
                  <a:schemeClr val="tx1"/>
                </a:solidFill>
                <a:latin typeface="DFKai-SB" panose="03000509000000000000" pitchFamily="65" charset="-120"/>
                <a:ea typeface="DFKai-SB" panose="03000509000000000000" pitchFamily="65" charset="-120"/>
              </a:rPr>
              <a:t>「我是不是正在不斷抱怨」「我是想控制對方照我的方法做嗎</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a:t>
            </a:r>
            <a:r>
              <a:rPr lang="en-US" altLang="zh-TW" b="1" dirty="0">
                <a:solidFill>
                  <a:schemeClr val="tx1"/>
                </a:solidFill>
                <a:latin typeface="DFKai-SB" panose="03000509000000000000" pitchFamily="65" charset="-120"/>
                <a:ea typeface="DFKai-SB" panose="03000509000000000000" pitchFamily="65" charset="-120"/>
              </a:rPr>
              <a:t>(</a:t>
            </a:r>
            <a:r>
              <a:rPr lang="zh-TW" altLang="en-US" sz="1800" b="1" dirty="0">
                <a:solidFill>
                  <a:schemeClr val="tx1"/>
                </a:solidFill>
                <a:latin typeface="DFKai-SB" panose="03000509000000000000" pitchFamily="65" charset="-120"/>
                <a:ea typeface="DFKai-SB" panose="03000509000000000000" pitchFamily="65" charset="-120"/>
              </a:rPr>
              <a:t>林後</a:t>
            </a:r>
            <a:r>
              <a:rPr lang="en-US" altLang="zh-TW" sz="1800" b="1" dirty="0">
                <a:solidFill>
                  <a:schemeClr val="tx1"/>
                </a:solidFill>
                <a:latin typeface="DFKai-SB" panose="03000509000000000000" pitchFamily="65" charset="-120"/>
                <a:ea typeface="DFKai-SB" panose="03000509000000000000" pitchFamily="65" charset="-120"/>
              </a:rPr>
              <a:t>1:24</a:t>
            </a:r>
            <a:r>
              <a:rPr lang="en-US" altLang="zh-TW" b="1" dirty="0">
                <a:solidFill>
                  <a:schemeClr val="tx1"/>
                </a:solidFill>
                <a:latin typeface="DFKai-SB" panose="03000509000000000000" pitchFamily="65" charset="-120"/>
                <a:ea typeface="DFKai-SB" panose="03000509000000000000" pitchFamily="65" charset="-120"/>
              </a:rPr>
              <a:t>)</a:t>
            </a:r>
          </a:p>
          <a:p>
            <a:pPr lvl="1" indent="-457200" algn="l">
              <a:lnSpc>
                <a:spcPts val="3300"/>
              </a:lnSpc>
              <a:buFont typeface="+mj-lt"/>
              <a:buAutoNum type="arabicPeriod"/>
            </a:pPr>
            <a:r>
              <a:rPr lang="zh-TW" altLang="en-US" b="1" dirty="0">
                <a:solidFill>
                  <a:schemeClr val="tx1"/>
                </a:solidFill>
                <a:latin typeface="DFKai-SB" panose="03000509000000000000" pitchFamily="65" charset="-120"/>
                <a:ea typeface="DFKai-SB" panose="03000509000000000000" pitchFamily="65" charset="-120"/>
              </a:rPr>
              <a:t>聚焦目標</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將注意力聚焦在目標 </a:t>
            </a:r>
            <a:endParaRPr lang="en-US" altLang="zh-TW" sz="1800" b="1" dirty="0">
              <a:solidFill>
                <a:schemeClr val="tx1"/>
              </a:solidFill>
              <a:latin typeface="DFKai-SB" panose="03000509000000000000" pitchFamily="65" charset="-120"/>
              <a:ea typeface="DFKai-SB" panose="03000509000000000000" pitchFamily="65" charset="-120"/>
            </a:endParaRPr>
          </a:p>
          <a:p>
            <a:pPr marL="0" lvl="1" algn="l">
              <a:lnSpc>
                <a:spcPts val="3300"/>
              </a:lnSpc>
            </a:pPr>
            <a:r>
              <a:rPr lang="zh-TW" altLang="en-US" sz="2400" b="1" dirty="0">
                <a:solidFill>
                  <a:schemeClr val="tx1"/>
                </a:solidFill>
                <a:latin typeface="DFKai-SB" panose="03000509000000000000" pitchFamily="65" charset="-120"/>
                <a:ea typeface="DFKai-SB" panose="03000509000000000000" pitchFamily="65" charset="-120"/>
              </a:rPr>
              <a:t>   </a:t>
            </a:r>
            <a:r>
              <a:rPr lang="zh-TW" altLang="en-US" sz="2400" b="1" u="sng" dirty="0">
                <a:solidFill>
                  <a:schemeClr val="tx1"/>
                </a:solidFill>
                <a:latin typeface="DFKai-SB" panose="03000509000000000000" pitchFamily="65" charset="-120"/>
                <a:ea typeface="DFKai-SB" panose="03000509000000000000" pitchFamily="65" charset="-120"/>
              </a:rPr>
              <a:t>抱怨</a:t>
            </a:r>
            <a:r>
              <a:rPr lang="en-US" altLang="zh-TW" sz="2400" b="1" u="sng"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「你早該打電話給我說你會遲到，我本可以利用這段</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時間做更有意義的事，卻浪費了我一整晚的時間空等你」</a:t>
            </a:r>
            <a:endParaRPr lang="en-US" altLang="zh-TW" sz="2400" b="1" dirty="0">
              <a:solidFill>
                <a:schemeClr val="tx1"/>
              </a:solidFill>
              <a:latin typeface="DFKai-SB" panose="03000509000000000000" pitchFamily="65" charset="-120"/>
              <a:ea typeface="DFKai-SB" panose="03000509000000000000" pitchFamily="65" charset="-120"/>
            </a:endParaRPr>
          </a:p>
          <a:p>
            <a:pPr marL="0" lvl="1" algn="l">
              <a:lnSpc>
                <a:spcPts val="3300"/>
              </a:lnSpc>
            </a:pPr>
            <a:r>
              <a:rPr lang="en-US" altLang="zh-TW" b="1" dirty="0">
                <a:solidFill>
                  <a:schemeClr val="tx1"/>
                </a:solidFill>
                <a:latin typeface="DFKai-SB" panose="03000509000000000000" pitchFamily="65" charset="-120"/>
                <a:ea typeface="DFKai-SB" panose="03000509000000000000" pitchFamily="65" charset="-120"/>
              </a:rPr>
              <a:t>3.</a:t>
            </a:r>
            <a:r>
              <a:rPr lang="zh-TW" altLang="en-US" b="1" dirty="0">
                <a:solidFill>
                  <a:schemeClr val="tx1"/>
                </a:solidFill>
                <a:latin typeface="DFKai-SB" panose="03000509000000000000" pitchFamily="65" charset="-120"/>
                <a:ea typeface="DFKai-SB" panose="03000509000000000000" pitchFamily="65" charset="-120"/>
              </a:rPr>
              <a:t>使用「描述具體事實」</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表達感受或影響 </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用建議的方</a:t>
            </a:r>
            <a:r>
              <a:rPr lang="en-US" altLang="zh-TW" b="1" dirty="0">
                <a:solidFill>
                  <a:schemeClr val="tx1"/>
                </a:solidFill>
                <a:latin typeface="DFKai-SB" panose="03000509000000000000" pitchFamily="65" charset="-120"/>
                <a:ea typeface="DFKai-SB" panose="03000509000000000000" pitchFamily="65" charset="-120"/>
              </a:rPr>
              <a:t>	</a:t>
            </a:r>
            <a:r>
              <a:rPr lang="zh-TW" altLang="en-US" b="1" dirty="0">
                <a:solidFill>
                  <a:schemeClr val="tx1"/>
                </a:solidFill>
                <a:latin typeface="DFKai-SB" panose="03000509000000000000" pitchFamily="65" charset="-120"/>
                <a:ea typeface="DFKai-SB" panose="03000509000000000000" pitchFamily="65" charset="-120"/>
              </a:rPr>
              <a:t>式 </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使用「如果」開頭 </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提出改善作法</a:t>
            </a:r>
            <a:endParaRPr lang="en-US" altLang="zh-TW" b="1" dirty="0">
              <a:solidFill>
                <a:schemeClr val="tx1"/>
              </a:solidFill>
              <a:latin typeface="DFKai-SB" panose="03000509000000000000" pitchFamily="65" charset="-120"/>
              <a:ea typeface="DFKai-SB" panose="03000509000000000000" pitchFamily="65" charset="-120"/>
            </a:endParaRPr>
          </a:p>
          <a:p>
            <a:pPr marL="0" lvl="1" algn="l">
              <a:lnSpc>
                <a:spcPts val="3300"/>
              </a:lnSpc>
            </a:pPr>
            <a:r>
              <a:rPr lang="zh-TW" altLang="en-US" sz="2400" b="1" dirty="0">
                <a:solidFill>
                  <a:schemeClr val="tx1"/>
                </a:solidFill>
                <a:latin typeface="DFKai-SB" panose="03000509000000000000" pitchFamily="65" charset="-120"/>
                <a:ea typeface="DFKai-SB" panose="03000509000000000000" pitchFamily="65" charset="-120"/>
              </a:rPr>
              <a:t>   </a:t>
            </a:r>
            <a:r>
              <a:rPr lang="zh-TW" altLang="en-US" sz="2400" b="1" u="sng" dirty="0">
                <a:solidFill>
                  <a:schemeClr val="tx1"/>
                </a:solidFill>
                <a:latin typeface="DFKai-SB" panose="03000509000000000000" pitchFamily="65" charset="-120"/>
                <a:ea typeface="DFKai-SB" panose="03000509000000000000" pitchFamily="65" charset="-120"/>
              </a:rPr>
              <a:t>建議</a:t>
            </a:r>
            <a:r>
              <a:rPr lang="en-US" altLang="zh-TW" sz="2400" b="1" u="sng"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「如果你知道自己會遲到，可以先讓我知道，那樣真</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的會幫我很大的忙，希望你下次可以這麼做，我才能好好利</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用那段時間」</a:t>
            </a:r>
            <a:endParaRPr lang="en-US" altLang="zh-TW" sz="2400" b="1" dirty="0">
              <a:solidFill>
                <a:schemeClr val="tx1"/>
              </a:solidFill>
              <a:latin typeface="DFKai-SB" panose="03000509000000000000" pitchFamily="65" charset="-120"/>
              <a:ea typeface="DFKai-SB" panose="03000509000000000000" pitchFamily="65" charset="-120"/>
            </a:endParaRPr>
          </a:p>
          <a:p>
            <a:pPr marL="0" lvl="1" algn="l">
              <a:lnSpc>
                <a:spcPts val="3300"/>
              </a:lnSpc>
            </a:pPr>
            <a:endParaRPr lang="en-US" altLang="zh-TW"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78008" y="6324600"/>
            <a:ext cx="304800" cy="365125"/>
          </a:xfrm>
        </p:spPr>
        <p:txBody>
          <a:bodyPr/>
          <a:lstStyle/>
          <a:p>
            <a:pPr algn="l"/>
            <a:fld id="{69C4CFD8-F662-4A36-AA27-12DE1FA08638}" type="slidenum">
              <a:rPr lang="en-US" smtClean="0"/>
              <a:pPr algn="l"/>
              <a:t>6</a:t>
            </a:fld>
            <a:endParaRPr lang="en-US" dirty="0"/>
          </a:p>
        </p:txBody>
      </p:sp>
    </p:spTree>
    <p:extLst>
      <p:ext uri="{BB962C8B-B14F-4D97-AF65-F5344CB8AC3E}">
        <p14:creationId xmlns:p14="http://schemas.microsoft.com/office/powerpoint/2010/main" val="556631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746121"/>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優質溝通要素九</a:t>
            </a:r>
            <a:r>
              <a:rPr lang="en-US" altLang="zh-TW"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避免用</a:t>
            </a:r>
            <a:r>
              <a:rPr lang="zh-TW" altLang="en-US" sz="4800" b="1" dirty="0">
                <a:latin typeface="DFKai-SB" panose="03000509000000000000" pitchFamily="65" charset="-120"/>
                <a:ea typeface="DFKai-SB" panose="03000509000000000000" pitchFamily="65" charset="-120"/>
              </a:rPr>
              <a:t>「</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應該」</a:t>
            </a:r>
            <a:endParaRPr lang="en-US" sz="4800" b="1" dirty="0"/>
          </a:p>
        </p:txBody>
      </p:sp>
      <p:sp>
        <p:nvSpPr>
          <p:cNvPr id="3" name="Subtitle 2"/>
          <p:cNvSpPr>
            <a:spLocks noGrp="1"/>
          </p:cNvSpPr>
          <p:nvPr>
            <p:ph type="subTitle" idx="1"/>
          </p:nvPr>
        </p:nvSpPr>
        <p:spPr>
          <a:xfrm>
            <a:off x="-17585" y="822321"/>
            <a:ext cx="9144000" cy="6035681"/>
          </a:xfrm>
        </p:spPr>
        <p:txBody>
          <a:bodyPr>
            <a:noAutofit/>
          </a:bodyPr>
          <a:lstStyle/>
          <a:p>
            <a:pPr marL="0" lvl="1" algn="l">
              <a:lnSpc>
                <a:spcPts val="3700"/>
              </a:lnSpc>
            </a:pPr>
            <a:r>
              <a:rPr lang="en-US" altLang="zh-TW" b="1" dirty="0">
                <a:solidFill>
                  <a:schemeClr val="tx1"/>
                </a:solidFill>
                <a:latin typeface="DFKai-SB" panose="03000509000000000000" pitchFamily="65" charset="-120"/>
                <a:ea typeface="DFKai-SB" panose="03000509000000000000" pitchFamily="65" charset="-120"/>
              </a:rPr>
              <a:t>4.</a:t>
            </a:r>
            <a:r>
              <a:rPr lang="zh-TW" altLang="en-US" b="1" dirty="0">
                <a:solidFill>
                  <a:schemeClr val="tx1"/>
                </a:solidFill>
                <a:latin typeface="DFKai-SB" panose="03000509000000000000" pitchFamily="65" charset="-120"/>
                <a:ea typeface="DFKai-SB" panose="03000509000000000000" pitchFamily="65" charset="-120"/>
              </a:rPr>
              <a:t>「我可以做些什麼？」來協助達成目標</a:t>
            </a:r>
            <a:endParaRPr lang="en-US" altLang="zh-TW" b="1" dirty="0">
              <a:solidFill>
                <a:schemeClr val="tx1"/>
              </a:solidFill>
              <a:latin typeface="DFKai-SB" panose="03000509000000000000" pitchFamily="65" charset="-120"/>
              <a:ea typeface="DFKai-SB" panose="03000509000000000000" pitchFamily="65" charset="-120"/>
            </a:endParaRPr>
          </a:p>
          <a:p>
            <a:pPr marL="0" lvl="1" algn="l">
              <a:lnSpc>
                <a:spcPts val="3700"/>
              </a:lnSpc>
            </a:pPr>
            <a:r>
              <a:rPr lang="zh-TW" altLang="en-US" b="1" dirty="0">
                <a:solidFill>
                  <a:schemeClr val="tx1"/>
                </a:solidFill>
                <a:latin typeface="DFKai-SB" panose="03000509000000000000" pitchFamily="65" charset="-120"/>
                <a:ea typeface="DFKai-SB" panose="03000509000000000000" pitchFamily="65" charset="-120"/>
              </a:rPr>
              <a:t>「你應該準時上班，為什麼做不到」 ←→ 「我觀察到這</a:t>
            </a:r>
            <a:r>
              <a:rPr lang="en-US" altLang="zh-TW" b="1" dirty="0">
                <a:solidFill>
                  <a:schemeClr val="tx1"/>
                </a:solidFill>
                <a:latin typeface="DFKai-SB" panose="03000509000000000000" pitchFamily="65" charset="-120"/>
                <a:ea typeface="DFKai-SB" panose="03000509000000000000" pitchFamily="65" charset="-120"/>
              </a:rPr>
              <a:t>	</a:t>
            </a:r>
            <a:r>
              <a:rPr lang="zh-TW" altLang="en-US" b="1" dirty="0">
                <a:solidFill>
                  <a:schemeClr val="tx1"/>
                </a:solidFill>
                <a:latin typeface="DFKai-SB" panose="03000509000000000000" pitchFamily="65" charset="-120"/>
                <a:ea typeface="DFKai-SB" panose="03000509000000000000" pitchFamily="65" charset="-120"/>
              </a:rPr>
              <a:t>週有兩天你晚</a:t>
            </a:r>
            <a:r>
              <a:rPr lang="en-US" altLang="zh-TW" b="1" dirty="0">
                <a:solidFill>
                  <a:schemeClr val="tx1"/>
                </a:solidFill>
                <a:latin typeface="DFKai-SB" panose="03000509000000000000" pitchFamily="65" charset="-120"/>
                <a:ea typeface="DFKai-SB" panose="03000509000000000000" pitchFamily="65" charset="-120"/>
              </a:rPr>
              <a:t>1</a:t>
            </a:r>
            <a:r>
              <a:rPr lang="zh-TW" altLang="en-US" b="1" dirty="0">
                <a:solidFill>
                  <a:schemeClr val="tx1"/>
                </a:solidFill>
                <a:latin typeface="DFKai-SB" panose="03000509000000000000" pitchFamily="65" charset="-120"/>
                <a:ea typeface="DFKai-SB" panose="03000509000000000000" pitchFamily="65" charset="-120"/>
              </a:rPr>
              <a:t>小時才到班</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你願意跟我分享</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你遇</a:t>
            </a:r>
            <a:r>
              <a:rPr lang="en-US" altLang="zh-TW" b="1" dirty="0">
                <a:solidFill>
                  <a:schemeClr val="tx1"/>
                </a:solidFill>
                <a:latin typeface="DFKai-SB" panose="03000509000000000000" pitchFamily="65" charset="-120"/>
                <a:ea typeface="DFKai-SB" panose="03000509000000000000" pitchFamily="65" charset="-120"/>
              </a:rPr>
              <a:t>	</a:t>
            </a:r>
            <a:r>
              <a:rPr lang="zh-TW" altLang="en-US" b="1" dirty="0">
                <a:solidFill>
                  <a:schemeClr val="tx1"/>
                </a:solidFill>
                <a:latin typeface="DFKai-SB" panose="03000509000000000000" pitchFamily="65" charset="-120"/>
                <a:ea typeface="DFKai-SB" panose="03000509000000000000" pitchFamily="65" charset="-120"/>
              </a:rPr>
              <a:t>到甚麼困難嗎</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a:t>
            </a:r>
            <a:endParaRPr lang="en-US" altLang="zh-TW" b="1" dirty="0">
              <a:solidFill>
                <a:schemeClr val="tx1"/>
              </a:solidFill>
              <a:latin typeface="DFKai-SB" panose="03000509000000000000" pitchFamily="65" charset="-120"/>
              <a:ea typeface="DFKai-SB" panose="03000509000000000000" pitchFamily="65" charset="-120"/>
            </a:endParaRPr>
          </a:p>
          <a:p>
            <a:pPr marL="0" lvl="1" algn="l">
              <a:lnSpc>
                <a:spcPts val="3700"/>
              </a:lnSpc>
            </a:pPr>
            <a:r>
              <a:rPr lang="en-US" altLang="zh-TW" b="1" dirty="0">
                <a:solidFill>
                  <a:schemeClr val="tx1"/>
                </a:solidFill>
                <a:latin typeface="DFKai-SB" panose="03000509000000000000" pitchFamily="65" charset="-120"/>
                <a:ea typeface="DFKai-SB" panose="03000509000000000000" pitchFamily="65" charset="-120"/>
              </a:rPr>
              <a:t>5.</a:t>
            </a:r>
            <a:r>
              <a:rPr lang="zh-TW" altLang="en-US" b="1" dirty="0">
                <a:solidFill>
                  <a:schemeClr val="tx1"/>
                </a:solidFill>
                <a:latin typeface="DFKai-SB" panose="03000509000000000000" pitchFamily="65" charset="-120"/>
                <a:ea typeface="DFKai-SB" panose="03000509000000000000" pitchFamily="65" charset="-120"/>
              </a:rPr>
              <a:t>對自己</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用 「我想要</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」「我選擇要</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」代替   </a:t>
            </a:r>
            <a:r>
              <a:rPr lang="en-US" altLang="zh-TW" b="1" dirty="0">
                <a:solidFill>
                  <a:schemeClr val="tx1"/>
                </a:solidFill>
                <a:latin typeface="DFKai-SB" panose="03000509000000000000" pitchFamily="65" charset="-120"/>
                <a:ea typeface="DFKai-SB" panose="03000509000000000000" pitchFamily="65" charset="-120"/>
              </a:rPr>
              <a:t>	</a:t>
            </a:r>
            <a:r>
              <a:rPr lang="zh-TW" altLang="en-US" b="1" dirty="0">
                <a:solidFill>
                  <a:schemeClr val="tx1"/>
                </a:solidFill>
                <a:latin typeface="DFKai-SB" panose="03000509000000000000" pitchFamily="65" charset="-120"/>
                <a:ea typeface="DFKai-SB" panose="03000509000000000000" pitchFamily="65" charset="-120"/>
              </a:rPr>
              <a:t>「我應該</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「我不得不</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 「我必須</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 </a:t>
            </a:r>
            <a:r>
              <a:rPr lang="en-US" altLang="zh-TW" b="1" dirty="0">
                <a:solidFill>
                  <a:schemeClr val="tx1"/>
                </a:solidFill>
                <a:latin typeface="DFKai-SB" panose="03000509000000000000" pitchFamily="65" charset="-120"/>
                <a:ea typeface="DFKai-SB" panose="03000509000000000000" pitchFamily="65" charset="-120"/>
              </a:rPr>
              <a:t>	(</a:t>
            </a:r>
            <a:r>
              <a:rPr lang="zh-TW" altLang="en-US" b="1" dirty="0">
                <a:solidFill>
                  <a:schemeClr val="tx1"/>
                </a:solidFill>
                <a:latin typeface="DFKai-SB" panose="03000509000000000000" pitchFamily="65" charset="-120"/>
                <a:ea typeface="DFKai-SB" panose="03000509000000000000" pitchFamily="65" charset="-120"/>
              </a:rPr>
              <a:t>西</a:t>
            </a:r>
            <a:r>
              <a:rPr lang="en-US" altLang="zh-TW" b="1" dirty="0">
                <a:solidFill>
                  <a:schemeClr val="tx1"/>
                </a:solidFill>
                <a:latin typeface="DFKai-SB" panose="03000509000000000000" pitchFamily="65" charset="-120"/>
                <a:ea typeface="DFKai-SB" panose="03000509000000000000" pitchFamily="65" charset="-120"/>
              </a:rPr>
              <a:t>3:23</a:t>
            </a:r>
            <a:r>
              <a:rPr lang="zh-TW" altLang="en-US" dirty="0"/>
              <a:t> </a:t>
            </a:r>
            <a:r>
              <a:rPr lang="en-US" altLang="zh-TW" b="1" dirty="0">
                <a:solidFill>
                  <a:schemeClr val="tx1"/>
                </a:solidFill>
                <a:latin typeface="DFKai-SB" panose="03000509000000000000" pitchFamily="65" charset="-120"/>
                <a:ea typeface="DFKai-SB" panose="03000509000000000000" pitchFamily="65" charset="-120"/>
              </a:rPr>
              <a:t>)</a:t>
            </a:r>
          </a:p>
          <a:p>
            <a:pPr marL="0" lvl="1" algn="l">
              <a:lnSpc>
                <a:spcPts val="3700"/>
              </a:lnSpc>
            </a:pPr>
            <a:r>
              <a:rPr lang="en-US" altLang="zh-TW" b="1" dirty="0">
                <a:solidFill>
                  <a:schemeClr val="tx1"/>
                </a:solidFill>
                <a:latin typeface="DFKai-SB" panose="03000509000000000000" pitchFamily="65" charset="-120"/>
                <a:ea typeface="DFKai-SB" panose="03000509000000000000" pitchFamily="65" charset="-120"/>
              </a:rPr>
              <a:t>	</a:t>
            </a:r>
            <a:r>
              <a:rPr lang="zh-TW" altLang="en-US" b="1" dirty="0">
                <a:solidFill>
                  <a:schemeClr val="tx1"/>
                </a:solidFill>
                <a:latin typeface="DFKai-SB" panose="03000509000000000000" pitchFamily="65" charset="-120"/>
                <a:ea typeface="DFKai-SB" panose="03000509000000000000" pitchFamily="65" charset="-120"/>
              </a:rPr>
              <a:t>「這麼晚了，我不應該吃東西」←→「這麼晚了，</a:t>
            </a:r>
            <a:r>
              <a:rPr lang="en-US" altLang="zh-TW" b="1" dirty="0">
                <a:solidFill>
                  <a:schemeClr val="tx1"/>
                </a:solidFill>
                <a:latin typeface="DFKai-SB" panose="03000509000000000000" pitchFamily="65" charset="-120"/>
                <a:ea typeface="DFKai-SB" panose="03000509000000000000" pitchFamily="65" charset="-120"/>
              </a:rPr>
              <a:t>	</a:t>
            </a:r>
            <a:r>
              <a:rPr lang="zh-TW" altLang="en-US" b="1" dirty="0">
                <a:solidFill>
                  <a:schemeClr val="tx1"/>
                </a:solidFill>
                <a:latin typeface="DFKai-SB" panose="03000509000000000000" pitchFamily="65" charset="-120"/>
                <a:ea typeface="DFKai-SB" panose="03000509000000000000" pitchFamily="65" charset="-120"/>
              </a:rPr>
              <a:t>我不想再吃東西，免得變胖</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免得血糖控制不住</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a:t>
            </a:r>
            <a:endParaRPr lang="en-US" altLang="zh-TW" b="1" u="sng" dirty="0">
              <a:solidFill>
                <a:schemeClr val="tx1"/>
              </a:solidFill>
              <a:latin typeface="DFKai-SB" panose="03000509000000000000" pitchFamily="65" charset="-120"/>
              <a:ea typeface="DFKai-SB" panose="03000509000000000000" pitchFamily="65" charset="-120"/>
            </a:endParaRPr>
          </a:p>
          <a:p>
            <a:pPr marL="0" lvl="1" algn="l">
              <a:lnSpc>
                <a:spcPts val="3700"/>
              </a:lnSpc>
            </a:pPr>
            <a:r>
              <a:rPr lang="zh-TW" altLang="en-US" b="1" u="sng" dirty="0">
                <a:solidFill>
                  <a:schemeClr val="tx1"/>
                </a:solidFill>
                <a:latin typeface="DFKai-SB" panose="03000509000000000000" pitchFamily="65" charset="-120"/>
                <a:ea typeface="DFKai-SB" panose="03000509000000000000" pitchFamily="65" charset="-120"/>
              </a:rPr>
              <a:t>西</a:t>
            </a:r>
            <a:r>
              <a:rPr lang="en-US" altLang="zh-TW" b="1" u="sng" dirty="0">
                <a:solidFill>
                  <a:schemeClr val="tx1"/>
                </a:solidFill>
                <a:latin typeface="DFKai-SB" panose="03000509000000000000" pitchFamily="65" charset="-120"/>
                <a:ea typeface="DFKai-SB" panose="03000509000000000000" pitchFamily="65" charset="-120"/>
              </a:rPr>
              <a:t>3:23</a:t>
            </a:r>
            <a:r>
              <a:rPr lang="zh-TW" altLang="en-US" b="1" u="sng" dirty="0"/>
              <a:t> </a:t>
            </a:r>
            <a:r>
              <a:rPr lang="zh-TW" altLang="en-US" b="1" dirty="0">
                <a:solidFill>
                  <a:schemeClr val="tx1"/>
                </a:solidFill>
                <a:latin typeface="DFKai-SB" panose="03000509000000000000" pitchFamily="65" charset="-120"/>
                <a:ea typeface="DFKai-SB" panose="03000509000000000000" pitchFamily="65" charset="-120"/>
              </a:rPr>
              <a:t>無論做什麼，都要從心裡做，像是給主做的，不</a:t>
            </a:r>
            <a:r>
              <a:rPr lang="en-US" altLang="zh-TW" b="1" dirty="0">
                <a:solidFill>
                  <a:schemeClr val="tx1"/>
                </a:solidFill>
                <a:latin typeface="DFKai-SB" panose="03000509000000000000" pitchFamily="65" charset="-120"/>
                <a:ea typeface="DFKai-SB" panose="03000509000000000000" pitchFamily="65" charset="-120"/>
              </a:rPr>
              <a:t>	</a:t>
            </a:r>
            <a:r>
              <a:rPr lang="zh-TW" altLang="en-US" b="1" dirty="0">
                <a:solidFill>
                  <a:schemeClr val="tx1"/>
                </a:solidFill>
                <a:latin typeface="DFKai-SB" panose="03000509000000000000" pitchFamily="65" charset="-120"/>
                <a:ea typeface="DFKai-SB" panose="03000509000000000000" pitchFamily="65" charset="-120"/>
              </a:rPr>
              <a:t>是給人做的</a:t>
            </a:r>
            <a:endParaRPr lang="en-US" altLang="zh-TW"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5105400"/>
            <a:ext cx="304800" cy="365125"/>
          </a:xfrm>
        </p:spPr>
        <p:txBody>
          <a:bodyPr/>
          <a:lstStyle/>
          <a:p>
            <a:pPr algn="l"/>
            <a:fld id="{69C4CFD8-F662-4A36-AA27-12DE1FA08638}" type="slidenum">
              <a:rPr lang="en-US" smtClean="0"/>
              <a:pPr algn="l"/>
              <a:t>7</a:t>
            </a:fld>
            <a:endParaRPr lang="en-US" dirty="0"/>
          </a:p>
        </p:txBody>
      </p:sp>
    </p:spTree>
    <p:extLst>
      <p:ext uri="{BB962C8B-B14F-4D97-AF65-F5344CB8AC3E}">
        <p14:creationId xmlns:p14="http://schemas.microsoft.com/office/powerpoint/2010/main" val="526710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46121"/>
          </a:xfrm>
        </p:spPr>
        <p:txBody>
          <a:bodyPr>
            <a:noAutofit/>
          </a:bodyPr>
          <a:lstStyle/>
          <a:p>
            <a:pPr>
              <a:lnSpc>
                <a:spcPts val="2800"/>
              </a:lnSpc>
            </a:pP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優質溝通要素十</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以促進改變為目標</a:t>
            </a:r>
            <a:endParaRPr lang="en-US" b="1" dirty="0"/>
          </a:p>
        </p:txBody>
      </p:sp>
      <p:sp>
        <p:nvSpPr>
          <p:cNvPr id="3" name="Subtitle 2"/>
          <p:cNvSpPr>
            <a:spLocks noGrp="1"/>
          </p:cNvSpPr>
          <p:nvPr>
            <p:ph type="subTitle" idx="1"/>
          </p:nvPr>
        </p:nvSpPr>
        <p:spPr>
          <a:xfrm>
            <a:off x="-17585" y="685800"/>
            <a:ext cx="9144000" cy="6172201"/>
          </a:xfrm>
        </p:spPr>
        <p:txBody>
          <a:bodyPr>
            <a:noAutofit/>
          </a:bodyPr>
          <a:lstStyle/>
          <a:p>
            <a:pPr marL="342900" lvl="1" indent="-342900" algn="l">
              <a:lnSpc>
                <a:spcPts val="3700"/>
              </a:lnSpc>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   三 種類型的溝通</a:t>
            </a:r>
            <a:endParaRPr lang="en-US" altLang="zh-TW" b="1" dirty="0">
              <a:solidFill>
                <a:schemeClr val="tx1"/>
              </a:solidFill>
              <a:latin typeface="DFKai-SB" panose="03000509000000000000" pitchFamily="65" charset="-120"/>
              <a:ea typeface="DFKai-SB" panose="03000509000000000000" pitchFamily="65" charset="-120"/>
            </a:endParaRPr>
          </a:p>
          <a:p>
            <a:pPr marL="514350" lvl="1" indent="-514350" algn="l">
              <a:lnSpc>
                <a:spcPts val="3700"/>
              </a:lnSpc>
              <a:buFont typeface="+mj-lt"/>
              <a:buAutoNum type="arabicPeriod"/>
            </a:pPr>
            <a:r>
              <a:rPr lang="zh-TW" altLang="en-US" b="1" dirty="0">
                <a:solidFill>
                  <a:schemeClr val="tx1"/>
                </a:solidFill>
                <a:latin typeface="DFKai-SB" panose="03000509000000000000" pitchFamily="65" charset="-120"/>
                <a:ea typeface="DFKai-SB" panose="03000509000000000000" pitchFamily="65" charset="-120"/>
              </a:rPr>
              <a:t>報復型</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「之前被你抓包</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現在輪到我了」</a:t>
            </a:r>
            <a:r>
              <a:rPr lang="en-US" altLang="zh-TW" b="1" dirty="0">
                <a:solidFill>
                  <a:schemeClr val="tx1"/>
                </a:solidFill>
                <a:latin typeface="DFKai-SB" panose="03000509000000000000" pitchFamily="65" charset="-120"/>
                <a:ea typeface="DFKai-SB" panose="03000509000000000000" pitchFamily="65" charset="-120"/>
              </a:rPr>
              <a:t>(you got me, now I am going to get you)</a:t>
            </a:r>
          </a:p>
          <a:p>
            <a:pPr marL="342900" lvl="1" indent="-342900" algn="l">
              <a:lnSpc>
                <a:spcPts val="3700"/>
              </a:lnSpc>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一股腦地把自己的憤怒不滿發洩出來</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目的是「好好的教訓對方」讓他知道他是錯的，證明自己才是對的</a:t>
            </a:r>
            <a:endParaRPr lang="en-US" altLang="zh-TW" b="1" dirty="0">
              <a:solidFill>
                <a:schemeClr val="tx1"/>
              </a:solidFill>
              <a:latin typeface="DFKai-SB" panose="03000509000000000000" pitchFamily="65" charset="-120"/>
              <a:ea typeface="DFKai-SB" panose="03000509000000000000" pitchFamily="65" charset="-120"/>
            </a:endParaRPr>
          </a:p>
          <a:p>
            <a:pPr marL="742950" lvl="2" indent="-285750" algn="l">
              <a:lnSpc>
                <a:spcPts val="3700"/>
              </a:lnSpc>
              <a:buFontTx/>
              <a:buChar char="-"/>
            </a:pPr>
            <a:r>
              <a:rPr lang="zh-TW" altLang="en-US" sz="2800" b="1" dirty="0">
                <a:solidFill>
                  <a:schemeClr val="tx1"/>
                </a:solidFill>
                <a:latin typeface="DFKai-SB" panose="03000509000000000000" pitchFamily="65" charset="-120"/>
                <a:ea typeface="DFKai-SB" panose="03000509000000000000" pitchFamily="65" charset="-120"/>
              </a:rPr>
              <a:t>暴力只能達到控制與壓制，無法建立親密、信任的關係 </a:t>
            </a:r>
            <a:endParaRPr lang="en-US" altLang="zh-TW" sz="2800" b="1" dirty="0">
              <a:solidFill>
                <a:schemeClr val="tx1"/>
              </a:solidFill>
              <a:latin typeface="DFKai-SB" panose="03000509000000000000" pitchFamily="65" charset="-120"/>
              <a:ea typeface="DFKai-SB" panose="03000509000000000000" pitchFamily="65" charset="-120"/>
            </a:endParaRPr>
          </a:p>
          <a:p>
            <a:pPr marL="742950" lvl="2" indent="-285750" algn="l">
              <a:lnSpc>
                <a:spcPts val="3700"/>
              </a:lnSpc>
              <a:buFontTx/>
              <a:buChar char="-"/>
            </a:pPr>
            <a:r>
              <a:rPr lang="zh-TW" altLang="en-US" sz="2800" b="1" dirty="0">
                <a:solidFill>
                  <a:schemeClr val="tx1"/>
                </a:solidFill>
                <a:latin typeface="DFKai-SB" panose="03000509000000000000" pitchFamily="65" charset="-120"/>
                <a:ea typeface="DFKai-SB" panose="03000509000000000000" pitchFamily="65" charset="-120"/>
              </a:rPr>
              <a:t>溫和不是委屈自己</a:t>
            </a:r>
            <a:endParaRPr lang="en-US" altLang="zh-TW" sz="2800" b="1" dirty="0">
              <a:solidFill>
                <a:srgbClr val="7030A0"/>
              </a:solidFill>
              <a:latin typeface="DFKai-SB" panose="03000509000000000000" pitchFamily="65" charset="-120"/>
              <a:ea typeface="DFKai-SB" panose="03000509000000000000" pitchFamily="65" charset="-120"/>
            </a:endParaRPr>
          </a:p>
          <a:p>
            <a:pPr marL="742950" lvl="2" indent="-285750" algn="l">
              <a:lnSpc>
                <a:spcPts val="3700"/>
              </a:lnSpc>
              <a:buFontTx/>
              <a:buChar char="-"/>
            </a:pPr>
            <a:r>
              <a:rPr lang="zh-TW" altLang="en-US" sz="2800" b="1" dirty="0">
                <a:solidFill>
                  <a:schemeClr val="tx1"/>
                </a:solidFill>
                <a:latin typeface="DFKai-SB" panose="03000509000000000000" pitchFamily="65" charset="-120"/>
                <a:ea typeface="DFKai-SB" panose="03000509000000000000" pitchFamily="65" charset="-120"/>
              </a:rPr>
              <a:t>面對價值觀的差異，學習尊重別人，也學習肯定自己</a:t>
            </a:r>
            <a:endParaRPr lang="en-US" sz="2800" b="1" dirty="0">
              <a:solidFill>
                <a:srgbClr val="7030A0"/>
              </a:solidFill>
              <a:latin typeface="DFKai-SB" panose="03000509000000000000" pitchFamily="65" charset="-120"/>
              <a:ea typeface="DFKai-SB" panose="03000509000000000000" pitchFamily="65" charset="-120"/>
            </a:endParaRPr>
          </a:p>
          <a:p>
            <a:pPr marL="0" lvl="1" algn="l">
              <a:lnSpc>
                <a:spcPts val="3700"/>
              </a:lnSpc>
            </a:pPr>
            <a:r>
              <a:rPr lang="en-US" altLang="zh-TW" b="1" dirty="0">
                <a:solidFill>
                  <a:schemeClr val="tx1"/>
                </a:solidFill>
                <a:latin typeface="DFKai-SB" panose="03000509000000000000" pitchFamily="65" charset="-120"/>
                <a:ea typeface="DFKai-SB" panose="03000509000000000000" pitchFamily="65" charset="-120"/>
              </a:rPr>
              <a:t>2.</a:t>
            </a:r>
            <a:r>
              <a:rPr lang="zh-TW" altLang="en-US" b="1" dirty="0">
                <a:solidFill>
                  <a:schemeClr val="tx1"/>
                </a:solidFill>
                <a:latin typeface="DFKai-SB" panose="03000509000000000000" pitchFamily="65" charset="-120"/>
                <a:ea typeface="DFKai-SB" panose="03000509000000000000" pitchFamily="65" charset="-120"/>
              </a:rPr>
              <a:t> 「既往不究」型</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回到從前，讓關係回歸持平</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互不相</a:t>
            </a:r>
            <a:r>
              <a:rPr lang="en-US" altLang="zh-TW" b="1" dirty="0">
                <a:solidFill>
                  <a:schemeClr val="tx1"/>
                </a:solidFill>
                <a:latin typeface="DFKai-SB" panose="03000509000000000000" pitchFamily="65" charset="-120"/>
                <a:ea typeface="DFKai-SB" panose="03000509000000000000" pitchFamily="65" charset="-120"/>
              </a:rPr>
              <a:t>	</a:t>
            </a:r>
            <a:r>
              <a:rPr lang="zh-TW" altLang="en-US" b="1" dirty="0">
                <a:solidFill>
                  <a:schemeClr val="tx1"/>
                </a:solidFill>
                <a:latin typeface="DFKai-SB" panose="03000509000000000000" pitchFamily="65" charset="-120"/>
                <a:ea typeface="DFKai-SB" panose="03000509000000000000" pitchFamily="65" charset="-120"/>
              </a:rPr>
              <a:t>欠 </a:t>
            </a:r>
            <a:r>
              <a:rPr lang="en-US" altLang="zh-TW" b="1" dirty="0">
                <a:solidFill>
                  <a:schemeClr val="tx1"/>
                </a:solidFill>
                <a:latin typeface="DFKai-SB" panose="03000509000000000000" pitchFamily="65" charset="-120"/>
                <a:ea typeface="DFKai-SB" panose="03000509000000000000" pitchFamily="65" charset="-120"/>
              </a:rPr>
              <a:t>(wipe the slate clean)</a:t>
            </a:r>
          </a:p>
          <a:p>
            <a:pPr marL="0" lvl="1" algn="l">
              <a:lnSpc>
                <a:spcPts val="3700"/>
              </a:lnSpc>
            </a:pPr>
            <a:endParaRPr lang="en-US" altLang="zh-TW" b="1" dirty="0">
              <a:solidFill>
                <a:srgbClr val="7030A0"/>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lnSpc>
                <a:spcPts val="2800"/>
              </a:lnSpc>
            </a:pPr>
            <a:fld id="{69C4CFD8-F662-4A36-AA27-12DE1FA08638}" type="slidenum">
              <a:rPr lang="en-US" smtClean="0"/>
              <a:pPr algn="l">
                <a:lnSpc>
                  <a:spcPts val="2800"/>
                </a:lnSpc>
              </a:pPr>
              <a:t>8</a:t>
            </a:fld>
            <a:endParaRPr lang="en-US" dirty="0"/>
          </a:p>
        </p:txBody>
      </p:sp>
    </p:spTree>
    <p:extLst>
      <p:ext uri="{BB962C8B-B14F-4D97-AF65-F5344CB8AC3E}">
        <p14:creationId xmlns:p14="http://schemas.microsoft.com/office/powerpoint/2010/main" val="2266569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46121"/>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優質溝通要素十</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以促進改變為目標</a:t>
            </a:r>
            <a:endParaRPr lang="en-US" b="1" dirty="0"/>
          </a:p>
        </p:txBody>
      </p:sp>
      <p:sp>
        <p:nvSpPr>
          <p:cNvPr id="3" name="Subtitle 2"/>
          <p:cNvSpPr>
            <a:spLocks noGrp="1"/>
          </p:cNvSpPr>
          <p:nvPr>
            <p:ph type="subTitle" idx="1"/>
          </p:nvPr>
        </p:nvSpPr>
        <p:spPr>
          <a:xfrm>
            <a:off x="-17585" y="914400"/>
            <a:ext cx="9144000" cy="5943601"/>
          </a:xfrm>
        </p:spPr>
        <p:txBody>
          <a:bodyPr>
            <a:noAutofit/>
          </a:bodyPr>
          <a:lstStyle/>
          <a:p>
            <a:pPr marL="0" lvl="1" algn="l">
              <a:lnSpc>
                <a:spcPts val="3500"/>
              </a:lnSpc>
            </a:pPr>
            <a:r>
              <a:rPr lang="en-US" altLang="zh-TW" b="1" dirty="0">
                <a:solidFill>
                  <a:schemeClr val="tx1"/>
                </a:solidFill>
                <a:latin typeface="Bodoni MT Condensed" panose="02070606080606020203" pitchFamily="18" charset="0"/>
                <a:ea typeface="DFKai-SB" panose="03000509000000000000" pitchFamily="65" charset="-120"/>
              </a:rPr>
              <a:t>3.</a:t>
            </a:r>
            <a:r>
              <a:rPr lang="zh-TW" altLang="en-US" b="1" dirty="0">
                <a:solidFill>
                  <a:schemeClr val="tx1"/>
                </a:solidFill>
                <a:latin typeface="Bodoni MT Condensed" panose="02070606080606020203" pitchFamily="18" charset="0"/>
                <a:ea typeface="DFKai-SB" panose="03000509000000000000" pitchFamily="65" charset="-120"/>
              </a:rPr>
              <a:t> 救贖性溝通</a:t>
            </a:r>
            <a:r>
              <a:rPr lang="en-US" altLang="zh-TW" b="1" dirty="0">
                <a:solidFill>
                  <a:schemeClr val="tx1"/>
                </a:solidFill>
                <a:latin typeface="Bodoni MT Condensed" panose="02070606080606020203" pitchFamily="18" charset="0"/>
                <a:ea typeface="DFKai-SB" panose="03000509000000000000" pitchFamily="65" charset="-120"/>
              </a:rPr>
              <a:t>(redemptive conversations—be an agent for change) :</a:t>
            </a:r>
            <a:r>
              <a:rPr lang="zh-TW" altLang="en-US" b="1" dirty="0">
                <a:solidFill>
                  <a:schemeClr val="tx1"/>
                </a:solidFill>
                <a:latin typeface="Bodoni MT Condensed" panose="02070606080606020203" pitchFamily="18" charset="0"/>
                <a:ea typeface="DFKai-SB" panose="03000509000000000000" pitchFamily="65" charset="-120"/>
              </a:rPr>
              <a:t>是「為救贖關係而戰 」的盟友→展現願意幫忙，竭力幫助對</a:t>
            </a:r>
            <a:r>
              <a:rPr lang="en-US" altLang="zh-TW" b="1" dirty="0">
                <a:solidFill>
                  <a:schemeClr val="tx1"/>
                </a:solidFill>
                <a:latin typeface="Bodoni MT Condensed" panose="02070606080606020203" pitchFamily="18" charset="0"/>
                <a:ea typeface="DFKai-SB" panose="03000509000000000000" pitchFamily="65" charset="-120"/>
              </a:rPr>
              <a:t>	</a:t>
            </a:r>
            <a:r>
              <a:rPr lang="zh-TW" altLang="en-US" b="1" dirty="0">
                <a:solidFill>
                  <a:schemeClr val="tx1"/>
                </a:solidFill>
                <a:latin typeface="Bodoni MT Condensed" panose="02070606080606020203" pitchFamily="18" charset="0"/>
                <a:ea typeface="DFKai-SB" panose="03000509000000000000" pitchFamily="65" charset="-120"/>
              </a:rPr>
              <a:t>方，為挽救對方及兩人之間的關係而竭盡全力</a:t>
            </a:r>
            <a:r>
              <a:rPr lang="en-US" altLang="zh-TW" b="1" dirty="0">
                <a:solidFill>
                  <a:schemeClr val="tx1"/>
                </a:solidFill>
                <a:latin typeface="Bodoni MT Condensed" panose="02070606080606020203" pitchFamily="18" charset="0"/>
                <a:ea typeface="DFKai-SB" panose="03000509000000000000" pitchFamily="65" charset="-120"/>
              </a:rPr>
              <a:t>.</a:t>
            </a:r>
          </a:p>
          <a:p>
            <a:pPr marL="514350" lvl="1" indent="-514350" algn="l">
              <a:lnSpc>
                <a:spcPts val="3500"/>
              </a:lnSpc>
              <a:buFont typeface="Arial" panose="020B0604020202020204" pitchFamily="34" charset="0"/>
              <a:buChar char="•"/>
            </a:pPr>
            <a:r>
              <a:rPr lang="zh-TW" altLang="en-US" b="1" dirty="0">
                <a:solidFill>
                  <a:schemeClr val="tx1"/>
                </a:solidFill>
                <a:latin typeface="Bodoni MT Condensed" panose="02070606080606020203" pitchFamily="18" charset="0"/>
                <a:ea typeface="DFKai-SB" panose="03000509000000000000" pitchFamily="65" charset="-120"/>
              </a:rPr>
              <a:t>先理清關係中過往的疙瘩→謙卑的先去掉自己眼中的樑木→先道歉</a:t>
            </a:r>
            <a:r>
              <a:rPr lang="en-US" altLang="zh-TW" b="1" dirty="0">
                <a:solidFill>
                  <a:schemeClr val="tx1"/>
                </a:solidFill>
                <a:latin typeface="Bodoni MT Condensed" panose="02070606080606020203" pitchFamily="18" charset="0"/>
                <a:ea typeface="DFKai-SB" panose="03000509000000000000" pitchFamily="65" charset="-120"/>
              </a:rPr>
              <a:t>(</a:t>
            </a:r>
            <a:r>
              <a:rPr lang="zh-TW" altLang="en-US" b="1" dirty="0">
                <a:solidFill>
                  <a:schemeClr val="tx1"/>
                </a:solidFill>
                <a:latin typeface="Bodoni MT Condensed" panose="02070606080606020203" pitchFamily="18" charset="0"/>
                <a:ea typeface="DFKai-SB" panose="03000509000000000000" pitchFamily="65" charset="-120"/>
              </a:rPr>
              <a:t>太</a:t>
            </a:r>
            <a:r>
              <a:rPr lang="en-US" altLang="zh-TW" b="1" dirty="0">
                <a:solidFill>
                  <a:schemeClr val="tx1"/>
                </a:solidFill>
                <a:latin typeface="Bodoni MT Condensed" panose="02070606080606020203" pitchFamily="18" charset="0"/>
                <a:ea typeface="DFKai-SB" panose="03000509000000000000" pitchFamily="65" charset="-120"/>
              </a:rPr>
              <a:t>7:3-5)</a:t>
            </a:r>
            <a:r>
              <a:rPr lang="zh-TW" altLang="en-US" b="1" dirty="0">
                <a:solidFill>
                  <a:schemeClr val="tx1"/>
                </a:solidFill>
                <a:latin typeface="Bodoni MT Condensed" panose="02070606080606020203" pitchFamily="18" charset="0"/>
                <a:ea typeface="DFKai-SB" panose="03000509000000000000" pitchFamily="65" charset="-120"/>
              </a:rPr>
              <a:t> </a:t>
            </a:r>
            <a:endParaRPr lang="en-US" altLang="zh-TW" b="1" dirty="0">
              <a:solidFill>
                <a:schemeClr val="tx1"/>
              </a:solidFill>
              <a:latin typeface="Bodoni MT Condensed" panose="02070606080606020203" pitchFamily="18" charset="0"/>
              <a:ea typeface="DFKai-SB" panose="03000509000000000000" pitchFamily="65" charset="-120"/>
            </a:endParaRPr>
          </a:p>
          <a:p>
            <a:pPr marL="514350" lvl="1" indent="-514350" algn="l">
              <a:lnSpc>
                <a:spcPts val="3500"/>
              </a:lnSpc>
              <a:buFont typeface="Arial" panose="020B0604020202020204" pitchFamily="34" charset="0"/>
              <a:buChar char="•"/>
            </a:pPr>
            <a:r>
              <a:rPr lang="zh-TW" altLang="en-US" b="1" dirty="0">
                <a:solidFill>
                  <a:schemeClr val="tx1"/>
                </a:solidFill>
                <a:latin typeface="Bodoni MT Condensed" panose="02070606080606020203" pitchFamily="18" charset="0"/>
                <a:ea typeface="DFKai-SB" panose="03000509000000000000" pitchFamily="65" charset="-120"/>
              </a:rPr>
              <a:t>樂於助人與支持的態度</a:t>
            </a:r>
            <a:endParaRPr lang="en-US" altLang="zh-TW" b="1" dirty="0">
              <a:solidFill>
                <a:schemeClr val="tx1"/>
              </a:solidFill>
              <a:latin typeface="Bodoni MT Condensed" panose="02070606080606020203" pitchFamily="18" charset="0"/>
              <a:ea typeface="DFKai-SB" panose="03000509000000000000" pitchFamily="65" charset="-120"/>
            </a:endParaRPr>
          </a:p>
          <a:p>
            <a:pPr marL="800100" lvl="2" indent="-342900" algn="l">
              <a:lnSpc>
                <a:spcPts val="3500"/>
              </a:lnSpc>
              <a:buFontTx/>
              <a:buChar char="-"/>
            </a:pPr>
            <a:r>
              <a:rPr lang="zh-TW" altLang="en-US" sz="2800" b="1" dirty="0">
                <a:solidFill>
                  <a:schemeClr val="tx1"/>
                </a:solidFill>
                <a:latin typeface="DFKai-SB" panose="03000509000000000000" pitchFamily="65" charset="-120"/>
                <a:ea typeface="DFKai-SB" panose="03000509000000000000" pitchFamily="65" charset="-120"/>
              </a:rPr>
              <a:t>讓對方知道你是盟友，是希望竭盡所能地幫助他，並改善關係</a:t>
            </a:r>
            <a:r>
              <a:rPr lang="en-US" altLang="zh-TW" sz="2800" b="1" dirty="0">
                <a:solidFill>
                  <a:schemeClr val="tx1"/>
                </a:solidFill>
                <a:latin typeface="DFKai-SB" panose="03000509000000000000" pitchFamily="65" charset="-120"/>
                <a:ea typeface="DFKai-SB" panose="03000509000000000000" pitchFamily="65" charset="-120"/>
              </a:rPr>
              <a:t>.</a:t>
            </a:r>
          </a:p>
          <a:p>
            <a:pPr marL="800100" lvl="2" indent="-342900" algn="l">
              <a:lnSpc>
                <a:spcPts val="3500"/>
              </a:lnSpc>
              <a:buFontTx/>
              <a:buChar char="-"/>
            </a:pPr>
            <a:r>
              <a:rPr lang="zh-TW" altLang="en-US" sz="2800" b="1" dirty="0">
                <a:solidFill>
                  <a:schemeClr val="tx1"/>
                </a:solidFill>
                <a:latin typeface="DFKai-SB" panose="03000509000000000000" pitchFamily="65" charset="-120"/>
                <a:ea typeface="DFKai-SB" panose="03000509000000000000" pitchFamily="65" charset="-120"/>
              </a:rPr>
              <a:t>展現支持陪伴</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像基督一樣，既使受到傷害，仍願意饒恕並幫助</a:t>
            </a:r>
            <a:endParaRPr lang="en-US" altLang="zh-TW" sz="2800" b="1" dirty="0">
              <a:solidFill>
                <a:schemeClr val="tx1"/>
              </a:solidFill>
              <a:latin typeface="DFKai-SB" panose="03000509000000000000" pitchFamily="65" charset="-120"/>
              <a:ea typeface="DFKai-SB" panose="03000509000000000000" pitchFamily="65" charset="-120"/>
            </a:endParaRPr>
          </a:p>
          <a:p>
            <a:pPr marL="800100" lvl="2" indent="-342900" algn="l">
              <a:lnSpc>
                <a:spcPts val="3500"/>
              </a:lnSpc>
              <a:buFontTx/>
              <a:buChar char="-"/>
            </a:pPr>
            <a:r>
              <a:rPr lang="zh-TW" altLang="en-US" sz="2800" b="1" dirty="0">
                <a:solidFill>
                  <a:schemeClr val="tx1"/>
                </a:solidFill>
                <a:latin typeface="DFKai-SB" panose="03000509000000000000" pitchFamily="65" charset="-120"/>
                <a:ea typeface="DFKai-SB" panose="03000509000000000000" pitchFamily="65" charset="-120"/>
              </a:rPr>
              <a:t>提出具體可行的建議，真正「一起轉面朝向問題」</a:t>
            </a:r>
            <a:r>
              <a:rPr lang="en-US" altLang="zh-TW"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Bodoni MT" panose="02070603080606020203" pitchFamily="18" charset="0"/>
                <a:ea typeface="DFKai-SB" panose="03000509000000000000" pitchFamily="65" charset="-120"/>
              </a:rPr>
              <a:t>turn our face toward the problems)</a:t>
            </a: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9</a:t>
            </a:fld>
            <a:endParaRPr lang="en-US" dirty="0"/>
          </a:p>
        </p:txBody>
      </p:sp>
    </p:spTree>
    <p:extLst>
      <p:ext uri="{BB962C8B-B14F-4D97-AF65-F5344CB8AC3E}">
        <p14:creationId xmlns:p14="http://schemas.microsoft.com/office/powerpoint/2010/main" val="571063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46121"/>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優質溝通要素十一</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要具體明確</a:t>
            </a:r>
            <a:endParaRPr lang="en-US" b="1" dirty="0"/>
          </a:p>
        </p:txBody>
      </p:sp>
      <p:sp>
        <p:nvSpPr>
          <p:cNvPr id="3" name="Subtitle 2"/>
          <p:cNvSpPr>
            <a:spLocks noGrp="1"/>
          </p:cNvSpPr>
          <p:nvPr>
            <p:ph type="subTitle" idx="1"/>
          </p:nvPr>
        </p:nvSpPr>
        <p:spPr>
          <a:xfrm>
            <a:off x="-17585" y="685800"/>
            <a:ext cx="9144000" cy="6172201"/>
          </a:xfrm>
        </p:spPr>
        <p:txBody>
          <a:bodyPr>
            <a:noAutofit/>
          </a:bodyPr>
          <a:lstStyle/>
          <a:p>
            <a:pPr marL="342900" lvl="1" indent="-342900" algn="l">
              <a:lnSpc>
                <a:spcPts val="3500"/>
              </a:lnSpc>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具體明確的特點</a:t>
            </a:r>
            <a:r>
              <a:rPr lang="en-US" altLang="zh-TW" b="1" dirty="0">
                <a:solidFill>
                  <a:schemeClr val="tx1"/>
                </a:solidFill>
                <a:latin typeface="DFKai-SB" panose="03000509000000000000" pitchFamily="65" charset="-120"/>
                <a:ea typeface="DFKai-SB" panose="03000509000000000000" pitchFamily="65" charset="-120"/>
              </a:rPr>
              <a:t>:</a:t>
            </a:r>
          </a:p>
          <a:p>
            <a:pPr marL="800100" lvl="2" indent="-342900" algn="l">
              <a:lnSpc>
                <a:spcPts val="3500"/>
              </a:lnSpc>
              <a:buFontTx/>
              <a:buChar char="-"/>
            </a:pPr>
            <a:r>
              <a:rPr lang="zh-TW" altLang="en-US" b="1" dirty="0">
                <a:solidFill>
                  <a:schemeClr val="tx1"/>
                </a:solidFill>
                <a:latin typeface="DFKai-SB" panose="03000509000000000000" pitchFamily="65" charset="-120"/>
                <a:ea typeface="DFKai-SB" panose="03000509000000000000" pitchFamily="65" charset="-120"/>
              </a:rPr>
              <a:t>具體描述事實</a:t>
            </a:r>
            <a:endParaRPr lang="en-US" altLang="zh-TW" b="1" dirty="0">
              <a:solidFill>
                <a:schemeClr val="tx1"/>
              </a:solidFill>
              <a:latin typeface="DFKai-SB" panose="03000509000000000000" pitchFamily="65" charset="-120"/>
              <a:ea typeface="DFKai-SB" panose="03000509000000000000" pitchFamily="65" charset="-120"/>
            </a:endParaRPr>
          </a:p>
          <a:p>
            <a:pPr marL="800100" lvl="2" indent="-342900" algn="l">
              <a:lnSpc>
                <a:spcPts val="3500"/>
              </a:lnSpc>
              <a:buFontTx/>
              <a:buChar char="-"/>
            </a:pPr>
            <a:r>
              <a:rPr lang="zh-TW" altLang="en-US" b="1" dirty="0">
                <a:solidFill>
                  <a:schemeClr val="tx1"/>
                </a:solidFill>
                <a:latin typeface="DFKai-SB" panose="03000509000000000000" pitchFamily="65" charset="-120"/>
                <a:ea typeface="DFKai-SB" panose="03000509000000000000" pitchFamily="65" charset="-120"/>
              </a:rPr>
              <a:t>你希望有甚麼改變</a:t>
            </a:r>
            <a:endParaRPr lang="en-US" altLang="zh-TW" b="1" dirty="0">
              <a:solidFill>
                <a:schemeClr val="tx1"/>
              </a:solidFill>
              <a:latin typeface="DFKai-SB" panose="03000509000000000000" pitchFamily="65" charset="-120"/>
              <a:ea typeface="DFKai-SB" panose="03000509000000000000" pitchFamily="65" charset="-120"/>
            </a:endParaRPr>
          </a:p>
          <a:p>
            <a:pPr marL="800100" lvl="2" indent="-342900" algn="l">
              <a:lnSpc>
                <a:spcPts val="3500"/>
              </a:lnSpc>
              <a:buFontTx/>
              <a:buChar char="-"/>
            </a:pPr>
            <a:r>
              <a:rPr lang="zh-TW" altLang="en-US" b="1" dirty="0">
                <a:solidFill>
                  <a:schemeClr val="tx1"/>
                </a:solidFill>
                <a:latin typeface="DFKai-SB" panose="03000509000000000000" pitchFamily="65" charset="-120"/>
                <a:ea typeface="DFKai-SB" panose="03000509000000000000" pitchFamily="65" charset="-120"/>
              </a:rPr>
              <a:t>怎麼做可以解決問題</a:t>
            </a:r>
            <a:endParaRPr lang="en-US" altLang="zh-TW" b="1" dirty="0">
              <a:solidFill>
                <a:schemeClr val="tx1"/>
              </a:solidFill>
              <a:latin typeface="DFKai-SB" panose="03000509000000000000" pitchFamily="65" charset="-120"/>
              <a:ea typeface="DFKai-SB" panose="03000509000000000000" pitchFamily="65" charset="-120"/>
            </a:endParaRPr>
          </a:p>
          <a:p>
            <a:pPr lvl="1" indent="-457200" algn="l">
              <a:lnSpc>
                <a:spcPts val="3500"/>
              </a:lnSpc>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用「具體事實」</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a:t>
            </a:r>
            <a:r>
              <a:rPr lang="zh-TW" altLang="en-US" b="1" dirty="0">
                <a:solidFill>
                  <a:srgbClr val="3333FF"/>
                </a:solidFill>
                <a:latin typeface="DFKai-SB" panose="03000509000000000000" pitchFamily="65" charset="-120"/>
                <a:ea typeface="DFKai-SB" panose="03000509000000000000" pitchFamily="65" charset="-120"/>
              </a:rPr>
              <a:t>建議</a:t>
            </a:r>
            <a:r>
              <a:rPr lang="zh-TW" altLang="en-US" b="1" dirty="0">
                <a:solidFill>
                  <a:schemeClr val="tx1"/>
                </a:solidFill>
                <a:latin typeface="DFKai-SB" panose="03000509000000000000" pitchFamily="65" charset="-120"/>
                <a:ea typeface="DFKai-SB" panose="03000509000000000000" pitchFamily="65" charset="-120"/>
              </a:rPr>
              <a:t>解決方案」的方式溝通</a:t>
            </a:r>
            <a:r>
              <a:rPr lang="en-US" altLang="zh-TW" b="1" dirty="0">
                <a:solidFill>
                  <a:schemeClr val="tx1"/>
                </a:solidFill>
                <a:latin typeface="DFKai-SB" panose="03000509000000000000" pitchFamily="65" charset="-120"/>
                <a:ea typeface="DFKai-SB" panose="03000509000000000000" pitchFamily="65" charset="-120"/>
              </a:rPr>
              <a:t>;</a:t>
            </a:r>
          </a:p>
          <a:p>
            <a:pPr marL="0" lvl="1" algn="l">
              <a:lnSpc>
                <a:spcPts val="3500"/>
              </a:lnSpc>
            </a:pPr>
            <a:r>
              <a:rPr lang="zh-TW" altLang="en-US" sz="2400" b="1" dirty="0">
                <a:solidFill>
                  <a:schemeClr val="tx1"/>
                </a:solidFill>
                <a:latin typeface="DFKai-SB" panose="03000509000000000000" pitchFamily="65" charset="-120"/>
                <a:ea typeface="DFKai-SB" panose="03000509000000000000" pitchFamily="65" charset="-120"/>
              </a:rPr>
              <a:t>案例一</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「等一下進到教室你要乖乖的。」←→ 「等一下進到教</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室，你要坐在你的座位上，不要跑來跑去</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跟同學打鬧」</a:t>
            </a:r>
            <a:endParaRPr lang="en-US" altLang="zh-TW" sz="2400" b="1" dirty="0">
              <a:solidFill>
                <a:schemeClr val="tx1"/>
              </a:solidFill>
              <a:latin typeface="DFKai-SB" panose="03000509000000000000" pitchFamily="65" charset="-120"/>
              <a:ea typeface="DFKai-SB" panose="03000509000000000000" pitchFamily="65" charset="-120"/>
            </a:endParaRPr>
          </a:p>
          <a:p>
            <a:pPr marL="0" lvl="1" algn="l">
              <a:lnSpc>
                <a:spcPts val="3500"/>
              </a:lnSpc>
            </a:pPr>
            <a:r>
              <a:rPr lang="zh-TW" altLang="en-US" sz="2400" b="1" dirty="0">
                <a:solidFill>
                  <a:schemeClr val="tx1"/>
                </a:solidFill>
                <a:latin typeface="DFKai-SB" panose="03000509000000000000" pitchFamily="65" charset="-120"/>
                <a:ea typeface="DFKai-SB" panose="03000509000000000000" pitchFamily="65" charset="-120"/>
              </a:rPr>
              <a:t>案例二</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黑人學生抱怨</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「校長是個種族主義者，瞧不</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起我們，很</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不公平的對待我們」←→</a:t>
            </a:r>
            <a:r>
              <a:rPr lang="zh-TW" altLang="en-US" sz="2400" dirty="0"/>
              <a:t> </a:t>
            </a:r>
            <a:r>
              <a:rPr lang="zh-TW" altLang="en-US" sz="2400" b="1" dirty="0">
                <a:solidFill>
                  <a:schemeClr val="tx1"/>
                </a:solidFill>
                <a:latin typeface="DFKai-SB" panose="03000509000000000000" pitchFamily="65" charset="-120"/>
                <a:ea typeface="DFKai-SB" panose="03000509000000000000" pitchFamily="65" charset="-120"/>
              </a:rPr>
              <a:t>「我們希望黑人學生代表可以參</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加校服標準的製定。」「親愛的</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校長大人</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在你提到我們</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時，我們希望你用</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黑人學生</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，而不是用</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你們這些</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人</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a:t>
            </a:r>
            <a:endParaRPr lang="en-US" altLang="zh-TW" sz="2400" b="1" dirty="0">
              <a:solidFill>
                <a:schemeClr val="tx1"/>
              </a:solidFill>
              <a:latin typeface="DFKai-SB" panose="03000509000000000000" pitchFamily="65" charset="-120"/>
              <a:ea typeface="DFKai-SB" panose="03000509000000000000" pitchFamily="65" charset="-120"/>
            </a:endParaRPr>
          </a:p>
          <a:p>
            <a:pPr marL="0" lvl="1" algn="l">
              <a:lnSpc>
                <a:spcPts val="3500"/>
              </a:lnSpc>
            </a:pPr>
            <a:endParaRPr lang="en-US" altLang="zh-TW"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10</a:t>
            </a:fld>
            <a:endParaRPr lang="en-US" dirty="0"/>
          </a:p>
        </p:txBody>
      </p:sp>
    </p:spTree>
    <p:extLst>
      <p:ext uri="{BB962C8B-B14F-4D97-AF65-F5344CB8AC3E}">
        <p14:creationId xmlns:p14="http://schemas.microsoft.com/office/powerpoint/2010/main" val="4109849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46121"/>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優質溝通要素十一</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要具體明確</a:t>
            </a:r>
            <a:endParaRPr lang="en-US" b="1" dirty="0"/>
          </a:p>
        </p:txBody>
      </p:sp>
      <p:sp>
        <p:nvSpPr>
          <p:cNvPr id="3" name="Subtitle 2"/>
          <p:cNvSpPr>
            <a:spLocks noGrp="1"/>
          </p:cNvSpPr>
          <p:nvPr>
            <p:ph type="subTitle" idx="1"/>
          </p:nvPr>
        </p:nvSpPr>
        <p:spPr>
          <a:xfrm>
            <a:off x="-17585" y="685800"/>
            <a:ext cx="9144000" cy="6172201"/>
          </a:xfrm>
        </p:spPr>
        <p:txBody>
          <a:bodyPr>
            <a:noAutofit/>
          </a:bodyPr>
          <a:lstStyle/>
          <a:p>
            <a:pPr lvl="1" indent="-457200" algn="l">
              <a:lnSpc>
                <a:spcPts val="3700"/>
              </a:lnSpc>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具體明確要避免的用詞</a:t>
            </a:r>
            <a:endParaRPr lang="en-US" altLang="zh-TW" b="1" dirty="0">
              <a:solidFill>
                <a:schemeClr val="tx1"/>
              </a:solidFill>
              <a:latin typeface="DFKai-SB" panose="03000509000000000000" pitchFamily="65" charset="-120"/>
              <a:ea typeface="DFKai-SB" panose="03000509000000000000" pitchFamily="65" charset="-120"/>
            </a:endParaRPr>
          </a:p>
          <a:p>
            <a:pPr marL="457200" lvl="2" algn="l">
              <a:lnSpc>
                <a:spcPts val="3700"/>
              </a:lnSpc>
            </a:pP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 避開使用任何負面形容詞來描述對方的人或事</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 例</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如</a:t>
            </a:r>
            <a:r>
              <a:rPr lang="en-US" altLang="zh-TW" sz="2800" b="1" dirty="0">
                <a:solidFill>
                  <a:schemeClr val="tx1"/>
                </a:solidFill>
                <a:latin typeface="DFKai-SB" panose="03000509000000000000" pitchFamily="65" charset="-120"/>
                <a:ea typeface="DFKai-SB" panose="03000509000000000000" pitchFamily="65" charset="-120"/>
              </a:rPr>
              <a:t>:</a:t>
            </a:r>
          </a:p>
          <a:p>
            <a:pPr marL="457200" lvl="2" algn="l">
              <a:lnSpc>
                <a:spcPts val="3700"/>
              </a:lnSpc>
            </a:pP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「你太不負責任了」 「你很惡劣」</a:t>
            </a:r>
            <a:endParaRPr lang="en-US" altLang="zh-TW" sz="2800" b="1" dirty="0">
              <a:solidFill>
                <a:schemeClr val="tx1"/>
              </a:solidFill>
              <a:latin typeface="DFKai-SB" panose="03000509000000000000" pitchFamily="65" charset="-120"/>
              <a:ea typeface="DFKai-SB" panose="03000509000000000000" pitchFamily="65" charset="-120"/>
            </a:endParaRPr>
          </a:p>
          <a:p>
            <a:pPr lvl="2" indent="-457200" algn="l">
              <a:lnSpc>
                <a:spcPts val="3700"/>
              </a:lnSpc>
              <a:buFontTx/>
              <a:buChar char="-"/>
            </a:pPr>
            <a:r>
              <a:rPr lang="zh-TW" altLang="en-US" sz="2800" b="1" dirty="0">
                <a:solidFill>
                  <a:schemeClr val="tx1"/>
                </a:solidFill>
                <a:latin typeface="DFKai-SB" panose="03000509000000000000" pitchFamily="65" charset="-120"/>
                <a:ea typeface="DFKai-SB" panose="03000509000000000000" pitchFamily="65" charset="-120"/>
              </a:rPr>
              <a:t>避開籠統的用詞</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 例如</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「你要對我好一點」</a:t>
            </a:r>
            <a:endParaRPr lang="en-US" altLang="zh-TW" sz="2800" b="1" dirty="0">
              <a:solidFill>
                <a:schemeClr val="tx1"/>
              </a:solidFill>
              <a:latin typeface="DFKai-SB" panose="03000509000000000000" pitchFamily="65" charset="-120"/>
              <a:ea typeface="DFKai-SB" panose="03000509000000000000" pitchFamily="65" charset="-120"/>
            </a:endParaRPr>
          </a:p>
          <a:p>
            <a:pPr marL="457200" lvl="2" algn="l">
              <a:lnSpc>
                <a:spcPts val="3700"/>
              </a:lnSpc>
            </a:pP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「你每次</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都</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 」</a:t>
            </a:r>
            <a:r>
              <a:rPr lang="zh-TW" altLang="en-US" sz="2800" b="1" dirty="0"/>
              <a:t> </a:t>
            </a:r>
            <a:r>
              <a:rPr lang="zh-TW" altLang="en-US" sz="2800" b="1" dirty="0">
                <a:solidFill>
                  <a:schemeClr val="tx1"/>
                </a:solidFill>
                <a:latin typeface="DFKai-SB" panose="03000509000000000000" pitchFamily="65" charset="-120"/>
                <a:ea typeface="DFKai-SB" panose="03000509000000000000" pitchFamily="65" charset="-120"/>
              </a:rPr>
              <a:t>「你總是</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 </a:t>
            </a:r>
            <a:endParaRPr lang="en-US" altLang="zh-TW" sz="2800" b="1" dirty="0">
              <a:solidFill>
                <a:schemeClr val="tx1"/>
              </a:solidFill>
              <a:latin typeface="DFKai-SB" panose="03000509000000000000" pitchFamily="65" charset="-120"/>
              <a:ea typeface="DFKai-SB" panose="03000509000000000000" pitchFamily="65" charset="-120"/>
            </a:endParaRPr>
          </a:p>
          <a:p>
            <a:pPr marL="457200" lvl="2" algn="l">
              <a:lnSpc>
                <a:spcPts val="3700"/>
              </a:lnSpc>
            </a:pP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「你從不</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」「你為什麼從來都不關心我？」</a:t>
            </a: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11</a:t>
            </a:fld>
            <a:endParaRPr lang="en-US" dirty="0"/>
          </a:p>
        </p:txBody>
      </p:sp>
    </p:spTree>
    <p:extLst>
      <p:ext uri="{BB962C8B-B14F-4D97-AF65-F5344CB8AC3E}">
        <p14:creationId xmlns:p14="http://schemas.microsoft.com/office/powerpoint/2010/main" val="4193762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46121"/>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優質溝通要素十二</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區分原諒與信任</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7585" y="746124"/>
            <a:ext cx="9144000" cy="6111877"/>
          </a:xfrm>
        </p:spPr>
        <p:txBody>
          <a:bodyPr>
            <a:noAutofit/>
          </a:bodyPr>
          <a:lstStyle/>
          <a:p>
            <a:pPr marL="342900" lvl="1" indent="-342900" algn="l">
              <a:lnSpc>
                <a:spcPts val="3100"/>
              </a:lnSpc>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人受傷後的兩種反應</a:t>
            </a:r>
            <a:r>
              <a:rPr lang="en-US" altLang="zh-TW" b="1" dirty="0">
                <a:solidFill>
                  <a:schemeClr val="tx1"/>
                </a:solidFill>
                <a:latin typeface="DFKai-SB" panose="03000509000000000000" pitchFamily="65" charset="-120"/>
                <a:ea typeface="DFKai-SB" panose="03000509000000000000" pitchFamily="65" charset="-120"/>
              </a:rPr>
              <a:t>:</a:t>
            </a:r>
          </a:p>
          <a:p>
            <a:pPr lvl="2" indent="-457200" algn="l">
              <a:lnSpc>
                <a:spcPts val="3100"/>
              </a:lnSpc>
              <a:buFont typeface="+mj-lt"/>
              <a:buAutoNum type="arabicPeriod"/>
            </a:pPr>
            <a:r>
              <a:rPr lang="zh-TW" altLang="en-US" b="1" dirty="0">
                <a:solidFill>
                  <a:schemeClr val="tx1"/>
                </a:solidFill>
                <a:latin typeface="DFKai-SB" panose="03000509000000000000" pitchFamily="65" charset="-120"/>
                <a:ea typeface="DFKai-SB" panose="03000509000000000000" pitchFamily="65" charset="-120"/>
              </a:rPr>
              <a:t>選擇原諒對方</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然後盲目信任</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直到再次受傷</a:t>
            </a:r>
            <a:endParaRPr lang="en-US" altLang="zh-TW" b="1" dirty="0">
              <a:solidFill>
                <a:schemeClr val="tx1"/>
              </a:solidFill>
              <a:latin typeface="DFKai-SB" panose="03000509000000000000" pitchFamily="65" charset="-120"/>
              <a:ea typeface="DFKai-SB" panose="03000509000000000000" pitchFamily="65" charset="-120"/>
            </a:endParaRPr>
          </a:p>
          <a:p>
            <a:pPr lvl="2" indent="-457200" algn="l">
              <a:lnSpc>
                <a:spcPts val="3100"/>
              </a:lnSpc>
              <a:buFont typeface="+mj-lt"/>
              <a:buAutoNum type="arabicPeriod"/>
            </a:pPr>
            <a:r>
              <a:rPr lang="zh-TW" altLang="en-US" b="1" dirty="0">
                <a:solidFill>
                  <a:schemeClr val="tx1"/>
                </a:solidFill>
                <a:latin typeface="DFKai-SB" panose="03000509000000000000" pitchFamily="65" charset="-120"/>
                <a:ea typeface="DFKai-SB" panose="03000509000000000000" pitchFamily="65" charset="-120"/>
              </a:rPr>
              <a:t>原諒對方但怕再受傷</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選擇切斷關係</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不再信任對方</a:t>
            </a:r>
            <a:r>
              <a:rPr lang="en-US" altLang="zh-TW" b="1" dirty="0">
                <a:solidFill>
                  <a:schemeClr val="tx1"/>
                </a:solidFill>
                <a:latin typeface="DFKai-SB" panose="03000509000000000000" pitchFamily="65" charset="-120"/>
                <a:ea typeface="DFKai-SB" panose="03000509000000000000" pitchFamily="65" charset="-120"/>
              </a:rPr>
              <a:t>.</a:t>
            </a:r>
          </a:p>
          <a:p>
            <a:pPr lvl="1" indent="-457200" algn="l">
              <a:lnSpc>
                <a:spcPts val="3100"/>
              </a:lnSpc>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原諒處理的是處理過去的傷害</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讓雙方都清楚發生的事</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並盡釋前嫌</a:t>
            </a:r>
            <a:r>
              <a:rPr lang="en-US" altLang="zh-TW" b="1" dirty="0">
                <a:solidFill>
                  <a:schemeClr val="tx1"/>
                </a:solidFill>
                <a:latin typeface="DFKai-SB" panose="03000509000000000000" pitchFamily="65" charset="-120"/>
                <a:ea typeface="DFKai-SB" panose="03000509000000000000" pitchFamily="65" charset="-120"/>
              </a:rPr>
              <a:t>)</a:t>
            </a:r>
          </a:p>
          <a:p>
            <a:pPr lvl="1" indent="-457200" algn="l">
              <a:lnSpc>
                <a:spcPts val="3100"/>
              </a:lnSpc>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「和好」處理的是現在的關係</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既往不咎</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和好相待</a:t>
            </a:r>
            <a:r>
              <a:rPr lang="en-US" altLang="zh-TW" b="1" dirty="0">
                <a:solidFill>
                  <a:schemeClr val="tx1"/>
                </a:solidFill>
                <a:latin typeface="DFKai-SB" panose="03000509000000000000" pitchFamily="65" charset="-120"/>
                <a:ea typeface="DFKai-SB" panose="03000509000000000000" pitchFamily="65" charset="-120"/>
              </a:rPr>
              <a:t>)</a:t>
            </a:r>
          </a:p>
          <a:p>
            <a:pPr lvl="1" indent="-457200" algn="l">
              <a:lnSpc>
                <a:spcPts val="3100"/>
              </a:lnSpc>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「信任」處理的是未來關係理的互動</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太</a:t>
            </a:r>
            <a:r>
              <a:rPr lang="en-US" altLang="zh-TW" b="1" dirty="0">
                <a:solidFill>
                  <a:schemeClr val="tx1"/>
                </a:solidFill>
                <a:latin typeface="DFKai-SB" panose="03000509000000000000" pitchFamily="65" charset="-120"/>
                <a:ea typeface="DFKai-SB" panose="03000509000000000000" pitchFamily="65" charset="-120"/>
              </a:rPr>
              <a:t>3:8)</a:t>
            </a:r>
            <a:endParaRPr lang="en-US" altLang="zh-TW" dirty="0"/>
          </a:p>
          <a:p>
            <a:pPr marL="457200" lvl="2" algn="l">
              <a:lnSpc>
                <a:spcPts val="3100"/>
              </a:lnSpc>
            </a:pP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 訂出信任的底線，有甚麼期待，及破規時將承擔甚麼後果</a:t>
            </a:r>
            <a:r>
              <a:rPr lang="en-US" altLang="zh-TW" b="1" dirty="0">
                <a:solidFill>
                  <a:schemeClr val="tx1"/>
                </a:solidFill>
                <a:latin typeface="DFKai-SB" panose="03000509000000000000" pitchFamily="65" charset="-120"/>
                <a:ea typeface="DFKai-SB" panose="03000509000000000000" pitchFamily="65" charset="-120"/>
              </a:rPr>
              <a:t>(consequence)</a:t>
            </a:r>
            <a:endParaRPr lang="en-US" altLang="zh-TW" b="1" dirty="0">
              <a:solidFill>
                <a:srgbClr val="7030A0"/>
              </a:solidFill>
              <a:latin typeface="DFKai-SB" panose="03000509000000000000" pitchFamily="65" charset="-120"/>
              <a:ea typeface="DFKai-SB" panose="03000509000000000000" pitchFamily="65" charset="-120"/>
            </a:endParaRPr>
          </a:p>
          <a:p>
            <a:pPr lvl="1" indent="-457200" algn="l">
              <a:lnSpc>
                <a:spcPts val="3100"/>
              </a:lnSpc>
              <a:buFont typeface="Wingdings" panose="05000000000000000000" pitchFamily="2" charset="2"/>
              <a:buChar char="Ø"/>
            </a:pPr>
            <a:r>
              <a:rPr lang="zh-TW" altLang="en-US" b="1" dirty="0">
                <a:solidFill>
                  <a:schemeClr val="tx1"/>
                </a:solidFill>
                <a:latin typeface="DFKai-SB" panose="03000509000000000000" pitchFamily="65" charset="-120"/>
                <a:ea typeface="DFKai-SB" panose="03000509000000000000" pitchFamily="65" charset="-120"/>
              </a:rPr>
              <a:t>結論</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要清楚區隔過去與未來</a:t>
            </a:r>
            <a:endParaRPr lang="en-US" altLang="zh-TW" b="1" dirty="0">
              <a:solidFill>
                <a:schemeClr val="tx1"/>
              </a:solidFill>
              <a:latin typeface="DFKai-SB" panose="03000509000000000000" pitchFamily="65" charset="-120"/>
              <a:ea typeface="DFKai-SB" panose="03000509000000000000" pitchFamily="65" charset="-120"/>
            </a:endParaRPr>
          </a:p>
          <a:p>
            <a:pPr marL="342900" lvl="1" indent="-342900" algn="l">
              <a:lnSpc>
                <a:spcPts val="3100"/>
              </a:lnSpc>
              <a:buFont typeface="Wingdings" panose="05000000000000000000" pitchFamily="2" charset="2"/>
              <a:buChar char="v"/>
            </a:pPr>
            <a:r>
              <a:rPr lang="zh-TW" altLang="en-US" sz="2400" b="1" dirty="0">
                <a:solidFill>
                  <a:schemeClr val="tx1"/>
                </a:solidFill>
                <a:latin typeface="DFKai-SB" panose="03000509000000000000" pitchFamily="65" charset="-120"/>
                <a:ea typeface="DFKai-SB" panose="03000509000000000000" pitchFamily="65" charset="-120"/>
              </a:rPr>
              <a:t>有關饒恕</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請點擊以下主日信息鏈接，其中有談到如何處理饒恕後續問題   </a:t>
            </a:r>
            <a:r>
              <a:rPr lang="en-US" altLang="zh-TW" sz="2400" dirty="0">
                <a:solidFill>
                  <a:schemeClr val="tx1"/>
                </a:solidFill>
                <a:latin typeface="DFKai-SB" panose="03000509000000000000" pitchFamily="65" charset="-120"/>
                <a:ea typeface="DFKai-SB" panose="03000509000000000000" pitchFamily="65" charset="-120"/>
                <a:hlinkClick r:id="rId3"/>
              </a:rPr>
              <a:t>https://vimeo.com/914219805</a:t>
            </a:r>
            <a:endParaRPr lang="en-US" altLang="zh-TW" sz="2400" dirty="0">
              <a:solidFill>
                <a:schemeClr val="tx1"/>
              </a:solidFill>
              <a:latin typeface="DFKai-SB" panose="03000509000000000000" pitchFamily="65" charset="-120"/>
              <a:ea typeface="DFKai-SB" panose="03000509000000000000" pitchFamily="65" charset="-120"/>
            </a:endParaRPr>
          </a:p>
          <a:p>
            <a:pPr marL="0" lvl="1" algn="l">
              <a:lnSpc>
                <a:spcPts val="3100"/>
              </a:lnSpc>
            </a:pPr>
            <a:endParaRPr lang="en-US" altLang="zh-TW"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12</a:t>
            </a:fld>
            <a:endParaRPr lang="en-US" dirty="0"/>
          </a:p>
        </p:txBody>
      </p:sp>
    </p:spTree>
    <p:extLst>
      <p:ext uri="{BB962C8B-B14F-4D97-AF65-F5344CB8AC3E}">
        <p14:creationId xmlns:p14="http://schemas.microsoft.com/office/powerpoint/2010/main" val="4162449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838200"/>
          </a:xfrm>
        </p:spPr>
        <p:txBody>
          <a:bodyPr>
            <a:noAutofit/>
          </a:bodyPr>
          <a:lstStyle/>
          <a:p>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algn="l">
              <a:lnSpc>
                <a:spcPts val="4100"/>
              </a:lnSpc>
            </a:pPr>
            <a:r>
              <a:rPr lang="zh-TW" altLang="en-US" sz="2800" b="1" dirty="0">
                <a:solidFill>
                  <a:schemeClr val="tx1"/>
                </a:solidFill>
                <a:latin typeface="DFKai-SB" panose="03000509000000000000" pitchFamily="65" charset="-120"/>
                <a:ea typeface="DFKai-SB" panose="03000509000000000000" pitchFamily="65" charset="-120"/>
              </a:rPr>
              <a:t>親愛的父神！當我運用界線溝通去解決人際關係裡的困難、</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問題前，祈求聖靈將神的愛澆灌我，除去我內心的</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委屈、憤怒與不平，好讓我能展現溫暖。</a:t>
            </a:r>
            <a:endParaRPr lang="en-US" sz="2800" dirty="0">
              <a:solidFill>
                <a:schemeClr val="tx1"/>
              </a:solidFill>
              <a:latin typeface="DFKai-SB" panose="03000509000000000000" pitchFamily="65" charset="-120"/>
              <a:ea typeface="DFKai-SB" panose="03000509000000000000" pitchFamily="65" charset="-120"/>
            </a:endParaRPr>
          </a:p>
          <a:p>
            <a:pPr algn="l">
              <a:lnSpc>
                <a:spcPts val="4100"/>
              </a:lnSpc>
            </a:pPr>
            <a:r>
              <a:rPr lang="zh-TW" altLang="en-US" sz="2800" b="1" dirty="0">
                <a:solidFill>
                  <a:schemeClr val="tx1"/>
                </a:solidFill>
                <a:latin typeface="DFKai-SB" panose="03000509000000000000" pitchFamily="65" charset="-120"/>
                <a:ea typeface="DFKai-SB" panose="03000509000000000000" pitchFamily="65" charset="-120"/>
              </a:rPr>
              <a:t>主啊！賜給我勇氣，以親切溫暖的態度清楚具體說出我想</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表達的而不害怕傷害到對方。給我平靜的心去聆聽，</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而不是只想著自己要講的。賜給我同理心去明白對</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方的感受，站在同一陣線來解決問題。賜給我智慧</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去釐清現實，保持恩典與真理的平衡</a:t>
            </a:r>
            <a:r>
              <a:rPr lang="en-US" sz="2800" b="1" dirty="0">
                <a:solidFill>
                  <a:schemeClr val="tx1"/>
                </a:solidFill>
                <a:latin typeface="DFKai-SB" panose="03000509000000000000" pitchFamily="65" charset="-120"/>
                <a:ea typeface="DFKai-SB" panose="03000509000000000000" pitchFamily="65" charset="-120"/>
              </a:rPr>
              <a:t>.</a:t>
            </a:r>
            <a:endParaRPr lang="en-US" sz="2800" dirty="0">
              <a:solidFill>
                <a:schemeClr val="tx1"/>
              </a:solidFill>
              <a:latin typeface="DFKai-SB" panose="03000509000000000000" pitchFamily="65" charset="-120"/>
              <a:ea typeface="DFKai-SB" panose="03000509000000000000" pitchFamily="65" charset="-120"/>
            </a:endParaRPr>
          </a:p>
          <a:p>
            <a:pPr algn="l">
              <a:lnSpc>
                <a:spcPts val="4100"/>
              </a:lnSpc>
            </a:pPr>
            <a:r>
              <a:rPr lang="zh-TW" altLang="en-US" sz="2800" b="1" dirty="0">
                <a:solidFill>
                  <a:schemeClr val="tx1"/>
                </a:solidFill>
                <a:latin typeface="DFKai-SB" panose="03000509000000000000" pitchFamily="65" charset="-120"/>
                <a:ea typeface="DFKai-SB" panose="03000509000000000000" pitchFamily="65" charset="-120"/>
              </a:rPr>
              <a:t>主啊！我需要你，祈求祢幫助我能與人有美好真實相愛的</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關係。奉主耶穌基督的聖名禱告， 阿門！</a:t>
            </a: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645275"/>
            <a:ext cx="381000" cy="212725"/>
          </a:xfrm>
        </p:spPr>
        <p:txBody>
          <a:bodyPr/>
          <a:lstStyle/>
          <a:p>
            <a:fld id="{69C4CFD8-F662-4A36-AA27-12DE1FA08638}" type="slidenum">
              <a:rPr lang="en-US" smtClean="0"/>
              <a:t>13</a:t>
            </a:fld>
            <a:endParaRPr lang="en-US" dirty="0"/>
          </a:p>
        </p:txBody>
      </p:sp>
    </p:spTree>
    <p:extLst>
      <p:ext uri="{BB962C8B-B14F-4D97-AF65-F5344CB8AC3E}">
        <p14:creationId xmlns:p14="http://schemas.microsoft.com/office/powerpoint/2010/main" val="3199685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838200"/>
          </a:xfrm>
        </p:spPr>
        <p:txBody>
          <a:bodyPr>
            <a:noAutofit/>
          </a:bodyPr>
          <a:lstStyle/>
          <a:p>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lvl="0" algn="l">
              <a:lnSpc>
                <a:spcPts val="3300"/>
              </a:lnSpc>
            </a:pPr>
            <a:r>
              <a:rPr lang="en-US" altLang="zh-TW" sz="2400" b="1" dirty="0">
                <a:solidFill>
                  <a:schemeClr val="tx1"/>
                </a:solidFill>
                <a:latin typeface="DFKai-SB" panose="03000509000000000000" pitchFamily="65" charset="-120"/>
                <a:ea typeface="DFKai-SB" panose="03000509000000000000" pitchFamily="65" charset="-120"/>
              </a:rPr>
              <a:t>1.</a:t>
            </a:r>
            <a:r>
              <a:rPr lang="zh-TW" altLang="en-US" sz="2400" b="1" dirty="0">
                <a:solidFill>
                  <a:schemeClr val="tx1"/>
                </a:solidFill>
                <a:latin typeface="DFKai-SB" panose="03000509000000000000" pitchFamily="65" charset="-120"/>
                <a:ea typeface="DFKai-SB" panose="03000509000000000000" pitchFamily="65" charset="-120"/>
              </a:rPr>
              <a:t>我們可以採取甚麼方式、態度</a:t>
            </a:r>
            <a:r>
              <a:rPr lang="en-US"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能夠說或做甚麼，讓界線溝通從</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「之前被你抓包，現在我要回敬你」的極端移動到相反的</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「救贖性溝通」這端</a:t>
            </a:r>
            <a:r>
              <a:rPr lang="en-US"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如何判斷救贖性溝通機會渺茫而明智</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的採取其他行動</a:t>
            </a:r>
            <a:r>
              <a:rPr lang="en-US"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請分享你的經驗與見證</a:t>
            </a:r>
            <a:r>
              <a:rPr lang="en-US" sz="2400" b="1" dirty="0">
                <a:solidFill>
                  <a:schemeClr val="tx1"/>
                </a:solidFill>
                <a:latin typeface="DFKai-SB" panose="03000509000000000000" pitchFamily="65" charset="-120"/>
                <a:ea typeface="DFKai-SB" panose="03000509000000000000" pitchFamily="65" charset="-120"/>
              </a:rPr>
              <a:t>.(p.72-74)</a:t>
            </a:r>
          </a:p>
          <a:p>
            <a:pPr lvl="0" algn="l">
              <a:lnSpc>
                <a:spcPts val="3300"/>
              </a:lnSpc>
            </a:pPr>
            <a:r>
              <a:rPr lang="en-US" altLang="zh-TW" sz="2400" b="1" dirty="0">
                <a:solidFill>
                  <a:schemeClr val="tx1"/>
                </a:solidFill>
                <a:latin typeface="DFKai-SB" panose="03000509000000000000" pitchFamily="65" charset="-120"/>
                <a:ea typeface="DFKai-SB" panose="03000509000000000000" pitchFamily="65" charset="-120"/>
              </a:rPr>
              <a:t>2.</a:t>
            </a:r>
            <a:r>
              <a:rPr lang="zh-TW" altLang="en-US" sz="2400" b="1" dirty="0">
                <a:solidFill>
                  <a:schemeClr val="tx1"/>
                </a:solidFill>
                <a:latin typeface="DFKai-SB" panose="03000509000000000000" pitchFamily="65" charset="-120"/>
                <a:ea typeface="DFKai-SB" panose="03000509000000000000" pitchFamily="65" charset="-120"/>
              </a:rPr>
              <a:t>檢視一下自己的抱怨和期望， 內容是籠統或是具體</a:t>
            </a:r>
            <a:r>
              <a:rPr lang="en-US" sz="2400" b="1" dirty="0">
                <a:solidFill>
                  <a:schemeClr val="tx1"/>
                </a:solidFill>
                <a:latin typeface="DFKai-SB" panose="03000509000000000000" pitchFamily="65" charset="-120"/>
                <a:ea typeface="DFKai-SB" panose="03000509000000000000" pitchFamily="65" charset="-120"/>
              </a:rPr>
              <a:t>?</a:t>
            </a:r>
          </a:p>
          <a:p>
            <a:pPr algn="l">
              <a:lnSpc>
                <a:spcPts val="3300"/>
              </a:lnSpc>
            </a:pP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在平常的生活中我們很容易用籠統的用詞來描述我們的期望</a:t>
            </a:r>
            <a:r>
              <a:rPr lang="en-US" sz="2400" b="1" dirty="0">
                <a:solidFill>
                  <a:schemeClr val="tx1"/>
                </a:solidFill>
                <a:latin typeface="DFKai-SB" panose="03000509000000000000" pitchFamily="65" charset="-120"/>
                <a:ea typeface="DFKai-SB" panose="03000509000000000000" pitchFamily="65" charset="-120"/>
              </a:rPr>
              <a:t> </a:t>
            </a:r>
          </a:p>
          <a:p>
            <a:pPr algn="l">
              <a:lnSpc>
                <a:spcPts val="3300"/>
              </a:lnSpc>
            </a:pPr>
            <a:r>
              <a:rPr lang="zh-TW" altLang="en-US" sz="2400" b="1" dirty="0">
                <a:solidFill>
                  <a:schemeClr val="tx1"/>
                </a:solidFill>
                <a:latin typeface="DFKai-SB" panose="03000509000000000000" pitchFamily="65" charset="-120"/>
                <a:ea typeface="DFKai-SB" panose="03000509000000000000" pitchFamily="65" charset="-120"/>
              </a:rPr>
              <a:t>案例一</a:t>
            </a:r>
            <a:r>
              <a:rPr lang="en-US"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先生吃過飯，碗筷一丟</a:t>
            </a:r>
            <a:r>
              <a:rPr lang="en-US"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就去沙發上滑手機</a:t>
            </a:r>
            <a:r>
              <a:rPr lang="en-US"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看電視</a:t>
            </a:r>
            <a:r>
              <a:rPr lang="en-US" sz="2400" b="1" dirty="0">
                <a:solidFill>
                  <a:schemeClr val="tx1"/>
                </a:solidFill>
                <a:latin typeface="DFKai-SB" panose="03000509000000000000" pitchFamily="65" charset="-120"/>
                <a:ea typeface="DFKai-SB" panose="03000509000000000000" pitchFamily="65" charset="-120"/>
              </a:rPr>
              <a:t>.</a:t>
            </a:r>
          </a:p>
          <a:p>
            <a:pPr algn="l">
              <a:lnSpc>
                <a:spcPts val="3300"/>
              </a:lnSpc>
            </a:pP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太太對先生說</a:t>
            </a:r>
            <a:r>
              <a:rPr lang="en-US"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「你要對我好一點，幫忙做點家事」</a:t>
            </a:r>
            <a:endParaRPr lang="en-US" sz="2400" b="1" dirty="0">
              <a:solidFill>
                <a:schemeClr val="tx1"/>
              </a:solidFill>
              <a:latin typeface="DFKai-SB" panose="03000509000000000000" pitchFamily="65" charset="-120"/>
              <a:ea typeface="DFKai-SB" panose="03000509000000000000" pitchFamily="65" charset="-120"/>
            </a:endParaRPr>
          </a:p>
          <a:p>
            <a:pPr algn="l">
              <a:lnSpc>
                <a:spcPts val="3300"/>
              </a:lnSpc>
            </a:pPr>
            <a:r>
              <a:rPr lang="zh-TW" altLang="en-US" sz="2400" b="1" dirty="0">
                <a:solidFill>
                  <a:schemeClr val="tx1"/>
                </a:solidFill>
                <a:latin typeface="DFKai-SB" panose="03000509000000000000" pitchFamily="65" charset="-120"/>
                <a:ea typeface="DFKai-SB" panose="03000509000000000000" pitchFamily="65" charset="-120"/>
              </a:rPr>
              <a:t>案例二</a:t>
            </a:r>
            <a:r>
              <a:rPr lang="en-US"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先生常常加班</a:t>
            </a:r>
            <a:r>
              <a:rPr lang="en-US"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晚回家吃飯也不打個招呼，周末只顧看球賽，</a:t>
            </a: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邀他帶孩子一起出去走走</a:t>
            </a:r>
            <a:r>
              <a:rPr lang="en-US"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總回答說很累</a:t>
            </a:r>
            <a:endParaRPr lang="en-US" sz="2400" b="1" dirty="0">
              <a:solidFill>
                <a:schemeClr val="tx1"/>
              </a:solidFill>
              <a:latin typeface="DFKai-SB" panose="03000509000000000000" pitchFamily="65" charset="-120"/>
              <a:ea typeface="DFKai-SB" panose="03000509000000000000" pitchFamily="65" charset="-120"/>
            </a:endParaRPr>
          </a:p>
          <a:p>
            <a:pPr algn="l">
              <a:lnSpc>
                <a:spcPts val="3300"/>
              </a:lnSpc>
            </a:pPr>
            <a:r>
              <a:rPr lang="en-US" altLang="zh-TW"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太太對先生說</a:t>
            </a:r>
            <a:r>
              <a:rPr lang="en-US"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「你要多關心這個家，我們覺得離你很遠」</a:t>
            </a:r>
            <a:endParaRPr lang="en-US" sz="2400" b="1" dirty="0">
              <a:solidFill>
                <a:schemeClr val="tx1"/>
              </a:solidFill>
              <a:latin typeface="DFKai-SB" panose="03000509000000000000" pitchFamily="65" charset="-120"/>
              <a:ea typeface="DFKai-SB" panose="03000509000000000000" pitchFamily="65" charset="-120"/>
            </a:endParaRPr>
          </a:p>
          <a:p>
            <a:pPr lvl="0" algn="l">
              <a:lnSpc>
                <a:spcPts val="3300"/>
              </a:lnSpc>
            </a:pPr>
            <a:endParaRPr lang="en-US" sz="24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645275"/>
            <a:ext cx="381000" cy="212725"/>
          </a:xfrm>
        </p:spPr>
        <p:txBody>
          <a:bodyPr/>
          <a:lstStyle/>
          <a:p>
            <a:fld id="{69C4CFD8-F662-4A36-AA27-12DE1FA08638}" type="slidenum">
              <a:rPr lang="en-US" smtClean="0"/>
              <a:t>14</a:t>
            </a:fld>
            <a:endParaRPr lang="en-US" dirty="0"/>
          </a:p>
        </p:txBody>
      </p:sp>
    </p:spTree>
    <p:extLst>
      <p:ext uri="{BB962C8B-B14F-4D97-AF65-F5344CB8AC3E}">
        <p14:creationId xmlns:p14="http://schemas.microsoft.com/office/powerpoint/2010/main" val="3008133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838200"/>
          </a:xfrm>
        </p:spPr>
        <p:txBody>
          <a:bodyPr>
            <a:noAutofit/>
          </a:bodyPr>
          <a:lstStyle/>
          <a:p>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lvl="0" algn="l">
              <a:lnSpc>
                <a:spcPts val="3600"/>
              </a:lnSpc>
            </a:pPr>
            <a:r>
              <a:rPr lang="en-US" altLang="zh-TW" sz="2800" b="1" dirty="0">
                <a:solidFill>
                  <a:schemeClr val="tx1"/>
                </a:solidFill>
                <a:latin typeface="DFKai-SB" panose="03000509000000000000" pitchFamily="65" charset="-120"/>
                <a:ea typeface="DFKai-SB" panose="03000509000000000000" pitchFamily="65" charset="-120"/>
              </a:rPr>
              <a:t>2.(</a:t>
            </a:r>
            <a:r>
              <a:rPr lang="zh-TW" altLang="en-US" sz="2800" b="1" dirty="0">
                <a:solidFill>
                  <a:schemeClr val="tx1"/>
                </a:solidFill>
                <a:latin typeface="DFKai-SB" panose="03000509000000000000" pitchFamily="65" charset="-120"/>
                <a:ea typeface="DFKai-SB" panose="03000509000000000000" pitchFamily="65" charset="-120"/>
              </a:rPr>
              <a:t>續</a:t>
            </a:r>
            <a:r>
              <a:rPr lang="en-US" altLang="zh-TW" sz="2800" b="1" dirty="0">
                <a:solidFill>
                  <a:schemeClr val="tx1"/>
                </a:solidFill>
                <a:latin typeface="DFKai-SB" panose="03000509000000000000" pitchFamily="65" charset="-120"/>
                <a:ea typeface="DFKai-SB" panose="03000509000000000000" pitchFamily="65" charset="-120"/>
              </a:rPr>
              <a:t>)</a:t>
            </a:r>
          </a:p>
          <a:p>
            <a:pPr marL="457200" lvl="0" indent="-457200" algn="l">
              <a:lnSpc>
                <a:spcPts val="36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如果將以上兩個案例的太太對先生的對話，應用第</a:t>
            </a:r>
            <a:r>
              <a:rPr lang="en-US" altLang="zh-TW" sz="2800" b="1" dirty="0">
                <a:solidFill>
                  <a:schemeClr val="tx1"/>
                </a:solidFill>
                <a:latin typeface="DFKai-SB" panose="03000509000000000000" pitchFamily="65" charset="-120"/>
                <a:ea typeface="DFKai-SB" panose="03000509000000000000" pitchFamily="65" charset="-120"/>
              </a:rPr>
              <a:t>	</a:t>
            </a:r>
            <a:r>
              <a:rPr lang="en-US" sz="2800" b="1" dirty="0">
                <a:solidFill>
                  <a:schemeClr val="tx1"/>
                </a:solidFill>
                <a:latin typeface="DFKai-SB" panose="03000509000000000000" pitchFamily="65" charset="-120"/>
                <a:ea typeface="DFKai-SB" panose="03000509000000000000" pitchFamily="65" charset="-120"/>
              </a:rPr>
              <a:t>13 </a:t>
            </a:r>
            <a:r>
              <a:rPr lang="zh-TW" altLang="en-US" sz="2800" b="1" dirty="0">
                <a:solidFill>
                  <a:schemeClr val="tx1"/>
                </a:solidFill>
                <a:latin typeface="DFKai-SB" panose="03000509000000000000" pitchFamily="65" charset="-120"/>
                <a:ea typeface="DFKai-SB" panose="03000509000000000000" pitchFamily="65" charset="-120"/>
              </a:rPr>
              <a:t>章「具體描述問題」</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「建議解決方案」的方式</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溝通，你將會怎麼說</a:t>
            </a:r>
            <a:r>
              <a:rPr lang="en-US" sz="2800" b="1" dirty="0">
                <a:solidFill>
                  <a:schemeClr val="tx1"/>
                </a:solidFill>
                <a:latin typeface="DFKai-SB" panose="03000509000000000000" pitchFamily="65" charset="-120"/>
                <a:ea typeface="DFKai-SB" panose="03000509000000000000" pitchFamily="65" charset="-120"/>
              </a:rPr>
              <a:t>?</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lnSpc>
                <a:spcPts val="36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在你日常的生活中是否也像上面兩個案例的太太一樣很容易用籠統的用詞，像</a:t>
            </a:r>
            <a:r>
              <a:rPr lang="en-US" sz="2800" b="1" dirty="0">
                <a:solidFill>
                  <a:schemeClr val="tx1"/>
                </a:solidFill>
                <a:latin typeface="DFKai-SB" panose="03000509000000000000" pitchFamily="65" charset="-120"/>
                <a:ea typeface="DFKai-SB" panose="03000509000000000000" pitchFamily="65" charset="-120"/>
              </a:rPr>
              <a:t>:</a:t>
            </a:r>
            <a:endParaRPr lang="en-US" sz="2800" dirty="0">
              <a:solidFill>
                <a:schemeClr val="tx1"/>
              </a:solidFill>
              <a:latin typeface="DFKai-SB" panose="03000509000000000000" pitchFamily="65" charset="-120"/>
              <a:ea typeface="DFKai-SB" panose="03000509000000000000" pitchFamily="65" charset="-120"/>
            </a:endParaRPr>
          </a:p>
          <a:p>
            <a:pPr algn="l">
              <a:lnSpc>
                <a:spcPts val="3600"/>
              </a:lnSpc>
            </a:pP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「你要專心學習」 「你要乖乖聽話」</a:t>
            </a:r>
            <a:endParaRPr lang="en-US" sz="2800" dirty="0">
              <a:solidFill>
                <a:schemeClr val="tx1"/>
              </a:solidFill>
              <a:latin typeface="DFKai-SB" panose="03000509000000000000" pitchFamily="65" charset="-120"/>
              <a:ea typeface="DFKai-SB" panose="03000509000000000000" pitchFamily="65" charset="-120"/>
            </a:endParaRPr>
          </a:p>
          <a:p>
            <a:pPr algn="l">
              <a:lnSpc>
                <a:spcPts val="3600"/>
              </a:lnSpc>
            </a:pP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「你每次都</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 「你總是</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 「你從不</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a:t>
            </a:r>
            <a:endParaRPr lang="en-US" sz="2800" dirty="0">
              <a:solidFill>
                <a:schemeClr val="tx1"/>
              </a:solidFill>
              <a:latin typeface="DFKai-SB" panose="03000509000000000000" pitchFamily="65" charset="-120"/>
              <a:ea typeface="DFKai-SB" panose="03000509000000000000" pitchFamily="65" charset="-120"/>
            </a:endParaRPr>
          </a:p>
          <a:p>
            <a:pPr marL="457200" indent="-457200" algn="l">
              <a:lnSpc>
                <a:spcPts val="36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在第</a:t>
            </a:r>
            <a:r>
              <a:rPr lang="en-US" sz="2800" b="1" dirty="0">
                <a:solidFill>
                  <a:schemeClr val="tx1"/>
                </a:solidFill>
                <a:latin typeface="DFKai-SB" panose="03000509000000000000" pitchFamily="65" charset="-120"/>
                <a:ea typeface="DFKai-SB" panose="03000509000000000000" pitchFamily="65" charset="-120"/>
              </a:rPr>
              <a:t>13 </a:t>
            </a:r>
            <a:r>
              <a:rPr lang="zh-TW" altLang="en-US" sz="2800" b="1" dirty="0">
                <a:solidFill>
                  <a:schemeClr val="tx1"/>
                </a:solidFill>
                <a:latin typeface="DFKai-SB" panose="03000509000000000000" pitchFamily="65" charset="-120"/>
                <a:ea typeface="DFKai-SB" panose="03000509000000000000" pitchFamily="65" charset="-120"/>
              </a:rPr>
              <a:t>章學了要「具體描述問題」後，你如何將它說得具體一些</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請分享你的經驗與見證</a:t>
            </a:r>
            <a:r>
              <a:rPr lang="en-US" sz="2800" b="1" dirty="0">
                <a:solidFill>
                  <a:schemeClr val="tx1"/>
                </a:solidFill>
                <a:latin typeface="DFKai-SB" panose="03000509000000000000" pitchFamily="65" charset="-120"/>
                <a:ea typeface="DFKai-SB" panose="03000509000000000000" pitchFamily="65" charset="-120"/>
              </a:rPr>
              <a:t>.(p.75-79)</a:t>
            </a:r>
            <a:endParaRPr lang="en-US" sz="2800" dirty="0">
              <a:solidFill>
                <a:schemeClr val="tx1"/>
              </a:solidFill>
              <a:latin typeface="DFKai-SB" panose="03000509000000000000" pitchFamily="65" charset="-120"/>
              <a:ea typeface="DFKai-SB" panose="03000509000000000000" pitchFamily="65" charset="-120"/>
            </a:endParaRPr>
          </a:p>
          <a:p>
            <a:pPr algn="l">
              <a:lnSpc>
                <a:spcPts val="3600"/>
              </a:lnSpc>
            </a:pPr>
            <a:r>
              <a:rPr lang="en-US" sz="2800" b="1"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a:p>
            <a:pPr lvl="0" algn="l">
              <a:lnSpc>
                <a:spcPts val="3600"/>
              </a:lnSpc>
            </a:pPr>
            <a:r>
              <a:rPr lang="zh-TW" altLang="en-US" sz="2800" b="1" dirty="0">
                <a:solidFill>
                  <a:schemeClr val="tx1"/>
                </a:solidFill>
                <a:latin typeface="DFKai-SB" panose="03000509000000000000" pitchFamily="65" charset="-120"/>
                <a:ea typeface="DFKai-SB" panose="03000509000000000000" pitchFamily="65" charset="-120"/>
              </a:rPr>
              <a:t> </a:t>
            </a: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645275"/>
            <a:ext cx="381000" cy="212725"/>
          </a:xfrm>
        </p:spPr>
        <p:txBody>
          <a:bodyPr/>
          <a:lstStyle/>
          <a:p>
            <a:fld id="{69C4CFD8-F662-4A36-AA27-12DE1FA08638}" type="slidenum">
              <a:rPr lang="en-US" smtClean="0"/>
              <a:t>15</a:t>
            </a:fld>
            <a:endParaRPr lang="en-US" dirty="0"/>
          </a:p>
        </p:txBody>
      </p:sp>
    </p:spTree>
    <p:extLst>
      <p:ext uri="{BB962C8B-B14F-4D97-AF65-F5344CB8AC3E}">
        <p14:creationId xmlns:p14="http://schemas.microsoft.com/office/powerpoint/2010/main" val="1541633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838200"/>
          </a:xfrm>
        </p:spPr>
        <p:txBody>
          <a:bodyPr>
            <a:noAutofit/>
          </a:bodyPr>
          <a:lstStyle/>
          <a:p>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lvl="0" algn="l">
              <a:lnSpc>
                <a:spcPts val="4200"/>
              </a:lnSpc>
            </a:pPr>
            <a:r>
              <a:rPr lang="en-US" altLang="zh-TW" sz="2800" b="1" dirty="0">
                <a:solidFill>
                  <a:schemeClr val="tx1"/>
                </a:solidFill>
                <a:latin typeface="DFKai-SB" panose="03000509000000000000" pitchFamily="65" charset="-120"/>
                <a:ea typeface="DFKai-SB" panose="03000509000000000000" pitchFamily="65" charset="-120"/>
              </a:rPr>
              <a:t>3.</a:t>
            </a:r>
            <a:r>
              <a:rPr lang="zh-TW" altLang="en-US" sz="2800" b="1" dirty="0">
                <a:solidFill>
                  <a:schemeClr val="tx1"/>
                </a:solidFill>
                <a:latin typeface="DFKai-SB" panose="03000509000000000000" pitchFamily="65" charset="-120"/>
                <a:ea typeface="DFKai-SB" panose="03000509000000000000" pitchFamily="65" charset="-120"/>
              </a:rPr>
              <a:t>根據第</a:t>
            </a:r>
            <a:r>
              <a:rPr lang="en-US" sz="2800" b="1" dirty="0">
                <a:solidFill>
                  <a:schemeClr val="tx1"/>
                </a:solidFill>
                <a:latin typeface="DFKai-SB" panose="03000509000000000000" pitchFamily="65" charset="-120"/>
                <a:ea typeface="DFKai-SB" panose="03000509000000000000" pitchFamily="65" charset="-120"/>
              </a:rPr>
              <a:t>14 </a:t>
            </a:r>
            <a:r>
              <a:rPr lang="zh-TW" altLang="en-US" sz="2800" b="1" dirty="0">
                <a:solidFill>
                  <a:schemeClr val="tx1"/>
                </a:solidFill>
                <a:latin typeface="DFKai-SB" panose="03000509000000000000" pitchFamily="65" charset="-120"/>
                <a:ea typeface="DFKai-SB" panose="03000509000000000000" pitchFamily="65" charset="-120"/>
              </a:rPr>
              <a:t>章</a:t>
            </a:r>
            <a:endParaRPr lang="en-US" sz="2800" b="1" dirty="0">
              <a:solidFill>
                <a:schemeClr val="tx1"/>
              </a:solidFill>
              <a:latin typeface="DFKai-SB" panose="03000509000000000000" pitchFamily="65" charset="-120"/>
              <a:ea typeface="DFKai-SB" panose="03000509000000000000" pitchFamily="65" charset="-120"/>
            </a:endParaRPr>
          </a:p>
          <a:p>
            <a:pPr marL="457200" lvl="0" indent="-457200" algn="l">
              <a:lnSpc>
                <a:spcPts val="42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原諒，和解與信任之間的差異是甚麼</a:t>
            </a:r>
            <a:r>
              <a:rPr lang="en-US" sz="2800" b="1" dirty="0">
                <a:solidFill>
                  <a:schemeClr val="tx1"/>
                </a:solidFill>
                <a:latin typeface="DFKai-SB" panose="03000509000000000000" pitchFamily="65" charset="-120"/>
                <a:ea typeface="DFKai-SB" panose="03000509000000000000" pitchFamily="65" charset="-120"/>
              </a:rPr>
              <a:t>?</a:t>
            </a:r>
          </a:p>
          <a:p>
            <a:pPr marL="457200" lvl="0" indent="-457200" algn="l">
              <a:lnSpc>
                <a:spcPts val="42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我們都希望改善與對方的關係，但若無法分辨原諒，和解與信任之間的差異，關係又會出現甚麼變化</a:t>
            </a:r>
            <a:r>
              <a:rPr lang="en-US" sz="2800" b="1" dirty="0">
                <a:solidFill>
                  <a:schemeClr val="tx1"/>
                </a:solidFill>
                <a:latin typeface="DFKai-SB" panose="03000509000000000000" pitchFamily="65" charset="-120"/>
                <a:ea typeface="DFKai-SB" panose="03000509000000000000" pitchFamily="65" charset="-120"/>
              </a:rPr>
              <a:t>?</a:t>
            </a:r>
          </a:p>
          <a:p>
            <a:pPr marL="457200" lvl="0" indent="-457200" algn="l">
              <a:lnSpc>
                <a:spcPts val="42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有哪些話能幫助我們清楚維持這些界線的劃分</a:t>
            </a:r>
            <a:r>
              <a:rPr lang="en-US" sz="2800" b="1" dirty="0">
                <a:solidFill>
                  <a:schemeClr val="tx1"/>
                </a:solidFill>
                <a:latin typeface="DFKai-SB" panose="03000509000000000000" pitchFamily="65" charset="-120"/>
                <a:ea typeface="DFKai-SB" panose="03000509000000000000" pitchFamily="65" charset="-120"/>
              </a:rPr>
              <a:t>?</a:t>
            </a:r>
          </a:p>
          <a:p>
            <a:pPr marL="457200" lvl="0" indent="-457200" algn="l">
              <a:lnSpc>
                <a:spcPts val="42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明確的界線溝通應從哪裡著手</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是要先「既往不咎」</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還是尋求現在的和解</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抑或是相信對方未來會改變</a:t>
            </a:r>
            <a:r>
              <a:rPr lang="en-US" sz="2800" b="1" dirty="0">
                <a:solidFill>
                  <a:schemeClr val="tx1"/>
                </a:solidFill>
                <a:latin typeface="DFKai-SB" panose="03000509000000000000" pitchFamily="65" charset="-120"/>
                <a:ea typeface="DFKai-SB" panose="03000509000000000000" pitchFamily="65" charset="-120"/>
              </a:rPr>
              <a:t>?</a:t>
            </a:r>
          </a:p>
          <a:p>
            <a:pPr algn="l">
              <a:lnSpc>
                <a:spcPts val="4200"/>
              </a:lnSpc>
            </a:pPr>
            <a:r>
              <a:rPr lang="zh-TW" altLang="en-US" sz="2800" b="1" dirty="0">
                <a:solidFill>
                  <a:schemeClr val="tx1"/>
                </a:solidFill>
                <a:latin typeface="DFKai-SB" panose="03000509000000000000" pitchFamily="65" charset="-120"/>
                <a:ea typeface="DFKai-SB" panose="03000509000000000000" pitchFamily="65" charset="-120"/>
              </a:rPr>
              <a:t>請分享你的經驗與見證</a:t>
            </a:r>
            <a:r>
              <a:rPr lang="en-US" sz="2800" b="1" dirty="0">
                <a:solidFill>
                  <a:schemeClr val="tx1"/>
                </a:solidFill>
                <a:latin typeface="DFKai-SB" panose="03000509000000000000" pitchFamily="65" charset="-120"/>
                <a:ea typeface="DFKai-SB" panose="03000509000000000000" pitchFamily="65" charset="-120"/>
              </a:rPr>
              <a:t>(p.81-84)</a:t>
            </a:r>
          </a:p>
          <a:p>
            <a:pPr algn="l">
              <a:lnSpc>
                <a:spcPts val="4200"/>
              </a:lnSpc>
            </a:pPr>
            <a:r>
              <a:rPr lang="en-US" sz="2800" b="1" dirty="0">
                <a:solidFill>
                  <a:schemeClr val="tx1"/>
                </a:solidFill>
                <a:latin typeface="DFKai-SB" panose="03000509000000000000" pitchFamily="65" charset="-120"/>
                <a:ea typeface="DFKai-SB" panose="03000509000000000000" pitchFamily="65" charset="-120"/>
              </a:rPr>
              <a:t> </a:t>
            </a:r>
          </a:p>
          <a:p>
            <a:pPr lvl="0" algn="l">
              <a:lnSpc>
                <a:spcPts val="4200"/>
              </a:lnSpc>
            </a:pPr>
            <a:r>
              <a:rPr lang="zh-TW" altLang="en-US" sz="2800" b="1" dirty="0">
                <a:solidFill>
                  <a:schemeClr val="tx1"/>
                </a:solidFill>
                <a:latin typeface="DFKai-SB" panose="03000509000000000000" pitchFamily="65" charset="-120"/>
                <a:ea typeface="DFKai-SB" panose="03000509000000000000" pitchFamily="65" charset="-120"/>
              </a:rPr>
              <a:t> </a:t>
            </a: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645275"/>
            <a:ext cx="381000" cy="212725"/>
          </a:xfrm>
        </p:spPr>
        <p:txBody>
          <a:bodyPr/>
          <a:lstStyle/>
          <a:p>
            <a:fld id="{69C4CFD8-F662-4A36-AA27-12DE1FA08638}" type="slidenum">
              <a:rPr lang="en-US" smtClean="0"/>
              <a:t>16</a:t>
            </a:fld>
            <a:endParaRPr lang="en-US" dirty="0"/>
          </a:p>
        </p:txBody>
      </p:sp>
    </p:spTree>
    <p:extLst>
      <p:ext uri="{BB962C8B-B14F-4D97-AF65-F5344CB8AC3E}">
        <p14:creationId xmlns:p14="http://schemas.microsoft.com/office/powerpoint/2010/main" val="1440086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838200"/>
          </a:xfrm>
        </p:spPr>
        <p:txBody>
          <a:bodyPr>
            <a:noAutofit/>
          </a:bodyPr>
          <a:lstStyle/>
          <a:p>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r>
              <a:rPr lang="en-US" altLang="zh-TW"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角色扮演 </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algn="l"/>
            <a:r>
              <a:rPr lang="zh-TW" altLang="en-US" b="1" dirty="0">
                <a:solidFill>
                  <a:schemeClr val="tx1"/>
                </a:solidFill>
                <a:latin typeface="DFKai-SB" panose="03000509000000000000" pitchFamily="65" charset="-120"/>
                <a:ea typeface="DFKai-SB" panose="03000509000000000000" pitchFamily="65" charset="-120"/>
              </a:rPr>
              <a:t>案例一</a:t>
            </a:r>
            <a:r>
              <a:rPr lang="en-US"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感受一下當你以「想要」代替「必須」或</a:t>
            </a:r>
            <a:r>
              <a:rPr lang="en-US" altLang="zh-TW" b="1" dirty="0">
                <a:solidFill>
                  <a:schemeClr val="tx1"/>
                </a:solidFill>
                <a:latin typeface="DFKai-SB" panose="03000509000000000000" pitchFamily="65" charset="-120"/>
                <a:ea typeface="DFKai-SB" panose="03000509000000000000" pitchFamily="65" charset="-120"/>
              </a:rPr>
              <a:t>	</a:t>
            </a:r>
            <a:r>
              <a:rPr lang="zh-TW" altLang="en-US" b="1" dirty="0">
                <a:solidFill>
                  <a:schemeClr val="tx1"/>
                </a:solidFill>
                <a:latin typeface="DFKai-SB" panose="03000509000000000000" pitchFamily="65" charset="-120"/>
                <a:ea typeface="DFKai-SB" panose="03000509000000000000" pitchFamily="65" charset="-120"/>
              </a:rPr>
              <a:t>「應該」的說話模式的感覺 </a:t>
            </a:r>
            <a:r>
              <a:rPr lang="en-US" b="1" dirty="0">
                <a:solidFill>
                  <a:schemeClr val="tx1"/>
                </a:solidFill>
                <a:latin typeface="DFKai-SB" panose="03000509000000000000" pitchFamily="65" charset="-120"/>
                <a:ea typeface="DFKai-SB" panose="03000509000000000000" pitchFamily="65" charset="-120"/>
              </a:rPr>
              <a:t>(5 </a:t>
            </a:r>
            <a:r>
              <a:rPr lang="zh-TW" altLang="en-US" b="1" dirty="0">
                <a:solidFill>
                  <a:schemeClr val="tx1"/>
                </a:solidFill>
                <a:latin typeface="DFKai-SB" panose="03000509000000000000" pitchFamily="65" charset="-120"/>
                <a:ea typeface="DFKai-SB" panose="03000509000000000000" pitchFamily="65" charset="-120"/>
              </a:rPr>
              <a:t>分鐘</a:t>
            </a:r>
            <a:r>
              <a:rPr lang="en-US" b="1" dirty="0">
                <a:solidFill>
                  <a:schemeClr val="tx1"/>
                </a:solidFill>
                <a:latin typeface="DFKai-SB" panose="03000509000000000000" pitchFamily="65" charset="-120"/>
                <a:ea typeface="DFKai-SB" panose="03000509000000000000" pitchFamily="65" charset="-120"/>
              </a:rPr>
              <a:t>)</a:t>
            </a:r>
            <a:endParaRPr lang="en-US" sz="2000" b="1" dirty="0">
              <a:solidFill>
                <a:schemeClr val="tx1"/>
              </a:solidFill>
              <a:latin typeface="DFKai-SB" panose="03000509000000000000" pitchFamily="65" charset="-120"/>
              <a:ea typeface="DFKai-SB" panose="03000509000000000000" pitchFamily="65" charset="-120"/>
            </a:endParaRPr>
          </a:p>
          <a:p>
            <a:pPr marL="514350" lvl="0" indent="-514350" algn="l" fontAlgn="t">
              <a:buFont typeface="+mj-lt"/>
              <a:buAutoNum type="alphaLcParenR"/>
            </a:pPr>
            <a:r>
              <a:rPr lang="zh-TW" altLang="en-US" b="1" dirty="0">
                <a:solidFill>
                  <a:schemeClr val="tx1"/>
                </a:solidFill>
                <a:latin typeface="DFKai-SB" panose="03000509000000000000" pitchFamily="65" charset="-120"/>
                <a:ea typeface="DFKai-SB" panose="03000509000000000000" pitchFamily="65" charset="-120"/>
              </a:rPr>
              <a:t>請輪流扮演甲</a:t>
            </a:r>
            <a:r>
              <a:rPr lang="en-US" b="1" dirty="0">
                <a:solidFill>
                  <a:schemeClr val="tx1"/>
                </a:solidFill>
                <a:latin typeface="DFKai-SB" panose="03000509000000000000" pitchFamily="65" charset="-120"/>
                <a:ea typeface="DFKai-SB" panose="03000509000000000000" pitchFamily="65" charset="-120"/>
              </a:rPr>
              <a:t>, </a:t>
            </a:r>
            <a:r>
              <a:rPr lang="zh-TW" altLang="en-US" b="1" dirty="0">
                <a:solidFill>
                  <a:schemeClr val="tx1"/>
                </a:solidFill>
                <a:latin typeface="DFKai-SB" panose="03000509000000000000" pitchFamily="65" charset="-120"/>
                <a:ea typeface="DFKai-SB" panose="03000509000000000000" pitchFamily="65" charset="-120"/>
              </a:rPr>
              <a:t>乙 兩個角色</a:t>
            </a:r>
            <a:endParaRPr lang="en-US" sz="2400" b="1" dirty="0">
              <a:solidFill>
                <a:schemeClr val="tx1"/>
              </a:solidFill>
              <a:latin typeface="DFKai-SB" panose="03000509000000000000" pitchFamily="65" charset="-120"/>
              <a:ea typeface="DFKai-SB" panose="03000509000000000000" pitchFamily="65" charset="-120"/>
            </a:endParaRPr>
          </a:p>
          <a:p>
            <a:pPr marL="914400" lvl="1" indent="-457200" algn="l" fontAlgn="t">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甲說一個以「我必須」開頭的句子 </a:t>
            </a:r>
            <a:endParaRPr lang="en-US" sz="2000" b="1" dirty="0">
              <a:solidFill>
                <a:schemeClr val="tx1"/>
              </a:solidFill>
              <a:latin typeface="DFKai-SB" panose="03000509000000000000" pitchFamily="65" charset="-120"/>
              <a:ea typeface="DFKai-SB" panose="03000509000000000000" pitchFamily="65" charset="-120"/>
            </a:endParaRPr>
          </a:p>
          <a:p>
            <a:pPr marL="914400" lvl="1" indent="-457200" algn="l" fontAlgn="t">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乙複誦這個句子，只是將「我必須」改成「你想要」例如</a:t>
            </a:r>
            <a:r>
              <a:rPr lang="en-US" b="1" dirty="0">
                <a:solidFill>
                  <a:schemeClr val="tx1"/>
                </a:solidFill>
                <a:latin typeface="DFKai-SB" panose="03000509000000000000" pitchFamily="65" charset="-120"/>
                <a:ea typeface="DFKai-SB" panose="03000509000000000000" pitchFamily="65" charset="-120"/>
              </a:rPr>
              <a:t>:</a:t>
            </a:r>
            <a:endParaRPr lang="en-US" sz="2000" b="1" dirty="0">
              <a:solidFill>
                <a:schemeClr val="tx1"/>
              </a:solidFill>
              <a:latin typeface="DFKai-SB" panose="03000509000000000000" pitchFamily="65" charset="-120"/>
              <a:ea typeface="DFKai-SB" panose="03000509000000000000" pitchFamily="65" charset="-120"/>
            </a:endParaRPr>
          </a:p>
          <a:p>
            <a:pPr marL="914400" lvl="1" indent="-457200" algn="l" fontAlgn="t">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甲說： 「我必須完成我的工作」，</a:t>
            </a:r>
            <a:endParaRPr lang="en-US" sz="2000" b="1" dirty="0">
              <a:solidFill>
                <a:schemeClr val="tx1"/>
              </a:solidFill>
              <a:latin typeface="DFKai-SB" panose="03000509000000000000" pitchFamily="65" charset="-120"/>
              <a:ea typeface="DFKai-SB" panose="03000509000000000000" pitchFamily="65" charset="-120"/>
            </a:endParaRPr>
          </a:p>
          <a:p>
            <a:pPr marL="914400" lvl="1" indent="-457200" algn="l" fontAlgn="t">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乙就說： 「你想要完成你的工作。」</a:t>
            </a:r>
            <a:endParaRPr lang="en-US" sz="2000" b="1" dirty="0">
              <a:solidFill>
                <a:schemeClr val="tx1"/>
              </a:solidFill>
              <a:latin typeface="DFKai-SB" panose="03000509000000000000" pitchFamily="65" charset="-120"/>
              <a:ea typeface="DFKai-SB" panose="03000509000000000000" pitchFamily="65" charset="-120"/>
            </a:endParaRPr>
          </a:p>
          <a:p>
            <a:pPr marL="914400" lvl="1" indent="-457200" algn="l" fontAlgn="t">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然後甲就複誦</a:t>
            </a:r>
            <a:r>
              <a:rPr lang="en-US" b="1" dirty="0">
                <a:solidFill>
                  <a:schemeClr val="tx1"/>
                </a:solidFill>
                <a:latin typeface="DFKai-SB" panose="03000509000000000000" pitchFamily="65" charset="-120"/>
                <a:ea typeface="DFKai-SB" panose="03000509000000000000" pitchFamily="65" charset="-120"/>
              </a:rPr>
              <a:t>3 </a:t>
            </a:r>
            <a:r>
              <a:rPr lang="zh-TW" altLang="en-US" b="1" dirty="0">
                <a:solidFill>
                  <a:schemeClr val="tx1"/>
                </a:solidFill>
                <a:latin typeface="DFKai-SB" panose="03000509000000000000" pitchFamily="65" charset="-120"/>
                <a:ea typeface="DFKai-SB" panose="03000509000000000000" pitchFamily="65" charset="-120"/>
              </a:rPr>
              <a:t>次 「我想要完成我的工作。」</a:t>
            </a:r>
            <a:endParaRPr lang="en-US" sz="2000" b="1" dirty="0">
              <a:solidFill>
                <a:schemeClr val="tx1"/>
              </a:solidFill>
              <a:latin typeface="DFKai-SB" panose="03000509000000000000" pitchFamily="65" charset="-120"/>
              <a:ea typeface="DFKai-SB" panose="03000509000000000000" pitchFamily="65" charset="-120"/>
            </a:endParaRPr>
          </a:p>
          <a:p>
            <a:pPr lvl="0" algn="l">
              <a:lnSpc>
                <a:spcPts val="4200"/>
              </a:lnSpc>
            </a:pP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645275"/>
            <a:ext cx="381000" cy="212725"/>
          </a:xfrm>
        </p:spPr>
        <p:txBody>
          <a:bodyPr/>
          <a:lstStyle/>
          <a:p>
            <a:fld id="{69C4CFD8-F662-4A36-AA27-12DE1FA08638}" type="slidenum">
              <a:rPr lang="en-US" smtClean="0"/>
              <a:t>17</a:t>
            </a:fld>
            <a:endParaRPr lang="en-US" dirty="0"/>
          </a:p>
        </p:txBody>
      </p:sp>
    </p:spTree>
    <p:extLst>
      <p:ext uri="{BB962C8B-B14F-4D97-AF65-F5344CB8AC3E}">
        <p14:creationId xmlns:p14="http://schemas.microsoft.com/office/powerpoint/2010/main" val="2844866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838200"/>
          </a:xfrm>
        </p:spPr>
        <p:txBody>
          <a:bodyPr>
            <a:noAutofit/>
          </a:bodyPr>
          <a:lstStyle/>
          <a:p>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r>
              <a:rPr lang="en-US" altLang="zh-TW"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角色扮演 </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lvl="0" algn="l" fontAlgn="t"/>
            <a:r>
              <a:rPr lang="zh-TW" altLang="en-US" sz="2800" b="1" dirty="0">
                <a:solidFill>
                  <a:schemeClr val="tx1"/>
                </a:solidFill>
                <a:latin typeface="DFKai-SB" panose="03000509000000000000" pitchFamily="65" charset="-120"/>
                <a:ea typeface="DFKai-SB" panose="03000509000000000000" pitchFamily="65" charset="-120"/>
              </a:rPr>
              <a:t>案例一</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續</a:t>
            </a:r>
            <a:r>
              <a:rPr lang="en-US" altLang="zh-TW" sz="2800" b="1" dirty="0">
                <a:solidFill>
                  <a:schemeClr val="tx1"/>
                </a:solidFill>
                <a:latin typeface="DFKai-SB" panose="03000509000000000000" pitchFamily="65" charset="-120"/>
                <a:ea typeface="DFKai-SB" panose="03000509000000000000" pitchFamily="65" charset="-120"/>
              </a:rPr>
              <a:t>)</a:t>
            </a:r>
            <a:r>
              <a:rPr lang="en-US" sz="2800" b="1" dirty="0">
                <a:solidFill>
                  <a:schemeClr val="tx1"/>
                </a:solidFill>
                <a:latin typeface="DFKai-SB" panose="03000509000000000000" pitchFamily="65" charset="-120"/>
                <a:ea typeface="DFKai-SB" panose="03000509000000000000" pitchFamily="65" charset="-120"/>
              </a:rPr>
              <a:t>:</a:t>
            </a:r>
          </a:p>
          <a:p>
            <a:pPr lvl="0" algn="l" fontAlgn="t"/>
            <a:r>
              <a:rPr lang="en-US" altLang="zh-TW" sz="2800" b="1" dirty="0">
                <a:solidFill>
                  <a:schemeClr val="tx1"/>
                </a:solidFill>
                <a:latin typeface="DFKai-SB" panose="03000509000000000000" pitchFamily="65" charset="-120"/>
                <a:ea typeface="DFKai-SB" panose="03000509000000000000" pitchFamily="65" charset="-120"/>
              </a:rPr>
              <a:t>b)</a:t>
            </a:r>
            <a:r>
              <a:rPr lang="zh-TW" altLang="en-US" sz="2800" b="1" dirty="0">
                <a:solidFill>
                  <a:schemeClr val="tx1"/>
                </a:solidFill>
                <a:latin typeface="DFKai-SB" panose="03000509000000000000" pitchFamily="65" charset="-120"/>
                <a:ea typeface="DFKai-SB" panose="03000509000000000000" pitchFamily="65" charset="-120"/>
              </a:rPr>
              <a:t>可以用下面句子來練習</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或自己提出一些你日常生活中</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的「應該」或 「必須」，遵循上面</a:t>
            </a:r>
            <a:r>
              <a:rPr lang="en-US" sz="2800" b="1" dirty="0">
                <a:solidFill>
                  <a:schemeClr val="tx1"/>
                </a:solidFill>
                <a:latin typeface="DFKai-SB" panose="03000509000000000000" pitchFamily="65" charset="-120"/>
                <a:ea typeface="DFKai-SB" panose="03000509000000000000" pitchFamily="65" charset="-120"/>
              </a:rPr>
              <a:t> a) </a:t>
            </a:r>
            <a:r>
              <a:rPr lang="zh-TW" altLang="en-US" sz="2800" b="1" dirty="0">
                <a:solidFill>
                  <a:schemeClr val="tx1"/>
                </a:solidFill>
                <a:latin typeface="DFKai-SB" panose="03000509000000000000" pitchFamily="65" charset="-120"/>
                <a:ea typeface="DFKai-SB" panose="03000509000000000000" pitchFamily="65" charset="-120"/>
              </a:rPr>
              <a:t>項的方式對</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練</a:t>
            </a:r>
            <a:r>
              <a:rPr lang="en-US" sz="2800" b="1" dirty="0">
                <a:solidFill>
                  <a:schemeClr val="tx1"/>
                </a:solidFill>
                <a:latin typeface="DFKai-SB" panose="03000509000000000000" pitchFamily="65" charset="-120"/>
                <a:ea typeface="DFKai-SB" panose="03000509000000000000" pitchFamily="65" charset="-120"/>
              </a:rPr>
              <a:t>.</a:t>
            </a:r>
          </a:p>
          <a:p>
            <a:pPr algn="l" fontAlgn="t"/>
            <a:r>
              <a:rPr lang="zh-TW" altLang="en-US" sz="2800" b="1" dirty="0">
                <a:solidFill>
                  <a:schemeClr val="tx1"/>
                </a:solidFill>
                <a:latin typeface="DFKai-SB" panose="03000509000000000000" pitchFamily="65" charset="-120"/>
                <a:ea typeface="DFKai-SB" panose="03000509000000000000" pitchFamily="65" charset="-120"/>
              </a:rPr>
              <a:t>「我應該在母親節送我媽媽禮物」「我應該每天讀聖經」</a:t>
            </a:r>
            <a:endParaRPr lang="en-US" sz="2800" b="1" dirty="0">
              <a:solidFill>
                <a:schemeClr val="tx1"/>
              </a:solidFill>
              <a:latin typeface="DFKai-SB" panose="03000509000000000000" pitchFamily="65" charset="-120"/>
              <a:ea typeface="DFKai-SB" panose="03000509000000000000" pitchFamily="65" charset="-120"/>
            </a:endParaRPr>
          </a:p>
          <a:p>
            <a:pPr algn="l" fontAlgn="t"/>
            <a:r>
              <a:rPr lang="zh-TW" altLang="en-US" sz="2800" b="1" dirty="0">
                <a:solidFill>
                  <a:schemeClr val="tx1"/>
                </a:solidFill>
                <a:latin typeface="DFKai-SB" panose="03000509000000000000" pitchFamily="65" charset="-120"/>
                <a:ea typeface="DFKai-SB" panose="03000509000000000000" pitchFamily="65" charset="-120"/>
              </a:rPr>
              <a:t>「我父母年紀老了我應該多關心他們」</a:t>
            </a:r>
            <a:endParaRPr lang="en-US" altLang="zh-TW" sz="2800" b="1" dirty="0">
              <a:solidFill>
                <a:schemeClr val="tx1"/>
              </a:solidFill>
              <a:latin typeface="DFKai-SB" panose="03000509000000000000" pitchFamily="65" charset="-120"/>
              <a:ea typeface="DFKai-SB" panose="03000509000000000000" pitchFamily="65" charset="-120"/>
            </a:endParaRPr>
          </a:p>
          <a:p>
            <a:pPr algn="l" fontAlgn="t"/>
            <a:endParaRPr lang="en-US" sz="2800" b="1" dirty="0">
              <a:solidFill>
                <a:schemeClr val="tx1"/>
              </a:solidFill>
              <a:latin typeface="DFKai-SB" panose="03000509000000000000" pitchFamily="65" charset="-120"/>
              <a:ea typeface="DFKai-SB" panose="03000509000000000000" pitchFamily="65" charset="-120"/>
            </a:endParaRPr>
          </a:p>
          <a:p>
            <a:pPr lvl="0" algn="l" fontAlgn="t"/>
            <a:r>
              <a:rPr lang="en-US" altLang="zh-TW" sz="2800" b="1" dirty="0">
                <a:solidFill>
                  <a:schemeClr val="tx1"/>
                </a:solidFill>
                <a:latin typeface="DFKai-SB" panose="03000509000000000000" pitchFamily="65" charset="-120"/>
                <a:ea typeface="DFKai-SB" panose="03000509000000000000" pitchFamily="65" charset="-120"/>
              </a:rPr>
              <a:t>c)</a:t>
            </a:r>
            <a:r>
              <a:rPr lang="zh-TW" altLang="en-US" sz="2800" b="1" dirty="0">
                <a:solidFill>
                  <a:schemeClr val="tx1"/>
                </a:solidFill>
                <a:latin typeface="DFKai-SB" panose="03000509000000000000" pitchFamily="65" charset="-120"/>
                <a:ea typeface="DFKai-SB" panose="03000509000000000000" pitchFamily="65" charset="-120"/>
              </a:rPr>
              <a:t>請輪流分享你的感覺</a:t>
            </a:r>
            <a:endParaRPr lang="en-US" sz="2800" b="1" dirty="0">
              <a:solidFill>
                <a:schemeClr val="tx1"/>
              </a:solidFill>
              <a:latin typeface="DFKai-SB" panose="03000509000000000000" pitchFamily="65" charset="-120"/>
              <a:ea typeface="DFKai-SB" panose="03000509000000000000" pitchFamily="65" charset="-120"/>
            </a:endParaRPr>
          </a:p>
          <a:p>
            <a:pPr lvl="0" algn="l">
              <a:lnSpc>
                <a:spcPts val="4200"/>
              </a:lnSpc>
            </a:pP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645275"/>
            <a:ext cx="381000" cy="212725"/>
          </a:xfrm>
        </p:spPr>
        <p:txBody>
          <a:bodyPr/>
          <a:lstStyle/>
          <a:p>
            <a:fld id="{69C4CFD8-F662-4A36-AA27-12DE1FA08638}" type="slidenum">
              <a:rPr lang="en-US" smtClean="0"/>
              <a:t>18</a:t>
            </a:fld>
            <a:endParaRPr lang="en-US" dirty="0"/>
          </a:p>
        </p:txBody>
      </p:sp>
    </p:spTree>
    <p:extLst>
      <p:ext uri="{BB962C8B-B14F-4D97-AF65-F5344CB8AC3E}">
        <p14:creationId xmlns:p14="http://schemas.microsoft.com/office/powerpoint/2010/main" val="271046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838200"/>
          </a:xfrm>
        </p:spPr>
        <p:txBody>
          <a:bodyPr>
            <a:noAutofit/>
          </a:bodyPr>
          <a:lstStyle/>
          <a:p>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討論問題</a:t>
            </a:r>
            <a:r>
              <a:rPr lang="en-US" altLang="zh-TW"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角色扮演 </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algn="l" fontAlgn="t">
              <a:lnSpc>
                <a:spcPts val="3500"/>
              </a:lnSpc>
            </a:pPr>
            <a:r>
              <a:rPr lang="zh-TW" altLang="en-US" sz="2800" b="1" dirty="0">
                <a:solidFill>
                  <a:schemeClr val="tx1"/>
                </a:solidFill>
                <a:latin typeface="DFKai-SB" panose="03000509000000000000" pitchFamily="65" charset="-120"/>
                <a:ea typeface="DFKai-SB" panose="03000509000000000000" pitchFamily="65" charset="-120"/>
              </a:rPr>
              <a:t>案例二</a:t>
            </a:r>
            <a:r>
              <a:rPr lang="en-US" sz="2800" b="1" dirty="0">
                <a:solidFill>
                  <a:schemeClr val="tx1"/>
                </a:solidFill>
                <a:latin typeface="DFKai-SB" panose="03000509000000000000" pitchFamily="65" charset="-120"/>
                <a:ea typeface="DFKai-SB" panose="03000509000000000000" pitchFamily="65" charset="-120"/>
              </a:rPr>
              <a:t>:(5 </a:t>
            </a:r>
            <a:r>
              <a:rPr lang="zh-TW" altLang="en-US" sz="2800" b="1" dirty="0">
                <a:solidFill>
                  <a:schemeClr val="tx1"/>
                </a:solidFill>
                <a:latin typeface="DFKai-SB" panose="03000509000000000000" pitchFamily="65" charset="-120"/>
                <a:ea typeface="DFKai-SB" panose="03000509000000000000" pitchFamily="65" charset="-120"/>
              </a:rPr>
              <a:t>分鐘</a:t>
            </a:r>
            <a:r>
              <a:rPr lang="en-US" sz="2800" b="1" dirty="0">
                <a:solidFill>
                  <a:schemeClr val="tx1"/>
                </a:solidFill>
                <a:latin typeface="DFKai-SB" panose="03000509000000000000" pitchFamily="65" charset="-120"/>
                <a:ea typeface="DFKai-SB" panose="03000509000000000000" pitchFamily="65" charset="-120"/>
              </a:rPr>
              <a:t>)</a:t>
            </a:r>
          </a:p>
          <a:p>
            <a:pPr algn="l">
              <a:lnSpc>
                <a:spcPts val="3500"/>
              </a:lnSpc>
            </a:pPr>
            <a:r>
              <a:rPr lang="zh-TW" altLang="en-US" sz="2800" b="1" dirty="0">
                <a:solidFill>
                  <a:schemeClr val="tx1"/>
                </a:solidFill>
                <a:latin typeface="DFKai-SB" panose="03000509000000000000" pitchFamily="65" charset="-120"/>
                <a:ea typeface="DFKai-SB" panose="03000509000000000000" pitchFamily="65" charset="-120"/>
              </a:rPr>
              <a:t>小強晚上常常不專心寫功課，動不動就滑手機，搞得很晚才睡，早上很難起床，趕不上校車，媽媽就必須開車送他上學。</a:t>
            </a:r>
            <a:endParaRPr lang="en-US" sz="2800" b="1" dirty="0">
              <a:solidFill>
                <a:schemeClr val="tx1"/>
              </a:solidFill>
              <a:latin typeface="DFKai-SB" panose="03000509000000000000" pitchFamily="65" charset="-120"/>
              <a:ea typeface="DFKai-SB" panose="03000509000000000000" pitchFamily="65" charset="-120"/>
            </a:endParaRPr>
          </a:p>
          <a:p>
            <a:pPr algn="l">
              <a:lnSpc>
                <a:spcPts val="3500"/>
              </a:lnSpc>
            </a:pPr>
            <a:r>
              <a:rPr lang="zh-TW" altLang="en-US" sz="2800" b="1" dirty="0">
                <a:solidFill>
                  <a:schemeClr val="tx1"/>
                </a:solidFill>
                <a:latin typeface="DFKai-SB" panose="03000509000000000000" pitchFamily="65" charset="-120"/>
                <a:ea typeface="DFKai-SB" panose="03000509000000000000" pitchFamily="65" charset="-120"/>
              </a:rPr>
              <a:t>媽媽的抱怨</a:t>
            </a:r>
            <a:r>
              <a:rPr lang="en-US" sz="2800" b="1" dirty="0">
                <a:solidFill>
                  <a:schemeClr val="tx1"/>
                </a:solidFill>
                <a:latin typeface="DFKai-SB" panose="03000509000000000000" pitchFamily="65" charset="-120"/>
                <a:ea typeface="DFKai-SB" panose="03000509000000000000" pitchFamily="65" charset="-120"/>
              </a:rPr>
              <a:t>: </a:t>
            </a:r>
          </a:p>
          <a:p>
            <a:pPr algn="l">
              <a:lnSpc>
                <a:spcPts val="3500"/>
              </a:lnSpc>
            </a:pPr>
            <a:r>
              <a:rPr lang="zh-TW" altLang="en-US" sz="2800" b="1" dirty="0">
                <a:solidFill>
                  <a:schemeClr val="tx1"/>
                </a:solidFill>
                <a:latin typeface="DFKai-SB" panose="03000509000000000000" pitchFamily="65" charset="-120"/>
                <a:ea typeface="DFKai-SB" panose="03000509000000000000" pitchFamily="65" charset="-120"/>
              </a:rPr>
              <a:t>「你不應該晚上花那麼多時間看手機，應該專心寫功課，免得拖得很晚才睡，隔天早上起不來，常常趕不上校車，逼得我必須開車送你上學」</a:t>
            </a:r>
            <a:endParaRPr lang="en-US" altLang="zh-TW" sz="2800" b="1" dirty="0">
              <a:solidFill>
                <a:schemeClr val="tx1"/>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請輪流扮演媽媽，應用第</a:t>
            </a:r>
            <a:r>
              <a:rPr lang="en-US" sz="2800" b="1" dirty="0">
                <a:solidFill>
                  <a:schemeClr val="tx1"/>
                </a:solidFill>
                <a:latin typeface="DFKai-SB" panose="03000509000000000000" pitchFamily="65" charset="-120"/>
                <a:ea typeface="DFKai-SB" panose="03000509000000000000" pitchFamily="65" charset="-120"/>
              </a:rPr>
              <a:t>11 </a:t>
            </a:r>
            <a:r>
              <a:rPr lang="zh-TW" altLang="en-US" sz="2800" b="1" dirty="0">
                <a:solidFill>
                  <a:schemeClr val="tx1"/>
                </a:solidFill>
                <a:latin typeface="DFKai-SB" panose="03000509000000000000" pitchFamily="65" charset="-120"/>
                <a:ea typeface="DFKai-SB" panose="03000509000000000000" pitchFamily="65" charset="-120"/>
              </a:rPr>
              <a:t>章的教導</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避開用「應該」的說話模式</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使用「描述具體事實」</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表達感受或影響</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用建議的方式</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使用「如果」開頭</a:t>
            </a:r>
            <a:r>
              <a:rPr lang="en-US" sz="2800" b="1" dirty="0">
                <a:solidFill>
                  <a:schemeClr val="tx1"/>
                </a:solidFill>
                <a:latin typeface="DFKai-SB" panose="03000509000000000000" pitchFamily="65" charset="-120"/>
                <a:ea typeface="DFKai-SB" panose="03000509000000000000" pitchFamily="65" charset="-120"/>
              </a:rPr>
              <a:t> ) </a:t>
            </a:r>
            <a:r>
              <a:rPr lang="zh-TW" altLang="en-US" sz="2800" b="1" dirty="0">
                <a:solidFill>
                  <a:schemeClr val="tx1"/>
                </a:solidFill>
                <a:latin typeface="DFKai-SB" panose="03000509000000000000" pitchFamily="65" charset="-120"/>
                <a:ea typeface="DFKai-SB" panose="03000509000000000000" pitchFamily="65" charset="-120"/>
              </a:rPr>
              <a:t>提出改善作法，向小強界線溝通</a:t>
            </a:r>
            <a:r>
              <a:rPr lang="en-US" sz="2800" b="1" dirty="0">
                <a:solidFill>
                  <a:schemeClr val="tx1"/>
                </a:solidFill>
                <a:latin typeface="DFKai-SB" panose="03000509000000000000" pitchFamily="65" charset="-120"/>
                <a:ea typeface="DFKai-SB" panose="03000509000000000000" pitchFamily="65" charset="-120"/>
              </a:rPr>
              <a:t>(p.68-69)</a:t>
            </a:r>
          </a:p>
          <a:p>
            <a:pPr lvl="0" algn="l">
              <a:lnSpc>
                <a:spcPts val="3500"/>
              </a:lnSpc>
            </a:pP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645275"/>
            <a:ext cx="381000" cy="212725"/>
          </a:xfrm>
        </p:spPr>
        <p:txBody>
          <a:bodyPr/>
          <a:lstStyle/>
          <a:p>
            <a:fld id="{69C4CFD8-F662-4A36-AA27-12DE1FA08638}" type="slidenum">
              <a:rPr lang="en-US" smtClean="0"/>
              <a:t>19</a:t>
            </a:fld>
            <a:endParaRPr lang="en-US" dirty="0"/>
          </a:p>
        </p:txBody>
      </p:sp>
    </p:spTree>
    <p:extLst>
      <p:ext uri="{BB962C8B-B14F-4D97-AF65-F5344CB8AC3E}">
        <p14:creationId xmlns:p14="http://schemas.microsoft.com/office/powerpoint/2010/main" val="37042425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33523</TotalTime>
  <Words>3839</Words>
  <Application>Microsoft Office PowerPoint</Application>
  <PresentationFormat>On-screen Show (4:3)</PresentationFormat>
  <Paragraphs>178</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DFKai-SB</vt:lpstr>
      <vt:lpstr>Arial</vt:lpstr>
      <vt:lpstr>Bodoni MT</vt:lpstr>
      <vt:lpstr>Bodoni MT Condensed</vt:lpstr>
      <vt:lpstr>Calibri</vt:lpstr>
      <vt:lpstr>Wingdings</vt:lpstr>
      <vt:lpstr>Office Theme</vt:lpstr>
      <vt:lpstr>為衝突立界線 11-14章 優質溝通的基本要素 9-12 The Essentials of a Good  conversation </vt:lpstr>
      <vt:lpstr>溝通過程中的關鍵重點</vt:lpstr>
      <vt:lpstr>優質溝通要素9-12 重點</vt:lpstr>
      <vt:lpstr>優質溝通要素九:避免用「應該」</vt:lpstr>
      <vt:lpstr>優質溝通要素九:避免用「應該」</vt:lpstr>
      <vt:lpstr>優質溝通要素九:避免用「應該」</vt:lpstr>
      <vt:lpstr>優質溝通要素九:避免用「應該」</vt:lpstr>
      <vt:lpstr>優質溝通要素十:以促進改變為目標</vt:lpstr>
      <vt:lpstr>優質溝通要素十:以促進改變為目標</vt:lpstr>
      <vt:lpstr>優質溝通要素十一:要具體明確</vt:lpstr>
      <vt:lpstr>優質溝通要素十一:要具體明確</vt:lpstr>
      <vt:lpstr>優質溝通要素十二:區分原諒與信任</vt:lpstr>
      <vt:lpstr>禱告範例</vt:lpstr>
      <vt:lpstr>討論問題</vt:lpstr>
      <vt:lpstr>討論問題</vt:lpstr>
      <vt:lpstr>討論問題</vt:lpstr>
      <vt:lpstr>討論問題--角色扮演 </vt:lpstr>
      <vt:lpstr>討論問題--角色扮演 </vt:lpstr>
      <vt:lpstr>討論問題--角色扮演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月份姊妹聚會</dc:title>
  <dc:creator>annH</dc:creator>
  <cp:lastModifiedBy>Ray Hwong</cp:lastModifiedBy>
  <cp:revision>1904</cp:revision>
  <cp:lastPrinted>2023-04-18T18:49:26Z</cp:lastPrinted>
  <dcterms:created xsi:type="dcterms:W3CDTF">2015-09-24T17:15:02Z</dcterms:created>
  <dcterms:modified xsi:type="dcterms:W3CDTF">2024-03-06T06:06:04Z</dcterms:modified>
</cp:coreProperties>
</file>