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48" r:id="rId2"/>
    <p:sldId id="505" r:id="rId3"/>
    <p:sldId id="521" r:id="rId4"/>
    <p:sldId id="491" r:id="rId5"/>
    <p:sldId id="526" r:id="rId6"/>
    <p:sldId id="523" r:id="rId7"/>
    <p:sldId id="522" r:id="rId8"/>
    <p:sldId id="524" r:id="rId9"/>
    <p:sldId id="525" r:id="rId10"/>
    <p:sldId id="528" r:id="rId11"/>
    <p:sldId id="529" r:id="rId12"/>
    <p:sldId id="532" r:id="rId13"/>
    <p:sldId id="530" r:id="rId14"/>
    <p:sldId id="442" r:id="rId15"/>
    <p:sldId id="531" r:id="rId16"/>
    <p:sldId id="533" r:id="rId17"/>
    <p:sldId id="517" r:id="rId18"/>
    <p:sldId id="520" r:id="rId19"/>
    <p:sldId id="534" r:id="rId20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92" d="100"/>
          <a:sy n="92" d="100"/>
        </p:scale>
        <p:origin x="79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4/1/2024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4/1/2024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4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54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80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86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92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55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02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38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62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809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223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457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311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28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312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26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6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412" y="1"/>
            <a:ext cx="9144000" cy="4038600"/>
          </a:xfrm>
        </p:spPr>
        <p:txBody>
          <a:bodyPr>
            <a:normAutofit/>
          </a:bodyPr>
          <a:lstStyle/>
          <a:p>
            <a:r>
              <a:rPr lang="zh-TW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為衝突立界線</a:t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zh-TW" alt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zh-TW" alt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衝突對話的運作過程</a:t>
            </a: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3 </a:t>
            </a:r>
            <a:br>
              <a:rPr lang="en-US" sz="53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</a:t>
            </a:r>
            <a:br>
              <a:rPr lang="en-US" altLang="zh-TW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Stopping a Behavior</a:t>
            </a: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5859" y="4419600"/>
            <a:ext cx="9144000" cy="2360146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7:30-9:00</a:t>
            </a:r>
          </a:p>
          <a:p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April  2</a:t>
            </a:r>
            <a:r>
              <a:rPr lang="en-US" altLang="zh-TW" sz="36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nd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, 2024</a:t>
            </a: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1084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衝突對話的運作過程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重點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7671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探討遇到對方行為有問題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溝通時可以應用的原則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包括最棘手的困擾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或是最有機會挽救的情況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12573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事前的準備及應有的態度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事先理解對方可能的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種反應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溝通過程的預備及如何掌握溝通議題的過程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如何處理模式不斷重演的情況</a:t>
            </a: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64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272"/>
            <a:ext cx="9144000" cy="108472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  <a:cs typeface="PMingLiU" panose="02020500000000000000" pitchFamily="18" charset="-120"/>
              </a:rPr>
              <a:t>害怕正面</a:t>
            </a:r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遏止對方不當行為的原因</a:t>
            </a:r>
            <a:b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8151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過去</a:t>
            </a:r>
            <a:r>
              <a:rPr lang="zh-TW" altLang="en-US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負面</a:t>
            </a:r>
            <a:r>
              <a:rPr lang="zh-TW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經驗</a:t>
            </a:r>
            <a:r>
              <a:rPr lang="zh-TW" altLang="en-US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，</a:t>
            </a:r>
            <a:r>
              <a:rPr lang="zh-TW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痛苦的記憶</a:t>
            </a:r>
            <a:r>
              <a:rPr lang="zh-TW" altLang="en-US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endParaRPr lang="en-US" altLang="zh-TW" sz="2800" b="1" dirty="0">
              <a:solidFill>
                <a:srgbClr val="222222"/>
              </a:solidFill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害怕對方可能的負面反應</a:t>
            </a: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害怕自己</a:t>
            </a:r>
            <a:r>
              <a:rPr lang="zh-TW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很難堅持本身的立場</a:t>
            </a:r>
            <a:r>
              <a:rPr lang="zh-TW" altLang="en-US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，因</a:t>
            </a:r>
            <a:r>
              <a:rPr lang="zh-TW" sz="2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自我懷疑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害怕自己情緒失控</a:t>
            </a:r>
            <a:endParaRPr lang="en-US" altLang="zh-TW" sz="2800" b="1" dirty="0">
              <a:solidFill>
                <a:srgbClr val="222222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sz="2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DFKai-SB" panose="03000509000000000000" pitchFamily="65" charset="-120"/>
                <a:cs typeface="PMingLiU" panose="02020500000000000000" pitchFamily="18" charset="-120"/>
              </a:rPr>
              <a:t>不想被視為「卑鄙」或喜歡挑戰他人。</a:t>
            </a:r>
            <a:endParaRPr lang="en-US" altLang="zh-TW" sz="2800" b="1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「錯誤期待」</a:t>
            </a:r>
            <a:r>
              <a:rPr lang="zh-TW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事情</a:t>
            </a:r>
            <a:r>
              <a:rPr lang="zh-TW" altLang="en-US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會</a:t>
            </a:r>
            <a:r>
              <a:rPr lang="zh-TW" sz="2800" b="1" dirty="0">
                <a:solidFill>
                  <a:srgbClr val="222222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神奇地「自動解決」</a:t>
            </a:r>
            <a:endParaRPr lang="en-US" altLang="zh-TW" sz="2800" b="1" dirty="0">
              <a:solidFill>
                <a:srgbClr val="222222"/>
              </a:solidFill>
              <a:effectLst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結論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在「解決問題過程中」的痛苦和「需要長期待在問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題中」的痛苦之間做明智的選擇</a:t>
            </a:r>
            <a:r>
              <a:rPr lang="en-US" altLang="zh-TW" sz="2800" b="1" dirty="0">
                <a:solidFill>
                  <a:srgbClr val="222222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救恩賜下管理生命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的能力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這當中最重要的就是解決問題並為生命負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起責任的能力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1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遏止對方不當行為的心理預備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500"/>
              </a:lnSpc>
              <a:buFont typeface="Wingdings" panose="05000000000000000000" pitchFamily="2" charset="2"/>
              <a:buChar char="v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事先的自我教育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效法神待我們的方式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彌迦書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6:8)</a:t>
            </a:r>
          </a:p>
          <a:p>
            <a:pPr lvl="2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耿直公平的態度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行公義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257300" lvl="3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保持內裡的正直良善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對議題強硬，對人柔軟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求聖靈賜下恩慈與惻隱之心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好憐憫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3" algn="l">
              <a:lnSpc>
                <a:spcPts val="35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不帶譴責的用詞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視自己是平等同行的人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不是審判的神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對神負責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謙卑的心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257300" lvl="3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禱告求神賜下恩典，幫助我們放下天然人的反應。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3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有顆願意被神指正的心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5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彌迦書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6:8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世人哪，耶和華已指示你何為善。他向你所要的是什</a:t>
            </a:r>
            <a:r>
              <a:rPr lang="en-US" alt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麼呢？只要你行公義，好憐憫，存謙卑的心，與你的神同行</a:t>
            </a:r>
            <a:r>
              <a:rPr lang="zh-TW" sz="2400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。</a:t>
            </a:r>
            <a:endParaRPr lang="en-US" altLang="zh-TW" sz="24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96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985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遏止對方不當行為的心理預備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1066800"/>
            <a:ext cx="9144000" cy="5791201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500"/>
              </a:lnSpc>
              <a:buFont typeface="Wingdings" panose="05000000000000000000" pitchFamily="2" charset="2"/>
              <a:buChar char="v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進退得宜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32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knowing when to confront and when to let go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</a:p>
          <a:p>
            <a:pPr lvl="2" indent="-457200" algn="l">
              <a:lnSpc>
                <a:spcPts val="3500"/>
              </a:lnSpc>
              <a:buFontTx/>
              <a:buChar char="-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不當的行為可能另有更深的原因時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先解決根本的原因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例如憂鬱症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Tx/>
              <a:buChar char="-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需要有耐心→「關係」重於「要對方立刻改正」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Tx/>
              <a:buChar char="-"/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5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500"/>
              </a:lnSpc>
            </a:pPr>
            <a:endParaRPr lang="en-US" altLang="zh-TW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5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遏止對方不當行為的過程預備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清楚說明動機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自己必須先清楚溝通的目的，才能聚焦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目標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4000"/>
              </a:lnSpc>
              <a:buFontTx/>
              <a:buChar char="-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為自己或為了與對方的關係好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3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不要假裝都是在為對方好，若有傷害，先溝通解決傷害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4000"/>
              </a:lnSpc>
              <a:buFontTx/>
              <a:buChar char="-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為對方或他人好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93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遏止對方不當行為的過程預備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先思想對方可能的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種反應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對方順服接受你的指正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9:8)</a:t>
            </a: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對立的反應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抗拒、防衛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15:12;13:1)</a:t>
            </a: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對立的反應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報復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3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選擇適當的時機與地點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choose the right time and place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257300" lvl="3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先處理好心情，思考如何再談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結論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依強度予以回應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react with shades of intensity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</a:p>
          <a:p>
            <a:pPr marL="1257300" lvl="3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選擇對的戰場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不要小題大作，而是以維護關係為前提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61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遏止對方不當行為的過程預備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區分是自己的「好惡之心作祟」還是「對方真的有需要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被更正之處」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distinguish between what you prefer 	and what’s wrong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避免說「我們需要談談」而是說「我們去吃頓飯或喝杯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咖啡」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avoid the line “we need to talk”)</a:t>
            </a: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肯定對方的優點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affirm something good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，使對方放下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心防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讓對方知道你的善意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清楚說出預期的結果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3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表達你對對方或兩人之間關係的期望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更了解彼此，彼此更親近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 typeface="+mj-lt"/>
              <a:buAutoNum type="alphaLcParenR"/>
            </a:pPr>
            <a:endParaRPr lang="en-US" altLang="zh-TW" sz="24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464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溝通議題過程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具體明確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get specific and be clear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，不拐彎抹角，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分別妥善談「對方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議題本身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你自己」，可使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用「我信息」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</a:p>
          <a:p>
            <a:pPr marL="800100" lvl="2" indent="-342900" algn="l">
              <a:lnSpc>
                <a:spcPts val="4000"/>
              </a:lnSpc>
              <a:buFont typeface="Wingdings" panose="05000000000000000000" pitchFamily="2" charset="2"/>
              <a:buChar char="§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「你做了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「我覺得甚麼感受」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尋求對方回應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聆聽並設法理解對方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listen and seek to 	understand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先同理對方感受，再回歸正題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speak to the feelings then 	return to the issue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→別讓對方岔題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要求具體改變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request specific change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2" algn="l">
              <a:lnSpc>
                <a:spcPts val="4000"/>
              </a:lnSpc>
            </a:pPr>
            <a:endParaRPr lang="en-US" altLang="zh-TW" sz="24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6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溝通議題過程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若對方否認或防衛時，要溝通必要的底線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if limits apply, 	communicate them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lvl="1" indent="-51435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為自己設限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保護自己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，不再受對方的行為影響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採取措施，讓對方自己承擔不當行為的後果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1" indent="-51435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設下底線，保護雙方以及關係理其他相關的人，有時反而看見關係開始轉變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</a:p>
          <a:p>
            <a:pPr marL="457200" lvl="2" algn="l">
              <a:lnSpc>
                <a:spcPts val="4000"/>
              </a:lnSpc>
            </a:pPr>
            <a:endParaRPr lang="en-US" altLang="zh-TW" sz="24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5920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793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如果模式不斷重演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514350" lvl="1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做好後續打算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make a plan for after the conversation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2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可談論兩人都認可的方法，例如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	</a:t>
            </a:r>
          </a:p>
          <a:p>
            <a:pPr marL="457200" lvl="2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「謝謝你願意改變情況，我們來想想事態重演的話能怎麼做，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我建議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__________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，你覺得如何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1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指望對方配合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look for buy-in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lvl="1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要有耐心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但並非永遠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be patient—but not always)</a:t>
            </a:r>
          </a:p>
          <a:p>
            <a:pPr lvl="2" indent="-4572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原諒對方但要幫助他真正悔改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不只懊悔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行為有真正的改變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17:3-4)</a:t>
            </a:r>
          </a:p>
          <a:p>
            <a:pPr lvl="2" indent="-4572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若有懊悔，但做法方向沒變，行為依舊，可能需要回頭再設立底線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4000"/>
              </a:lnSpc>
              <a:buFontTx/>
              <a:buChar char="-"/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5920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80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如果模式不斷重演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必要時採取強硬手段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use force, if necessary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sz="2400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lang="en-US" altLang="zh-TW" sz="2400" b="1" i="0" dirty="0">
                <a:solidFill>
                  <a:srgbClr val="434343"/>
                </a:solidFill>
                <a:effectLst/>
                <a:latin typeface="Times New Roman" panose="02020603050405020304" pitchFamily="18" charset="0"/>
              </a:rPr>
              <a:t>1:12-13)</a:t>
            </a: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控制好自己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stay in control of yourself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12:16)</a:t>
            </a:r>
          </a:p>
          <a:p>
            <a:pPr marL="0" lvl="1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反問對方「我能怎麼做」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ask “how can I do this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”)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提醒對方不自覺的防衛心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例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indent="-457200"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「請告恕我，我要怎麼做，才能讓你敞開心聽我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「我要如何讓你知道我的感受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你才不會因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我的話生氣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</a:pPr>
            <a:r>
              <a:rPr lang="zh-TW" altLang="en-US" b="1" i="0" u="sng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lang="en-US" altLang="zh-TW" b="1" i="0" u="sng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1:12-13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革哩底人常說謊話，乃是惡獸，又饞又懶。</a:t>
            </a:r>
            <a:r>
              <a:rPr lang="en-US" altLang="zh-TW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…	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你要</a:t>
            </a:r>
            <a:r>
              <a:rPr lang="zh-TW" altLang="en-US" b="1" i="0" dirty="0">
                <a:solidFill>
                  <a:srgbClr val="3333FF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嚴嚴的責備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他們，使他們在真道上純全無疵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5920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70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遏止對方不當行為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如果模式不斷重演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觸及真正的問題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get to the real issue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2" indent="-342900" algn="l">
              <a:lnSpc>
                <a:spcPts val="3700"/>
              </a:lnSpc>
              <a:buFont typeface="Wingdings" panose="05000000000000000000" pitchFamily="2" charset="2"/>
              <a:buChar char="§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可能對方有無力解決或無法接受他人意見的大問題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可能需要內在醫治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2" indent="-342900" algn="l">
              <a:lnSpc>
                <a:spcPts val="3700"/>
              </a:lnSpc>
              <a:buFont typeface="Wingdings" panose="05000000000000000000" pitchFamily="2" charset="2"/>
              <a:buChar char="§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若對方一直將你的話當耳邊風，必要時請第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方介入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澄清以確保對方理解並取得共識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clarify to make sure 	they understand and you have agreement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→確定對方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了解他聽到的和你要表達的一致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別單獨赴會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don’t go it alone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18:16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lvl="1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99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41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親愛的父神！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感謝你在彌迦書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6:8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寶貴的話語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「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世人哪，耶和華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已指示你何為善。他向你所要的是什麼呢？只要你行公義，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好憐憫，存謙卑的心，與你的神同行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。」父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神啊！你是以公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義與憐憫為懷的主，你對我們的作為更是信實的，你所要我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們的就是學你待我們的樣式，對人懷著恩慈、信實、謙卑與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憐憫。 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1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父神，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當我們學習為衝突去界線溝通時，我們更需要你的正直良善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在我們裡面，好讓我們指出別人的問題時能保持耿直公平看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待問題的態度，祈求聖靈將恩慈和惻隱之心放在我裡面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幫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助我能夠不帶任何譴責的口氣，誠實的、有智慧而具體地指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出問題，與對方一起合作，尋求對彼此都有益的解決方案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ts val="4100"/>
              </a:lnSpc>
            </a:pP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100"/>
              </a:lnSpc>
            </a:pP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6096000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100"/>
              </a:lnSpc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父神，我需要你的能力與超自然的安息，面對無論多大多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艱難的處境，都能展現你的智慧與能力，祈求聖靈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幫助我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,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讓我真能在各種關係裡，有真正的和諧與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美好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奉主耶穌基督的聖名禱告， 阿門！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100"/>
              </a:lnSpc>
            </a:pP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1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047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342900" marR="0" lvl="0" indent="-342900" algn="l">
              <a:lnSpc>
                <a:spcPts val="32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根據第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17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為了改善關係而要求對方改變他的行為雖然合理，卻極少有人能做到。作者認為彌迦書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6:8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「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行公義，好憐憫，存謙卑的心，與你的神同行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。」蘊含的智慧，對於正視衝突很有幫助。 這段經文的智慧能協助你做好哪些方面的心理準備，來面對更有可能挽回關係的正視衝突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界線溝通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)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？請分享你的經驗與見證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.(p.146-149)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l">
              <a:lnSpc>
                <a:spcPts val="32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2.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根據第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17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章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作者列出界線溝通時可能出現的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種反應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坦然接受，抗拒或反對</a:t>
            </a:r>
            <a:r>
              <a:rPr lang="en-US" alt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+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報復。我們解決問題的能力會分別因這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種反應而受到甚麼影響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2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對方有這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種反應時，又會如何影響我們與他的關係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marR="0" indent="171450" algn="l">
              <a:lnSpc>
                <a:spcPts val="32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(p.151-155)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>
              <a:lnSpc>
                <a:spcPts val="32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 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200"/>
              </a:lnSpc>
            </a:pP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173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342900" marR="0" lvl="0" indent="-3429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本書為了幫助我們了解透過界線溝通，幫助對方改正他的行為，提出了一些明確的建議，那些對你最有幫助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為什麼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這些方法如何影響你未來與人溝通問題的方式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(p.155-168)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當你與對方溝通他的行為問題之前，心裡最大的期望是甚麼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哪個步驟看起來最難做到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你可以事先做好哪些充分的準備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r>
              <a:rPr lang="zh-TW" alt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(p.169-178)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12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角色扮演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228600" marR="0" indent="-28575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案例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陳太太對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先生常有以下的抱怨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800"/>
              </a:lnSpc>
              <a:spcBef>
                <a:spcPts val="0"/>
              </a:spcBef>
              <a:buFont typeface="+mj-lt"/>
              <a:buAutoNum type="arabicParenR"/>
            </a:pPr>
            <a:r>
              <a:rPr lang="zh-TW" sz="24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晚回家都不先打電話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800"/>
              </a:lnSpc>
              <a:spcBef>
                <a:spcPts val="0"/>
              </a:spcBef>
              <a:buFont typeface="+mj-lt"/>
              <a:buAutoNum type="arabicParenR"/>
            </a:pPr>
            <a:r>
              <a:rPr lang="zh-TW" sz="24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週末經常加班或和朋友聚會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800"/>
              </a:lnSpc>
              <a:spcBef>
                <a:spcPts val="0"/>
              </a:spcBef>
              <a:buFont typeface="+mj-lt"/>
              <a:buAutoNum type="arabicParenR"/>
            </a:pPr>
            <a:r>
              <a:rPr lang="zh-TW" sz="24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很少陪她和孩子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ts val="3800"/>
              </a:lnSpc>
              <a:spcBef>
                <a:spcPts val="0"/>
              </a:spcBef>
              <a:buFont typeface="+mj-lt"/>
              <a:buAutoNum type="arabicParenR"/>
            </a:pPr>
            <a:r>
              <a:rPr lang="zh-TW" sz="24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在家從不幫忙做家事</a:t>
            </a:r>
            <a:endParaRPr lang="en-US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71450" marR="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</a:pPr>
            <a:endParaRPr lang="en-US" altLang="zh-TW" sz="2800" b="1" spc="15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171450" marR="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陳先生想跟太太討論家庭預算的議題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,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因為陳太太沒有預算觀念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,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常常隨興購物，不看銀行存款，這個月又超支。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marR="0" indent="-28575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  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marR="0" indent="-28575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但當陳先生跟太太溝通預算的議題時，太太就開始數落先生的不是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056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990600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角色扮演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marL="457200" marR="0" lvl="0" indent="-4572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請論流扮演陳太太和陳先生，根據第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17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和的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7 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章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(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優質溝通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—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緊扣主題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)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的教導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, 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先生對太太提出界線溝通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: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28650" marR="0" indent="-4572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「帶著溫和謙卑的態度具體明確說明議題的內容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-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最好有數據」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+ 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「聆聽並設法理解太太並同理對方的感受」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+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「回歸主題並透露需求的重要性」「要求具體的改變</a:t>
            </a:r>
            <a:r>
              <a:rPr lang="zh-TW" altLang="en-US" sz="2800" b="1" spc="15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，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記得一起商量並尊重太太讓她覺得不是被</a:t>
            </a:r>
            <a:r>
              <a:rPr lang="en-US" alt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	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命令或強迫」</a:t>
            </a:r>
            <a:endParaRPr lang="en-US" altLang="zh-TW" sz="2800" b="1" spc="15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171450" marR="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-</a:t>
            </a:r>
            <a:r>
              <a:rPr lang="zh-TW" alt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 </a:t>
            </a:r>
            <a:r>
              <a:rPr lang="zh-TW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若遭太太拒絕和反擊，先生要提出必要的底線</a:t>
            </a:r>
            <a:r>
              <a:rPr lang="en-US" sz="2800" b="1" spc="15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marR="0" lvl="0" indent="-45720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zh-TW" sz="2800" b="1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請先寫下台詞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pPr>
              <a:lnSpc>
                <a:spcPts val="3800"/>
              </a:lnSpc>
            </a:pPr>
            <a:fld id="{69C4CFD8-F662-4A36-AA27-12DE1FA08638}" type="slidenum">
              <a:rPr lang="en-US" smtClean="0"/>
              <a:pPr>
                <a:lnSpc>
                  <a:spcPts val="3800"/>
                </a:lnSpc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91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35489</TotalTime>
  <Words>2986</Words>
  <Application>Microsoft Office PowerPoint</Application>
  <PresentationFormat>On-screen Show (4:3)</PresentationFormat>
  <Paragraphs>170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DFKai-SB</vt:lpstr>
      <vt:lpstr>Arial</vt:lpstr>
      <vt:lpstr>Bodoni MT</vt:lpstr>
      <vt:lpstr>Bodoni MT Condensed</vt:lpstr>
      <vt:lpstr>Calibri</vt:lpstr>
      <vt:lpstr>Symbol</vt:lpstr>
      <vt:lpstr>Times New Roman</vt:lpstr>
      <vt:lpstr>Wingdings</vt:lpstr>
      <vt:lpstr>Office Theme</vt:lpstr>
      <vt:lpstr>為衝突立界線 17章衝突對話的運作過程 3  遏止對方不當行為 Stopping a Behavior</vt:lpstr>
      <vt:lpstr> 衝突對話的運作過程3_重點</vt:lpstr>
      <vt:lpstr> 害怕正面遏止對方不當行為的原因 </vt:lpstr>
      <vt:lpstr>遏止對方不當行為的心理預備</vt:lpstr>
      <vt:lpstr>遏止對方不當行為的心理預備</vt:lpstr>
      <vt:lpstr>遏止對方不當行為的過程預備</vt:lpstr>
      <vt:lpstr>遏止對方不當行為的過程預備</vt:lpstr>
      <vt:lpstr>遏止對方不當行為的過程預備</vt:lpstr>
      <vt:lpstr>遏止對方不當行為-溝通議題過程</vt:lpstr>
      <vt:lpstr>遏止對方不當行為-溝通議題過程</vt:lpstr>
      <vt:lpstr>遏止對方不當行為-如果模式不斷重演</vt:lpstr>
      <vt:lpstr>遏止對方不當行為-如果模式不斷重演</vt:lpstr>
      <vt:lpstr>遏止對方不當行為-如果模式不斷重演</vt:lpstr>
      <vt:lpstr>禱告範例</vt:lpstr>
      <vt:lpstr>禱告範例</vt:lpstr>
      <vt:lpstr>討論問題</vt:lpstr>
      <vt:lpstr>討論問題</vt:lpstr>
      <vt:lpstr>討論問題—角色扮演</vt:lpstr>
      <vt:lpstr>討論問題—角色扮演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 Hwong</cp:lastModifiedBy>
  <cp:revision>1993</cp:revision>
  <cp:lastPrinted>2023-04-18T18:49:26Z</cp:lastPrinted>
  <dcterms:created xsi:type="dcterms:W3CDTF">2015-09-24T17:15:02Z</dcterms:created>
  <dcterms:modified xsi:type="dcterms:W3CDTF">2024-04-02T03:36:15Z</dcterms:modified>
</cp:coreProperties>
</file>