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448" r:id="rId2"/>
    <p:sldId id="505" r:id="rId3"/>
    <p:sldId id="548" r:id="rId4"/>
    <p:sldId id="547" r:id="rId5"/>
    <p:sldId id="535" r:id="rId6"/>
    <p:sldId id="539" r:id="rId7"/>
    <p:sldId id="540" r:id="rId8"/>
    <p:sldId id="541" r:id="rId9"/>
    <p:sldId id="536" r:id="rId10"/>
    <p:sldId id="543" r:id="rId11"/>
    <p:sldId id="544" r:id="rId12"/>
    <p:sldId id="537" r:id="rId13"/>
    <p:sldId id="545" r:id="rId14"/>
    <p:sldId id="546" r:id="rId15"/>
    <p:sldId id="442" r:id="rId16"/>
    <p:sldId id="533" r:id="rId17"/>
    <p:sldId id="549" r:id="rId18"/>
    <p:sldId id="517" r:id="rId19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 Hwong" initials="AH" lastIdx="1" clrIdx="0">
    <p:extLst>
      <p:ext uri="{19B8F6BF-5375-455C-9EA6-DF929625EA0E}">
        <p15:presenceInfo xmlns:p15="http://schemas.microsoft.com/office/powerpoint/2012/main" userId="f161b21fc188a08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FFFF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20" autoAdjust="0"/>
    <p:restoredTop sz="94651" autoAdjust="0"/>
  </p:normalViewPr>
  <p:slideViewPr>
    <p:cSldViewPr>
      <p:cViewPr varScale="1">
        <p:scale>
          <a:sx n="92" d="100"/>
          <a:sy n="92" d="100"/>
        </p:scale>
        <p:origin x="797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4/15/2024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4/15/2024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3263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31" tIns="47115" rIns="94231" bIns="4711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31" tIns="47115" rIns="94231" bIns="471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294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64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871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961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522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785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506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1009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7316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3842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6177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9753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831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8526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5836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6280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2230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312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4/15/2024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4/15/2024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4/15/2024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4/15/2024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4/15/2024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4/15/2024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2412" y="1"/>
            <a:ext cx="9144000" cy="4038600"/>
          </a:xfrm>
        </p:spPr>
        <p:txBody>
          <a:bodyPr>
            <a:normAutofit/>
          </a:bodyPr>
          <a:lstStyle/>
          <a:p>
            <a:r>
              <a:rPr lang="zh-TW" altLang="en-US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為衝突立界線</a:t>
            </a:r>
            <a:br>
              <a:rPr lang="en-US" altLang="zh-TW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第</a:t>
            </a:r>
            <a:r>
              <a:rPr lang="en-US" altLang="zh-TW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18</a:t>
            </a:r>
            <a:r>
              <a:rPr lang="zh-TW" alt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章衝突對話的運作過程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4 </a:t>
            </a:r>
            <a:br>
              <a:rPr lang="en-US" sz="4900" b="1" dirty="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如何面對反擊與其他問題</a:t>
            </a:r>
            <a:b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Dealing with Blame, Counterattack, and Other Problems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4419600"/>
            <a:ext cx="9121589" cy="2360146"/>
          </a:xfrm>
        </p:spPr>
        <p:txBody>
          <a:bodyPr>
            <a:noAutofit/>
          </a:bodyPr>
          <a:lstStyle/>
          <a:p>
            <a:r>
              <a:rPr lang="zh-TW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黃薛媖師母</a:t>
            </a:r>
            <a:endParaRPr lang="en-US" altLang="zh-TW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以斯帖姊妹小組</a:t>
            </a:r>
            <a:endParaRPr lang="en-US" altLang="zh-TW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週四早</a:t>
            </a:r>
            <a:r>
              <a:rPr lang="en-US" altLang="zh-TW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9:30-11:30</a:t>
            </a:r>
          </a:p>
          <a:p>
            <a:r>
              <a:rPr lang="en-US" altLang="zh-TW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</a:rPr>
              <a:t>April  18</a:t>
            </a:r>
            <a:r>
              <a:rPr lang="en-US" altLang="zh-TW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</a:rPr>
              <a:t>th</a:t>
            </a:r>
            <a:r>
              <a:rPr lang="en-US" altLang="zh-TW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</a:rPr>
              <a:t>, 2024</a:t>
            </a:r>
          </a:p>
          <a:p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zh-TW" alt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381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8272"/>
            <a:ext cx="9144000" cy="703728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b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心理防禦</a:t>
            </a: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81512"/>
          </a:xfrm>
        </p:spPr>
        <p:txBody>
          <a:bodyPr>
            <a:noAutofit/>
          </a:bodyPr>
          <a:lstStyle/>
          <a:p>
            <a:pPr marL="285750" indent="-285750" algn="l">
              <a:lnSpc>
                <a:spcPts val="37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心理防禦起因於</a:t>
            </a:r>
            <a:r>
              <a:rPr lang="zh-TW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對負面焦慮情緒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自我保護</a:t>
            </a:r>
            <a:r>
              <a:rPr lang="zh-TW" altLang="en-US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，大多是</a:t>
            </a:r>
            <a:r>
              <a:rPr lang="zh-TW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無意識狀態下為了保護</a:t>
            </a:r>
            <a:r>
              <a:rPr lang="zh-TW" altLang="en-US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自己的</a:t>
            </a:r>
            <a:r>
              <a:rPr lang="zh-TW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各種心理策略</a:t>
            </a:r>
            <a:endParaRPr lang="en-US" altLang="zh-TW" sz="2800" b="1" kern="1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ts val="37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心理防</a:t>
            </a:r>
            <a:r>
              <a:rPr lang="zh-TW" altLang="en-US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禦</a:t>
            </a:r>
            <a:r>
              <a:rPr lang="zh-TW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很強</a:t>
            </a:r>
            <a:r>
              <a:rPr lang="zh-TW" altLang="en-US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的人</a:t>
            </a:r>
            <a:r>
              <a:rPr lang="zh-TW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非常敏感，很容易對於</a:t>
            </a:r>
            <a:r>
              <a:rPr lang="zh-TW" altLang="en-US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別</a:t>
            </a:r>
            <a:r>
              <a:rPr lang="zh-TW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人的言行產生意見，</a:t>
            </a:r>
            <a:r>
              <a:rPr lang="zh-TW" altLang="en-US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有著</a:t>
            </a:r>
            <a:r>
              <a:rPr lang="zh-TW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不易</a:t>
            </a:r>
            <a:r>
              <a:rPr lang="zh-TW" altLang="en-US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讓人</a:t>
            </a:r>
            <a:r>
              <a:rPr lang="zh-TW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接近</a:t>
            </a:r>
            <a:r>
              <a:rPr lang="zh-TW" altLang="en-US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的特質</a:t>
            </a:r>
            <a:r>
              <a:rPr lang="en-US" altLang="zh-TW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</a:p>
          <a:p>
            <a:pPr marL="342900" marR="0" indent="-342900" algn="l">
              <a:lnSpc>
                <a:spcPts val="3700"/>
              </a:lnSpc>
              <a:spcBef>
                <a:spcPts val="0"/>
              </a:spcBef>
              <a:spcAft>
                <a:spcPts val="800"/>
              </a:spcAft>
              <a:buAutoNum type="arabicPeriod"/>
            </a:pPr>
            <a:r>
              <a:rPr lang="zh-TW" altLang="en-US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非常在意自己是否被接納，因他拒絕接受真實的自己  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sz="2800" b="1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ts val="37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zh-TW" altLang="en-US" sz="24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會不自覺地聚焦於「對</a:t>
            </a:r>
            <a:r>
              <a:rPr lang="zh-TW" altLang="en-US" sz="24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自己不被認同或</a:t>
            </a:r>
            <a:r>
              <a:rPr lang="zh-TW" sz="24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容易令別人對自</a:t>
            </a:r>
            <a:r>
              <a:rPr lang="zh-TW" altLang="en-US" sz="24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己</a:t>
            </a:r>
            <a:r>
              <a:rPr lang="zh-TW" sz="24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產生懷疑</a:t>
            </a:r>
            <a:r>
              <a:rPr lang="zh-TW" altLang="en-US" sz="24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」</a:t>
            </a:r>
            <a:r>
              <a:rPr lang="zh-TW" sz="24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的因素</a:t>
            </a:r>
            <a:r>
              <a:rPr lang="zh-TW" altLang="en-US" sz="24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，內心常常焦慮</a:t>
            </a:r>
            <a:r>
              <a:rPr lang="en-US" altLang="zh-TW" sz="24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</a:p>
          <a:p>
            <a:pPr marL="742950" lvl="1" indent="-285750" algn="l">
              <a:lnSpc>
                <a:spcPts val="37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zh-TW" altLang="en-US" sz="2400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非常脆弱的自尊</a:t>
            </a:r>
            <a:r>
              <a:rPr lang="en-US" altLang="zh-TW" sz="2400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0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在很多情況下非常自卑</a:t>
            </a:r>
            <a:r>
              <a:rPr lang="zh-TW" alt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sz="2400" b="0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也很沒有安全感</a:t>
            </a:r>
            <a:endParaRPr lang="en-US" altLang="zh-TW" sz="2400" b="1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ts val="37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zh-TW" altLang="en-US" sz="24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當有人指正他的行為時</a:t>
            </a:r>
            <a:r>
              <a:rPr lang="en-US" altLang="zh-TW" sz="24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sz="24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很容易覺得自己不好</a:t>
            </a:r>
            <a:r>
              <a:rPr lang="en-US" altLang="zh-TW" sz="24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sz="24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不被愛</a:t>
            </a:r>
            <a:r>
              <a:rPr lang="en-US" altLang="zh-TW" sz="24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sz="24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丟臉被打敗</a:t>
            </a:r>
            <a:r>
              <a:rPr lang="en-US" altLang="zh-TW" sz="24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…</a:t>
            </a:r>
            <a:r>
              <a:rPr lang="zh-TW" altLang="en-US" sz="24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的受害心態  </a:t>
            </a:r>
            <a:endParaRPr lang="en-US" altLang="zh-TW" sz="2400" b="1" kern="1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700"/>
              </a:lnSpc>
              <a:spcBef>
                <a:spcPts val="0"/>
              </a:spcBef>
              <a:spcAft>
                <a:spcPts val="800"/>
              </a:spcAft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641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8272"/>
            <a:ext cx="9144000" cy="703728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b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心理防禦</a:t>
            </a: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829112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TW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即使是中性的信息</a:t>
            </a:r>
            <a:r>
              <a:rPr lang="zh-TW" altLang="en-US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也很容易</a:t>
            </a:r>
            <a:r>
              <a:rPr lang="zh-TW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做出不利自己的判斷</a:t>
            </a:r>
            <a:endParaRPr lang="en-US" sz="2800" kern="1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algn="l">
              <a:lnSpc>
                <a:spcPts val="4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很容易將自己封閉起來；也</a:t>
            </a:r>
            <a:r>
              <a:rPr lang="zh-TW" sz="2800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容易生悶氣或者攻擊別人。</a:t>
            </a:r>
            <a:endParaRPr lang="en-US" altLang="zh-TW" sz="2800" b="1" kern="1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ts val="40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zh-TW" sz="2400" b="1" dirty="0">
                <a:solidFill>
                  <a:schemeClr val="tx1"/>
                </a:solidFill>
                <a:ea typeface="DFKai-SB" panose="03000509000000000000" pitchFamily="65" charset="-120"/>
                <a:cs typeface="Times New Roman" panose="02020603050405020304" pitchFamily="18" charset="0"/>
              </a:rPr>
              <a:t>自我防御</a:t>
            </a:r>
            <a:r>
              <a:rPr lang="zh-TW" altLang="en-US" sz="2400" b="1" dirty="0">
                <a:solidFill>
                  <a:schemeClr val="tx1"/>
                </a:solidFill>
                <a:ea typeface="DFKai-SB" panose="03000509000000000000" pitchFamily="65" charset="-120"/>
                <a:cs typeface="Times New Roman" panose="02020603050405020304" pitchFamily="18" charset="0"/>
              </a:rPr>
              <a:t>是一種天然人的</a:t>
            </a:r>
            <a:r>
              <a:rPr lang="zh-TW" sz="2400" b="1" dirty="0">
                <a:solidFill>
                  <a:schemeClr val="tx1"/>
                </a:solidFill>
                <a:ea typeface="DFKai-SB" panose="03000509000000000000" pitchFamily="65" charset="-120"/>
                <a:cs typeface="Times New Roman" panose="02020603050405020304" pitchFamily="18" charset="0"/>
              </a:rPr>
              <a:t>需求，</a:t>
            </a:r>
            <a:r>
              <a:rPr lang="zh-TW" altLang="en-US" sz="2400" b="1" dirty="0">
                <a:solidFill>
                  <a:schemeClr val="tx1"/>
                </a:solidFill>
                <a:ea typeface="DFKai-SB" panose="03000509000000000000" pitchFamily="65" charset="-120"/>
                <a:cs typeface="Times New Roman" panose="02020603050405020304" pitchFamily="18" charset="0"/>
              </a:rPr>
              <a:t>但對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心理防禦強的人而言，他會覺得</a:t>
            </a:r>
            <a:r>
              <a:rPr lang="zh-TW" sz="2400" b="1" dirty="0">
                <a:solidFill>
                  <a:schemeClr val="tx1"/>
                </a:solidFill>
                <a:ea typeface="DFKai-SB" panose="03000509000000000000" pitchFamily="65" charset="-120"/>
                <a:cs typeface="Times New Roman" panose="02020603050405020304" pitchFamily="18" charset="0"/>
              </a:rPr>
              <a:t>自我防御</a:t>
            </a:r>
            <a:r>
              <a:rPr lang="zh-TW" altLang="en-US" sz="2400" b="1" dirty="0">
                <a:solidFill>
                  <a:schemeClr val="tx1"/>
                </a:solidFill>
                <a:ea typeface="DFKai-SB" panose="03000509000000000000" pitchFamily="65" charset="-120"/>
                <a:cs typeface="Times New Roman" panose="02020603050405020304" pitchFamily="18" charset="0"/>
              </a:rPr>
              <a:t>是基本生存的</a:t>
            </a:r>
            <a:r>
              <a:rPr lang="zh-TW" sz="2400" b="1" dirty="0">
                <a:solidFill>
                  <a:schemeClr val="tx1"/>
                </a:solidFill>
                <a:ea typeface="DFKai-SB" panose="03000509000000000000" pitchFamily="65" charset="-120"/>
                <a:cs typeface="Times New Roman" panose="02020603050405020304" pitchFamily="18" charset="0"/>
              </a:rPr>
              <a:t>必要</a:t>
            </a:r>
            <a:endParaRPr lang="en-US" altLang="zh-TW" sz="2400" b="1" dirty="0">
              <a:solidFill>
                <a:schemeClr val="tx1"/>
              </a:solidFill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40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zh-TW" sz="24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很可能是因為</a:t>
            </a:r>
            <a:r>
              <a:rPr lang="zh-TW" altLang="en-US" sz="24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曾在生命中過去</a:t>
            </a:r>
            <a:r>
              <a:rPr lang="zh-TW" sz="24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24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關係裏受過</a:t>
            </a:r>
            <a:r>
              <a:rPr lang="zh-TW" sz="24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創傷所致</a:t>
            </a:r>
            <a:endParaRPr lang="en-US" altLang="zh-TW" sz="2400" b="1" dirty="0">
              <a:solidFill>
                <a:schemeClr val="tx1"/>
              </a:solidFill>
              <a:effectLst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40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最根本而長遠的解決方法是讓聖靈來醫治過去的創傷</a:t>
            </a:r>
            <a:endParaRPr lang="en-US" altLang="zh-TW" sz="24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955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8272"/>
            <a:ext cx="9144000" cy="703728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b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提供「完整信息」降低防禦心</a:t>
            </a: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81512"/>
          </a:xfrm>
        </p:spPr>
        <p:txBody>
          <a:bodyPr>
            <a:noAutofit/>
          </a:bodyPr>
          <a:lstStyle/>
          <a:p>
            <a:pPr marL="457200" marR="0" indent="-457200" algn="l">
              <a:lnSpc>
                <a:spcPts val="37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sz="28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提供</a:t>
            </a:r>
            <a:r>
              <a:rPr lang="zh-TW" altLang="en-US" sz="28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「</a:t>
            </a:r>
            <a:r>
              <a:rPr lang="zh-TW" sz="28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完整訊息</a:t>
            </a:r>
            <a:r>
              <a:rPr lang="zh-TW" altLang="en-US" sz="28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」，</a:t>
            </a:r>
            <a:r>
              <a:rPr lang="zh-TW" sz="28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可以避免單方面去評定事實，還能創造出客觀、尊重與信任的討論空間</a:t>
            </a:r>
            <a:endParaRPr lang="en-US" altLang="zh-TW" sz="2800" b="1" spc="60" dirty="0">
              <a:solidFill>
                <a:srgbClr val="7030A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Microsoft JhengHei" panose="020B0604030504040204" pitchFamily="34" charset="-120"/>
            </a:endParaRPr>
          </a:p>
          <a:p>
            <a:pPr marL="457200" marR="0" indent="-457200" algn="l">
              <a:lnSpc>
                <a:spcPts val="37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觀察</a:t>
            </a:r>
            <a:r>
              <a:rPr lang="en-US" alt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:</a:t>
            </a:r>
            <a:r>
              <a:rPr 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客觀地陳述</a:t>
            </a:r>
            <a:r>
              <a:rPr lang="zh-TW" altLang="en-US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所</a:t>
            </a:r>
            <a:r>
              <a:rPr 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觀察</a:t>
            </a:r>
            <a:r>
              <a:rPr lang="zh-TW" altLang="en-US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到的具體</a:t>
            </a:r>
            <a:r>
              <a:rPr 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事實，而非臆測、詮釋或推</a:t>
            </a:r>
            <a:r>
              <a:rPr lang="en-US" alt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	</a:t>
            </a:r>
            <a:r>
              <a:rPr 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論想法</a:t>
            </a:r>
            <a:r>
              <a:rPr lang="en-US" alt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.</a:t>
            </a:r>
            <a:r>
              <a:rPr lang="zh-TW" altLang="en-US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例</a:t>
            </a:r>
            <a:r>
              <a:rPr lang="en-US" alt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:</a:t>
            </a:r>
            <a:r>
              <a:rPr lang="zh-TW" altLang="en-US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 「我們這個月開銷又透支」</a:t>
            </a:r>
            <a:endParaRPr lang="en-US" altLang="zh-TW" sz="2400" b="1" spc="6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Microsoft JhengHei" panose="020B0604030504040204" pitchFamily="34" charset="-120"/>
            </a:endParaRPr>
          </a:p>
          <a:p>
            <a:pPr marL="457200" indent="-457200" algn="l">
              <a:lnSpc>
                <a:spcPts val="37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zh-TW" altLang="en-US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表達想法</a:t>
            </a:r>
            <a:r>
              <a:rPr lang="en-US" alt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:</a:t>
            </a:r>
            <a:r>
              <a:rPr 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就是對於事實的主觀詮釋，包含</a:t>
            </a:r>
            <a:r>
              <a:rPr lang="zh-TW" sz="2400" b="1" spc="60" dirty="0">
                <a:solidFill>
                  <a:srgbClr val="3333FF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價值判斷</a:t>
            </a:r>
            <a:r>
              <a:rPr 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、</a:t>
            </a:r>
            <a:r>
              <a:rPr lang="zh-TW" sz="2400" b="1" spc="60" dirty="0">
                <a:solidFill>
                  <a:srgbClr val="3333FF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信念</a:t>
            </a:r>
            <a:r>
              <a:rPr 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或</a:t>
            </a:r>
            <a:r>
              <a:rPr lang="en-US" alt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	</a:t>
            </a:r>
            <a:r>
              <a:rPr 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是</a:t>
            </a:r>
            <a:r>
              <a:rPr lang="zh-TW" sz="2400" b="1" spc="60" dirty="0">
                <a:solidFill>
                  <a:srgbClr val="3333FF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意見</a:t>
            </a:r>
            <a:r>
              <a:rPr 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。</a:t>
            </a:r>
            <a:r>
              <a:rPr lang="zh-TW" altLang="en-US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例</a:t>
            </a:r>
            <a:r>
              <a:rPr lang="en-US" alt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:</a:t>
            </a:r>
            <a:r>
              <a:rPr lang="zh-TW" altLang="en-US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生活中有的開銷只是「想要」而不是「必要」</a:t>
            </a:r>
            <a:endParaRPr lang="en-US" altLang="zh-TW" sz="2400" b="1" spc="6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Microsoft JhengHei" panose="020B0604030504040204" pitchFamily="34" charset="-120"/>
            </a:endParaRPr>
          </a:p>
          <a:p>
            <a:pPr marL="457200" marR="0" indent="-457200" algn="l">
              <a:lnSpc>
                <a:spcPts val="37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zh-TW" altLang="en-US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表達</a:t>
            </a:r>
            <a:r>
              <a:rPr 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感受</a:t>
            </a:r>
            <a:r>
              <a:rPr lang="en-US" alt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:</a:t>
            </a:r>
            <a:r>
              <a:rPr 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陳述自己的</a:t>
            </a:r>
            <a:r>
              <a:rPr lang="zh-TW" sz="2400" b="1" spc="60" dirty="0">
                <a:solidFill>
                  <a:srgbClr val="3333FF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心情</a:t>
            </a:r>
            <a:r>
              <a:rPr lang="en-US" alt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.</a:t>
            </a:r>
            <a:r>
              <a:rPr lang="zh-TW" altLang="en-US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例</a:t>
            </a:r>
            <a:r>
              <a:rPr lang="en-US" alt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:</a:t>
            </a:r>
            <a:r>
              <a:rPr lang="zh-TW" altLang="en-US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「我很</a:t>
            </a:r>
            <a:r>
              <a:rPr lang="zh-TW" altLang="en-US" sz="2400" b="1" spc="60" dirty="0">
                <a:solidFill>
                  <a:srgbClr val="3333FF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擔心</a:t>
            </a:r>
            <a:r>
              <a:rPr lang="zh-TW" altLang="en-US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沒有任何存款，萬</a:t>
            </a:r>
            <a:r>
              <a:rPr lang="en-US" alt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	</a:t>
            </a:r>
            <a:r>
              <a:rPr lang="zh-TW" altLang="en-US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一發生甚麼緊急的事，我們會沒辦法應付</a:t>
            </a:r>
            <a:r>
              <a:rPr lang="en-US" alt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.</a:t>
            </a:r>
            <a:r>
              <a:rPr lang="zh-TW" altLang="en-US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」</a:t>
            </a:r>
            <a:endParaRPr lang="en-US" altLang="zh-TW" sz="2400" b="1" spc="6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Microsoft JhengHei" panose="020B0604030504040204" pitchFamily="34" charset="-120"/>
            </a:endParaRPr>
          </a:p>
          <a:p>
            <a:pPr marL="457200" indent="-457200" algn="l">
              <a:lnSpc>
                <a:spcPts val="37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zh-TW" altLang="en-US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提出</a:t>
            </a:r>
            <a:r>
              <a:rPr 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需求</a:t>
            </a:r>
            <a:r>
              <a:rPr lang="en-US" alt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:</a:t>
            </a:r>
            <a:r>
              <a:rPr 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傳達出要求或期待</a:t>
            </a:r>
            <a:r>
              <a:rPr lang="zh-TW" altLang="en-US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。例</a:t>
            </a:r>
            <a:r>
              <a:rPr lang="en-US" alt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:</a:t>
            </a:r>
            <a:r>
              <a:rPr lang="zh-TW" altLang="en-US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 「我們一定要想辦法控制預</a:t>
            </a:r>
            <a:r>
              <a:rPr lang="en-US" altLang="zh-TW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	</a:t>
            </a:r>
            <a:r>
              <a:rPr lang="zh-TW" altLang="en-US" sz="2400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算，建立健康的財務計畫」</a:t>
            </a:r>
            <a:endParaRPr lang="en-US" altLang="zh-TW" sz="2400" b="1" spc="6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Microsoft JhengHei" panose="020B0604030504040204" pitchFamily="34" charset="-120"/>
            </a:endParaRPr>
          </a:p>
          <a:p>
            <a:pPr marR="0" algn="l">
              <a:lnSpc>
                <a:spcPts val="3700"/>
              </a:lnSpc>
              <a:spcBef>
                <a:spcPts val="0"/>
              </a:spcBef>
              <a:spcAft>
                <a:spcPts val="800"/>
              </a:spcAft>
            </a:pPr>
            <a:endParaRPr lang="en-US" altLang="zh-TW" sz="2400" b="1" spc="6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Microsoft JhengHei" panose="020B0604030504040204" pitchFamily="34" charset="-120"/>
            </a:endParaRPr>
          </a:p>
          <a:p>
            <a:pPr marL="342900" marR="0" indent="-342900" algn="l">
              <a:lnSpc>
                <a:spcPts val="37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endParaRPr lang="en-US" altLang="zh-TW" sz="2800" b="1" spc="6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Microsoft JhengHei" panose="020B0604030504040204" pitchFamily="34" charset="-120"/>
            </a:endParaRPr>
          </a:p>
          <a:p>
            <a:pPr marL="457200" marR="0" indent="-457200" algn="l">
              <a:lnSpc>
                <a:spcPts val="37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endParaRPr lang="en-US" sz="2800" b="1" kern="1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67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8272"/>
            <a:ext cx="9144000" cy="1084728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b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衝突對話的運作過程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4_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重點</a:t>
            </a: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19200"/>
            <a:ext cx="9144000" cy="5676712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第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18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如何面對反擊與其他問題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40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探討遇到對方「拒絕正視自身行為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也拒絕為其負責和改正」時，溝通時可以應用的原則。 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57300" lvl="2" indent="-342900" algn="l">
              <a:lnSpc>
                <a:spcPts val="4000"/>
              </a:lnSpc>
              <a:buFont typeface="Wingdings" panose="05000000000000000000" pitchFamily="2" charset="2"/>
              <a:buChar char="§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列出抗拒「界線溝通」的主要類型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57300" lvl="2" indent="-342900" algn="l">
              <a:lnSpc>
                <a:spcPts val="4000"/>
              </a:lnSpc>
              <a:buFont typeface="Wingdings" panose="05000000000000000000" pitchFamily="2" charset="2"/>
              <a:buChar char="§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如何處理抗拒的問題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57300" lvl="2" indent="-342900" algn="l">
              <a:lnSpc>
                <a:spcPts val="4000"/>
              </a:lnSpc>
              <a:buFont typeface="Wingdings" panose="05000000000000000000" pitchFamily="2" charset="2"/>
              <a:buChar char="§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如何面對非常嚴重的防衛心的情況</a:t>
            </a:r>
            <a:r>
              <a:rPr lang="zh-TW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algn="l">
              <a:lnSpc>
                <a:spcPts val="4000"/>
              </a:lnSpc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339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6200" y="-1"/>
            <a:ext cx="9144000" cy="1143001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抗拒「界線溝通」的主要類型</a:t>
            </a: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19200"/>
            <a:ext cx="9144000" cy="5676712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</a:pPr>
            <a:r>
              <a:rPr lang="en-US" altLang="zh-TW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對問題的存在寧可掩蓋，不願意承認</a:t>
            </a:r>
            <a:r>
              <a:rPr lang="en-US" altLang="zh-TW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甚至否認 </a:t>
            </a:r>
            <a:endParaRPr lang="en-US" altLang="zh-TW" sz="28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3500"/>
              </a:lnSpc>
              <a:buFont typeface="+mj-lt"/>
              <a:buAutoNum type="alphaLcParenR"/>
            </a:pP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遷怒傳話人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400" b="1" dirty="0">
                <a:solidFill>
                  <a:srgbClr val="222222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shooting the messenger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):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生氣而攻擊找他溝通，指出問題的人 </a:t>
            </a:r>
            <a:endParaRPr lang="en-US" altLang="zh-TW" sz="24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57300" lvl="2" indent="-3429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發怒因「自我陶醉的虛幻面紗」被撕開，感覺沒面子</a:t>
            </a:r>
            <a:endParaRPr lang="en-US" altLang="zh-TW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500"/>
              </a:lnSpc>
            </a:pP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b)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淡化問題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400" b="1" dirty="0">
                <a:solidFill>
                  <a:srgbClr val="222222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minimization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):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不承認問題的嚴重性</a:t>
            </a:r>
            <a:endParaRPr lang="en-US" altLang="zh-TW" sz="24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500"/>
              </a:lnSpc>
            </a:pP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c)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否認問題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400" b="1" dirty="0">
                <a:solidFill>
                  <a:srgbClr val="222222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denial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總是否認問題並改變話題 例如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我沒有酗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酒問題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我只是和一般人一樣愛喝酒</a:t>
            </a:r>
            <a:endParaRPr lang="en-US" altLang="zh-TW" sz="24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935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6200" y="-1"/>
            <a:ext cx="9144000" cy="1143001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抗拒「界線溝通」的主要類型</a:t>
            </a: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52912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</a:pPr>
            <a:r>
              <a:rPr lang="en-US" altLang="zh-TW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承認問題存在</a:t>
            </a:r>
            <a:r>
              <a:rPr lang="en-US" altLang="zh-TW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但不是他的責任</a:t>
            </a:r>
            <a:endParaRPr lang="en-US" altLang="zh-TW" sz="28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500"/>
              </a:lnSpc>
            </a:pP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a) 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辯解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400" b="1" dirty="0">
                <a:solidFill>
                  <a:srgbClr val="222222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rationalization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):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找各種理由做藉口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來減輕責任壓力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和情緒壓力</a:t>
            </a:r>
            <a:endParaRPr lang="en-US" altLang="zh-TW" sz="20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500"/>
              </a:lnSpc>
            </a:pP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b)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怪罪他人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400" b="1" dirty="0">
                <a:solidFill>
                  <a:srgbClr val="222222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blame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):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搜索問題的根源，尋出外在元凶</a:t>
            </a:r>
            <a:endParaRPr lang="en-US" altLang="zh-TW" sz="24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500"/>
              </a:lnSpc>
            </a:pP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c)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投射心理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400" b="1" dirty="0">
                <a:solidFill>
                  <a:srgbClr val="222222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projection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1257300" lvl="2" indent="-342900" algn="l">
              <a:lnSpc>
                <a:spcPts val="3500"/>
              </a:lnSpc>
              <a:buFontTx/>
              <a:buChar char="-"/>
            </a:pPr>
            <a:r>
              <a:rPr lang="zh-TW" altLang="en-US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不承認問題是他造成的，反而認為那是別人的問題</a:t>
            </a:r>
            <a:endParaRPr lang="en-US" altLang="zh-TW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57300" lvl="2" indent="-342900" algn="l">
              <a:lnSpc>
                <a:spcPts val="3500"/>
              </a:lnSpc>
              <a:buFontTx/>
              <a:buChar char="-"/>
            </a:pPr>
            <a:r>
              <a:rPr lang="zh-TW" altLang="en-US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無法接受自己的惡劣而推卸給別人</a:t>
            </a:r>
            <a:r>
              <a:rPr lang="en-US" altLang="zh-TW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7:3-5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</a:rPr>
              <a:t> </a:t>
            </a:r>
            <a:r>
              <a:rPr lang="en-US" altLang="zh-TW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3500"/>
              </a:lnSpc>
            </a:pP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同時運用多種招數</a:t>
            </a:r>
            <a:r>
              <a:rPr lang="en-US" altLang="zh-TW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400" b="1" dirty="0">
                <a:solidFill>
                  <a:srgbClr val="222222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A multi-tasking resister)</a:t>
            </a:r>
            <a:endParaRPr lang="en-US" altLang="zh-TW" sz="24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同時運用上面的方式，極力避免承認自己的問題</a:t>
            </a:r>
            <a:endParaRPr lang="en-US" altLang="zh-TW" sz="24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500"/>
              </a:lnSpc>
            </a:pPr>
            <a:endParaRPr lang="en-US" altLang="zh-TW" sz="20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500"/>
              </a:lnSpc>
            </a:pPr>
            <a:endParaRPr lang="en-US" altLang="zh-TW" sz="24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en-US" altLang="zh-TW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  <a:p>
            <a:pPr algn="l">
              <a:lnSpc>
                <a:spcPts val="3500"/>
              </a:lnSpc>
            </a:pPr>
            <a:r>
              <a:rPr lang="zh-TW" altLang="en-US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581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處理抗拒的問題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746124"/>
            <a:ext cx="9144000" cy="6111877"/>
          </a:xfrm>
        </p:spPr>
        <p:txBody>
          <a:bodyPr>
            <a:noAutofit/>
          </a:bodyPr>
          <a:lstStyle/>
          <a:p>
            <a:pPr lvl="1" indent="-457200" algn="l">
              <a:lnSpc>
                <a:spcPts val="3100"/>
              </a:lnSpc>
              <a:buAutoNum type="arabicPeriod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心理及態度上的基本信念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100"/>
              </a:lnSpc>
            </a:pP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a)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向他施展恩典與愛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show grace and love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457200" lvl="2" algn="l">
              <a:lnSpc>
                <a:spcPts val="31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因抗拒者</a:t>
            </a:r>
            <a:r>
              <a:rPr lang="zh-TW" altLang="en-US" sz="2000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非常脆弱的自尊</a:t>
            </a:r>
            <a:r>
              <a:rPr lang="en-US" altLang="zh-TW" sz="2000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000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只有恩典與愛才能讓他更容易接受真理</a:t>
            </a:r>
            <a:r>
              <a:rPr lang="en-US" altLang="zh-TW" sz="2000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/</a:t>
            </a:r>
            <a:r>
              <a:rPr lang="zh-TW" altLang="en-US" sz="2000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真相</a:t>
            </a:r>
            <a:r>
              <a:rPr lang="en-US" altLang="zh-TW" sz="2000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000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→ 救贖性的溝通 </a:t>
            </a:r>
            <a:r>
              <a:rPr lang="en-US" altLang="zh-TW" sz="2000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000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彼前</a:t>
            </a:r>
            <a:r>
              <a:rPr lang="en-US" altLang="zh-TW" sz="2000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4:8)</a:t>
            </a:r>
            <a:endParaRPr lang="en-US" altLang="zh-TW" sz="2000" b="0" i="0" dirty="0">
              <a:solidFill>
                <a:srgbClr val="7030A0"/>
              </a:solidFill>
              <a:effectLst/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457200" lvl="2" algn="l">
              <a:lnSpc>
                <a:spcPts val="3100"/>
              </a:lnSpc>
            </a:pPr>
            <a:r>
              <a:rPr lang="en-US" altLang="zh-TW" sz="20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0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先處理因對方的抗拒而自己所產生的負面情緒</a:t>
            </a:r>
            <a:r>
              <a:rPr lang="en-US" altLang="zh-TW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—</a:t>
            </a:r>
            <a:r>
              <a:rPr lang="zh-TW" altLang="en-US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向神禱告或尋求支援</a:t>
            </a:r>
            <a:endParaRPr lang="en-US" altLang="zh-TW" sz="20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100"/>
              </a:lnSpc>
            </a:pP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b)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別隨之起舞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don’t react to reaction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),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免得變成辯論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2" indent="-342900" algn="l">
              <a:lnSpc>
                <a:spcPts val="3100"/>
              </a:lnSpc>
              <a:buFontTx/>
              <a:buChar char="-"/>
            </a:pPr>
            <a:r>
              <a:rPr lang="zh-TW" altLang="en-US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控制自己回應攻擊的方式</a:t>
            </a:r>
            <a:r>
              <a:rPr lang="en-US" altLang="zh-TW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放下怒目相向、互相指責</a:t>
            </a:r>
            <a:r>
              <a:rPr lang="en-US" altLang="zh-TW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的天然人的反應 </a:t>
            </a:r>
            <a:r>
              <a:rPr lang="zh-TW" altLang="en-US" sz="2000" b="0" i="0" dirty="0"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</a:rPr>
              <a:t>，</a:t>
            </a:r>
            <a:r>
              <a:rPr lang="zh-TW" altLang="en-US" sz="2000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而是以成人的態度邁向解決問題的目標 </a:t>
            </a:r>
            <a:r>
              <a:rPr lang="en-US" altLang="zh-TW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12:17 )</a:t>
            </a:r>
            <a:endParaRPr lang="en-US" altLang="zh-TW" sz="2000" b="1" i="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2" indent="-342900" algn="l">
              <a:lnSpc>
                <a:spcPts val="3100"/>
              </a:lnSpc>
              <a:buFontTx/>
              <a:buChar char="-"/>
            </a:pPr>
            <a:r>
              <a:rPr lang="zh-TW" altLang="en-US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謹記心中主要的目標</a:t>
            </a:r>
            <a:r>
              <a:rPr lang="en-US" altLang="zh-TW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 </a:t>
            </a:r>
            <a:r>
              <a:rPr lang="zh-TW" altLang="en-US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先忽視對方的攻擊，讓他抒發情緒再回到主題</a:t>
            </a:r>
            <a:endParaRPr lang="en-US" altLang="zh-TW" sz="20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100"/>
              </a:lnSpc>
            </a:pPr>
            <a:r>
              <a:rPr lang="en-US" altLang="zh-TW" sz="24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c)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將防衛心當作議題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make the defensiveness the issue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457200" lvl="2" algn="l">
              <a:lnSpc>
                <a:spcPts val="31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直接點出對方戒心</a:t>
            </a:r>
            <a:r>
              <a:rPr lang="en-US" altLang="zh-TW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怪罪他人</a:t>
            </a:r>
            <a:r>
              <a:rPr lang="en-US" altLang="zh-TW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的自我保護態度，商量如何繼續溝通</a:t>
            </a:r>
            <a:endParaRPr lang="en-US" altLang="zh-TW" sz="20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2" algn="l">
              <a:lnSpc>
                <a:spcPts val="3100"/>
              </a:lnSpc>
            </a:pPr>
            <a:r>
              <a:rPr lang="en-US" altLang="zh-TW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不要扮演</a:t>
            </a:r>
            <a:r>
              <a:rPr lang="zh-TW" sz="20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居高臨下</a:t>
            </a:r>
            <a:r>
              <a:rPr lang="zh-TW" altLang="en-US" sz="20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像</a:t>
            </a:r>
            <a:r>
              <a:rPr lang="zh-TW" altLang="en-US" sz="2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輔導者的角色</a:t>
            </a:r>
            <a:endParaRPr lang="en-US" altLang="zh-TW" sz="20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73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處理抗拒的問題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746124"/>
            <a:ext cx="9144000" cy="6111877"/>
          </a:xfrm>
        </p:spPr>
        <p:txBody>
          <a:bodyPr>
            <a:noAutofit/>
          </a:bodyPr>
          <a:lstStyle/>
          <a:p>
            <a:pPr marL="0" lvl="1" algn="l">
              <a:lnSpc>
                <a:spcPts val="3200"/>
              </a:lnSpc>
            </a:pP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溝通過程中如何化解防衛心及抗拒問題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200"/>
              </a:lnSpc>
            </a:pP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a)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聆聽並涵容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listen and contain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涵容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(containment):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透過陪伴、聆聽並冷靜地協助對方處理情緒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endParaRPr lang="en-US" altLang="zh-TW" sz="2400" b="1" kern="0" spc="60" dirty="0">
              <a:solidFill>
                <a:srgbClr val="7030A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Microsoft JhengHei" panose="020B0604030504040204" pitchFamily="34" charset="-120"/>
            </a:endParaRPr>
          </a:p>
          <a:p>
            <a:pPr marL="800100" lvl="2" indent="-342900" algn="l">
              <a:lnSpc>
                <a:spcPts val="3200"/>
              </a:lnSpc>
              <a:buFontTx/>
              <a:buChar char="-"/>
            </a:pPr>
            <a:r>
              <a:rPr lang="zh-TW" b="1" kern="0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不要直接跳到結論，或只想</a:t>
            </a:r>
            <a:r>
              <a:rPr lang="zh-TW" altLang="en-US" b="1" kern="0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找機會</a:t>
            </a:r>
            <a:r>
              <a:rPr lang="zh-TW" b="1" kern="0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談自己的觀點</a:t>
            </a:r>
            <a:endParaRPr lang="en-US" altLang="zh-TW" b="1" kern="0" spc="6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Microsoft JhengHei" panose="020B0604030504040204" pitchFamily="34" charset="-120"/>
            </a:endParaRPr>
          </a:p>
          <a:p>
            <a:pPr marL="800100" lvl="2" indent="-342900" algn="l">
              <a:lnSpc>
                <a:spcPts val="3200"/>
              </a:lnSpc>
              <a:buFontTx/>
              <a:buChar char="-"/>
            </a:pPr>
            <a:r>
              <a:rPr lang="zh-TW" b="1" kern="0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把注意力放在當下</a:t>
            </a:r>
            <a:r>
              <a:rPr lang="zh-TW" altLang="en-US" b="1" kern="0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，</a:t>
            </a:r>
            <a:r>
              <a:rPr lang="zh-TW" b="1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及時說出該說的話，才能建立信任感</a:t>
            </a:r>
            <a:endParaRPr lang="en-US" altLang="zh-TW" b="1" spc="6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Microsoft JhengHei" panose="020B0604030504040204" pitchFamily="34" charset="-120"/>
            </a:endParaRPr>
          </a:p>
          <a:p>
            <a:pPr marL="800100" lvl="2" indent="-342900" algn="l">
              <a:lnSpc>
                <a:spcPts val="3200"/>
              </a:lnSpc>
              <a:buFontTx/>
              <a:buChar char="-"/>
            </a:pPr>
            <a:r>
              <a:rPr lang="zh-TW" altLang="en-US" b="1" kern="0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真誠回應，而不是被動聆聽，警醒自己</a:t>
            </a:r>
            <a:r>
              <a:rPr 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是否說的比聽的還多</a:t>
            </a:r>
            <a:r>
              <a:rPr lang="zh-TW" altLang="en-US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 </a:t>
            </a:r>
            <a:r>
              <a:rPr lang="zh-TW" altLang="en-US" kern="0" spc="6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Microsoft JhengHei" panose="020B0604030504040204" pitchFamily="34" charset="-120"/>
              </a:rPr>
              <a:t>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不發表任何意見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像基督一樣放下自己，同理對方的痛苦，幫助他抒發情緒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2:7)</a:t>
            </a: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聆聽並涵容不等於贊同他的看法，而是為了與對方的心連結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涵容不等於允許對方傷害你的情感，要衡量情況，自己能容忍的涵容程度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200"/>
              </a:lnSpc>
            </a:pP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200"/>
              </a:lnSpc>
            </a:pP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184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處理抗拒的問題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838200"/>
            <a:ext cx="9144000" cy="6019801"/>
          </a:xfrm>
        </p:spPr>
        <p:txBody>
          <a:bodyPr>
            <a:noAutofit/>
          </a:bodyPr>
          <a:lstStyle/>
          <a:p>
            <a:pPr marL="0" lvl="1" algn="l">
              <a:lnSpc>
                <a:spcPts val="37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溝通過程中如何化解防衛心及抗拒問題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0" lvl="1" algn="l">
              <a:lnSpc>
                <a:spcPts val="37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b)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反省自己的過錯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look at your contribution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800100" lvl="2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主動反省是否自己才是問題的元兇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自我審視，自我改正來幫助化解對方的防衛心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2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誠實以對，不要操弄對方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善用聽到對方抱怨的話，找出需要悔改、改進的缺點，並真誠的道歉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0" lvl="1" algn="l">
              <a:lnSpc>
                <a:spcPts val="37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c)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談談對你造成的影響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speak of the effect on you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457200" lvl="2" algn="l">
              <a:lnSpc>
                <a:spcPts val="37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誠實將抗拒與你溝通帶給你的負面</a:t>
            </a:r>
            <a:r>
              <a:rPr lang="zh-TW" altLang="en-US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感受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告訴對方，使他願意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關心你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2" algn="l">
              <a:lnSpc>
                <a:spcPts val="37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我很努力要跟你談談我們的問題，但你卻一副都是我的錯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的樣子，我真的很受傷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描述客觀事實</a:t>
            </a:r>
            <a:r>
              <a:rPr lang="en-US" altLang="zh-TW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+</a:t>
            </a:r>
            <a:r>
              <a:rPr lang="zh-TW" altLang="en-US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說出想法</a:t>
            </a:r>
            <a:r>
              <a:rPr lang="en-US" altLang="zh-TW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+</a:t>
            </a:r>
            <a:r>
              <a:rPr lang="zh-TW" altLang="en-US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表達感受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144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處理抗拒的問題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838200"/>
            <a:ext cx="9144000" cy="6019801"/>
          </a:xfrm>
        </p:spPr>
        <p:txBody>
          <a:bodyPr>
            <a:noAutofit/>
          </a:bodyPr>
          <a:lstStyle/>
          <a:p>
            <a:pPr marL="0" lvl="1"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溝通過程中如何化解防衛心及抗拒問題</a:t>
            </a:r>
            <a:r>
              <a:rPr lang="en-US" altLang="zh-TW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0" lvl="1"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d)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從成人角度面對防衛心問題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confront defensiveness 	from an adult position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800100" lvl="2" indent="-342900" algn="l">
              <a:lnSpc>
                <a:spcPts val="40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站穩成人的立場，必要時強硬地處理態度的問題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不要降格為孩子</a:t>
            </a:r>
            <a:r>
              <a:rPr lang="en-US" altLang="zh-TW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也不是做對方的父母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800100" lvl="2" indent="-342900" algn="l">
              <a:lnSpc>
                <a:spcPts val="40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堅毅不屈，但不攻擊或譴責人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2" indent="-342900" algn="l">
              <a:lnSpc>
                <a:spcPts val="40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強調對方的態度無助於解決問題，你的目的是真誠地與對方一起面對問題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找出解決的方案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457200" lvl="2" algn="l">
              <a:lnSpc>
                <a:spcPts val="4000"/>
              </a:lnSpc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indent="-457200" algn="l">
              <a:lnSpc>
                <a:spcPts val="4000"/>
              </a:lnSpc>
              <a:buAutoNum type="arabicPeriod"/>
            </a:pP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442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處理抗拒的問題</a:t>
            </a:r>
            <a: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—</a:t>
            </a: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權力爭奪狀況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838200"/>
            <a:ext cx="9144000" cy="6019801"/>
          </a:xfrm>
        </p:spPr>
        <p:txBody>
          <a:bodyPr>
            <a:noAutofit/>
          </a:bodyPr>
          <a:lstStyle/>
          <a:p>
            <a:pPr lvl="1" indent="-457200" algn="l">
              <a:lnSpc>
                <a:spcPts val="3700"/>
              </a:lnSpc>
              <a:buFont typeface="Arial" panose="020B0604020202020204" pitchFamily="34" charset="0"/>
              <a:buAutoNum type="arabi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承認對對方幫助有限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admit helplessness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457200" lvl="2" algn="l">
              <a:lnSpc>
                <a:spcPts val="37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承認自己無法讓對方理解你，不再做無謂的掙扎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indent="-457200" algn="l">
              <a:lnSpc>
                <a:spcPts val="3700"/>
              </a:lnSpc>
              <a:buFont typeface="Arial" panose="020B0604020202020204" pitchFamily="34" charset="0"/>
              <a:buAutoNum type="arabi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說的對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VS.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做得對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being right versus doing the right thing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800100" lvl="2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不是辯論輸贏的問題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而是要讓對方理解真相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2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別再堅持要對方同意你說的話，而是將你的需求告訴他→你在乎對方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只想一起解決問題，保持和睦的關係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700"/>
              </a:lnSpc>
            </a:pP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indent="-457200" algn="l">
              <a:lnSpc>
                <a:spcPts val="3700"/>
              </a:lnSpc>
              <a:buAutoNum type="arabicPeriod"/>
            </a:pP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275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838197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處理抗拒的問題</a:t>
            </a:r>
            <a: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—</a:t>
            </a: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權力爭奪狀況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990600"/>
            <a:ext cx="9144000" cy="5867401"/>
          </a:xfrm>
        </p:spPr>
        <p:txBody>
          <a:bodyPr>
            <a:noAutofit/>
          </a:bodyPr>
          <a:lstStyle/>
          <a:p>
            <a:pPr marL="0" lvl="1" algn="l">
              <a:lnSpc>
                <a:spcPts val="37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耐心等候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堅持下去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persist and give it time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800100" lvl="2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有的人防衛心只是藉以掩飾恐懼、需要及脆弱，大多不需耗費太多時間就能讓對方願意面對問題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2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有的人卻是無意與人更加親近，或過度自我膨脹而不願聽勸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57300" lvl="3" indent="-342900" algn="l">
              <a:lnSpc>
                <a:spcPts val="3700"/>
              </a:lnSpc>
              <a:buFont typeface="Wingdings" panose="05000000000000000000" pitchFamily="2" charset="2"/>
              <a:buChar char="§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顧全大局，表達關心與堅定態度來融化對方的抗拒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1257300" lvl="3" indent="-342900" algn="l">
              <a:lnSpc>
                <a:spcPts val="3700"/>
              </a:lnSpc>
              <a:buFont typeface="Wingdings" panose="05000000000000000000" pitchFamily="2" charset="2"/>
              <a:buChar char="§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告知他後果及底線 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700"/>
              </a:lnSpc>
            </a:pP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392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處理抗拒的問題</a:t>
            </a:r>
            <a: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—</a:t>
            </a: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權力爭奪狀況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838200"/>
            <a:ext cx="9144000" cy="6019801"/>
          </a:xfrm>
        </p:spPr>
        <p:txBody>
          <a:bodyPr>
            <a:noAutofit/>
          </a:bodyPr>
          <a:lstStyle/>
          <a:p>
            <a:pPr marL="0" lvl="1" algn="l">
              <a:lnSpc>
                <a:spcPts val="37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必要時祭出後果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have consequence ready if needed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→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視適當時機，放棄用話語勸說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2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讓對方知道你沒有放棄他，但除非看見事情轉變，否則不再與他溝通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2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預先告知對方相關後果，但確定句句都是出於恩典與真理→在對方攻擊你時，表達堅定和關心，給對方恰如其分的恩典與真理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2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根據問題危害的嚴重程度，來斷定要如何要求對方改變，但要守住設立界線的基本原則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愛與尊重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自由與責任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2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禱告交託給神，讓聖靈來工作→ 恩典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+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真理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+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時間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=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改變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700"/>
              </a:lnSpc>
            </a:pP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564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609600"/>
          </a:xfrm>
        </p:spPr>
        <p:txBody>
          <a:bodyPr>
            <a:noAutofit/>
          </a:bodyPr>
          <a:lstStyle/>
          <a:p>
            <a:pPr>
              <a:lnSpc>
                <a:spcPts val="3300"/>
              </a:lnSpc>
            </a:pP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09600"/>
            <a:ext cx="9144000" cy="6248400"/>
          </a:xfrm>
        </p:spPr>
        <p:txBody>
          <a:bodyPr>
            <a:noAutofit/>
          </a:bodyPr>
          <a:lstStyle/>
          <a:p>
            <a:pPr marL="0" marR="0" algn="l">
              <a:lnSpc>
                <a:spcPts val="33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親愛的父神！從亞當、夏娃接受魔鬼的謊言吃了上帝不准他們吃的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分辨善惡樹果子後，我們的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DNA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遺傳分子裡就含了「拒絕接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受真相，拒絕接受真實的自己」直到如今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.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我們天然人的生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命總會極力避免被指正，逃避去面對我們生命中的「老舊問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題」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.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algn="l">
              <a:lnSpc>
                <a:spcPts val="33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父神！謝謝你差耶穌基督來救贖了我們，願祢將這樣的救贖恩典，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祢的生命性情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—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愛的大能深深的朔造在我們裏面，祈求聖靈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將從神而來無條件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agape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的愛澆灌我們，好讓我們在各樣的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人際關係裏，有能力以救贖性的溝通解決問題，能以像耶穌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基督一樣「虛己」的態度去涵容別人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ts val="33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2400" b="1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父神，我需要你的智慧與能力，面對無論多大多艱難的關係處境裏，</a:t>
            </a:r>
            <a:r>
              <a:rPr lang="en-US" altLang="zh-TW" sz="2400" b="1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400" b="1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都能讓人在我身上「看見救恩」，主啊！ 幫助我能在各種</a:t>
            </a:r>
            <a:r>
              <a:rPr lang="en-US" altLang="zh-TW" sz="2400" b="1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400" b="1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關係裡，與人有真正的和諧與美好</a:t>
            </a:r>
            <a:r>
              <a:rPr lang="en-US" sz="2400" b="1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.</a:t>
            </a:r>
            <a:r>
              <a:rPr lang="zh-TW" sz="2400" b="1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奉主耶穌基督的聖名禱</a:t>
            </a:r>
            <a:r>
              <a:rPr lang="en-US" altLang="zh-TW" sz="2400" b="1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400" b="1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告，阿們！  </a:t>
            </a:r>
            <a:endParaRPr lang="en-US" sz="2400" dirty="0"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algn="l">
              <a:lnSpc>
                <a:spcPts val="3300"/>
              </a:lnSpc>
              <a:spcBef>
                <a:spcPts val="0"/>
              </a:spcBef>
              <a:spcAft>
                <a:spcPts val="800"/>
              </a:spcAft>
            </a:pP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300"/>
              </a:lnSpc>
            </a:pPr>
            <a:endParaRPr lang="en-US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99685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685800"/>
          </a:xfrm>
        </p:spPr>
        <p:txBody>
          <a:bodyPr>
            <a:noAutofit/>
          </a:bodyPr>
          <a:lstStyle/>
          <a:p>
            <a:pPr>
              <a:lnSpc>
                <a:spcPts val="3800"/>
              </a:lnSpc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討論問題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342900" marR="0" lvl="0" indent="-342900" algn="l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在重要的人際關係裏 </a:t>
            </a:r>
            <a:endParaRPr lang="en-US" sz="28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4200"/>
              </a:lnSpc>
              <a:spcBef>
                <a:spcPts val="0"/>
              </a:spcBef>
              <a:buFont typeface="Wingdings" panose="05000000000000000000" pitchFamily="2" charset="2"/>
              <a:buChar char="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你覺得受到批評指教時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: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最難克服的感受是甚麼？與對方互動時最難的部分是甚麼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4200"/>
              </a:lnSpc>
              <a:spcBef>
                <a:spcPts val="0"/>
              </a:spcBef>
              <a:buFont typeface="Wingdings" panose="05000000000000000000" pitchFamily="2" charset="2"/>
              <a:buChar char="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當你想給對方意見時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: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最難克服的感受是甚麼？與對方互動時最難的部分是甚麼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4200"/>
              </a:lnSpc>
              <a:spcBef>
                <a:spcPts val="0"/>
              </a:spcBef>
              <a:buFont typeface="Wingdings" panose="05000000000000000000" pitchFamily="2" charset="2"/>
              <a:buChar char="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你曾在重要的關係裏因著真誠的互相給意見而幫助彼此成長嗎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你們曾克服了甚麼困難的過程才達到如此的光景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42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請分享你的經驗與見證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.</a:t>
            </a:r>
            <a:r>
              <a:rPr lang="en-US" sz="1800" b="1" dirty="0">
                <a:effectLst/>
                <a:latin typeface="DFKai-SB" panose="03000509000000000000" pitchFamily="65" charset="-120"/>
                <a:cs typeface="PMingLiU" panose="02020500000000000000" pitchFamily="18" charset="-120"/>
              </a:rPr>
              <a:t>(</a:t>
            </a:r>
            <a:r>
              <a:rPr lang="zh-TW" sz="1800" b="1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DFKai-SB" panose="03000509000000000000" pitchFamily="65" charset="-120"/>
                <a:cs typeface="Arial" panose="020B0604020202020204" pitchFamily="34" charset="0"/>
              </a:rPr>
              <a:t>小棊</a:t>
            </a:r>
            <a:r>
              <a:rPr lang="en-US" sz="1800" b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DFKai-SB" panose="03000509000000000000" pitchFamily="65" charset="-120"/>
                <a:cs typeface="Arial" panose="020B0604020202020204" pitchFamily="34" charset="0"/>
              </a:rPr>
              <a:t>; </a:t>
            </a:r>
            <a:r>
              <a:rPr lang="zh-TW" sz="1800" b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DFKai-SB" panose="03000509000000000000" pitchFamily="65" charset="-120"/>
                <a:cs typeface="Arial" panose="020B0604020202020204" pitchFamily="34" charset="0"/>
              </a:rPr>
              <a:t>愛</a:t>
            </a:r>
            <a:r>
              <a:rPr lang="zh-TW" sz="1800" b="1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DFKai-SB" panose="03000509000000000000" pitchFamily="65" charset="-120"/>
                <a:cs typeface="Microsoft JhengHei" panose="020B0604030504040204" pitchFamily="34" charset="-120"/>
              </a:rPr>
              <a:t>珍</a:t>
            </a:r>
            <a:r>
              <a:rPr lang="en-US" sz="1800" b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DFKai-SB" panose="03000509000000000000" pitchFamily="65" charset="-120"/>
                <a:cs typeface="Microsoft JhengHei" panose="020B0604030504040204" pitchFamily="34" charset="-120"/>
              </a:rPr>
              <a:t>; Carol)</a:t>
            </a:r>
            <a:endParaRPr lang="en-US" sz="28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200"/>
              </a:lnSpc>
            </a:pP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200"/>
              </a:lnSpc>
            </a:pP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pPr>
              <a:lnSpc>
                <a:spcPts val="3800"/>
              </a:lnSpc>
            </a:pPr>
            <a:fld id="{69C4CFD8-F662-4A36-AA27-12DE1FA08638}" type="slidenum">
              <a:rPr lang="en-US" smtClean="0"/>
              <a:pPr>
                <a:lnSpc>
                  <a:spcPts val="3800"/>
                </a:lnSpc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173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609600"/>
          </a:xfrm>
        </p:spPr>
        <p:txBody>
          <a:bodyPr>
            <a:noAutofit/>
          </a:bodyPr>
          <a:lstStyle/>
          <a:p>
            <a:pPr>
              <a:lnSpc>
                <a:spcPts val="3800"/>
              </a:lnSpc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討論問題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marR="0" lvl="0" algn="l">
              <a:lnSpc>
                <a:spcPts val="37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2.</a:t>
            </a:r>
            <a:r>
              <a:rPr lang="zh-TW" alt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 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根據第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18 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章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: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作者列出溝通的對象有防衛心而「抗拒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界線溝通」的主要類型，包含「遷怒傳話人」，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「辯解」，「淡化問題」，「怪罪他人」，「否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認問題」，「投射心理」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.</a:t>
            </a:r>
            <a:endParaRPr lang="en-US" sz="28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>
              <a:lnSpc>
                <a:spcPts val="37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哪些是你必須溝通的對象常用的手段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>
              <a:lnSpc>
                <a:spcPts val="37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你過去是如何面對的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結果如何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>
              <a:lnSpc>
                <a:spcPts val="37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讀了第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18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章後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,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你發現到過去溝通無效的原因嗎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現在你會用甚麼不同的方式來溝通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>
              <a:lnSpc>
                <a:spcPts val="37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當有人找你溝通問題時，你曾用以上哪些方式來抗拒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現在你願意怎麼做來放下心防，幫助自己敞開心與人談論你的缺點，尋求改善而成長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(p.179-185)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>
              <a:lnSpc>
                <a:spcPts val="37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請分享你的經驗與見證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.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 </a:t>
            </a:r>
            <a:r>
              <a:rPr lang="en-US" sz="1800" b="1" dirty="0">
                <a:effectLst/>
                <a:latin typeface="DFKai-SB" panose="03000509000000000000" pitchFamily="65" charset="-120"/>
                <a:cs typeface="PMingLiU" panose="02020500000000000000" pitchFamily="18" charset="-120"/>
              </a:rPr>
              <a:t>(</a:t>
            </a:r>
            <a:r>
              <a:rPr lang="en-US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FKai-SB" panose="03000509000000000000" pitchFamily="65" charset="-120"/>
                <a:cs typeface="Arial" panose="020B0604020202020204" pitchFamily="34" charset="0"/>
              </a:rPr>
              <a:t>Jodie; </a:t>
            </a:r>
            <a:r>
              <a:rPr lang="zh-TW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FKai-SB" panose="03000509000000000000" pitchFamily="65" charset="-120"/>
                <a:cs typeface="Arial" panose="020B0604020202020204" pitchFamily="34" charset="0"/>
              </a:rPr>
              <a:t>宜</a:t>
            </a:r>
            <a:r>
              <a:rPr lang="zh-TW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ea typeface="DFKai-SB" panose="03000509000000000000" pitchFamily="65" charset="-120"/>
                <a:cs typeface="Microsoft JhengHei" panose="020B0604030504040204" pitchFamily="34" charset="-120"/>
              </a:rPr>
              <a:t>瑾</a:t>
            </a:r>
            <a:r>
              <a:rPr lang="en-US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FKai-SB" panose="03000509000000000000" pitchFamily="65" charset="-120"/>
                <a:cs typeface="Microsoft JhengHei" panose="020B0604030504040204" pitchFamily="34" charset="-120"/>
              </a:rPr>
              <a:t>;</a:t>
            </a:r>
            <a:r>
              <a:rPr lang="en-US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FKai-SB" panose="03000509000000000000" pitchFamily="65" charset="-12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FKai-SB" panose="03000509000000000000" pitchFamily="65" charset="-120"/>
                <a:cs typeface="Arial" panose="020B0604020202020204" pitchFamily="34" charset="0"/>
              </a:rPr>
              <a:t>Juchi</a:t>
            </a:r>
            <a:r>
              <a:rPr lang="en-US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FKai-SB" panose="03000509000000000000" pitchFamily="65" charset="-120"/>
                <a:cs typeface="Arial" panose="020B0604020202020204" pitchFamily="34" charset="0"/>
              </a:rPr>
              <a:t>)</a:t>
            </a:r>
            <a:endParaRPr 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pPr>
              <a:lnSpc>
                <a:spcPts val="3800"/>
              </a:lnSpc>
            </a:pPr>
            <a:fld id="{69C4CFD8-F662-4A36-AA27-12DE1FA08638}" type="slidenum">
              <a:rPr lang="en-US" smtClean="0"/>
              <a:pPr>
                <a:lnSpc>
                  <a:spcPts val="3800"/>
                </a:lnSpc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852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609600"/>
          </a:xfrm>
        </p:spPr>
        <p:txBody>
          <a:bodyPr>
            <a:noAutofit/>
          </a:bodyPr>
          <a:lstStyle/>
          <a:p>
            <a:pPr>
              <a:lnSpc>
                <a:spcPts val="3800"/>
              </a:lnSpc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討論問題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R="0" lvl="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根據第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18 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章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:</a:t>
            </a:r>
            <a:endParaRPr lang="en-US" sz="28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2900" marR="0" lvl="0" indent="-34290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辯論和救贖性溝通，兩者在態度、行為和可能的結果方面有甚麼差異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2900" marR="0" lvl="0" indent="-34290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找人溝通的人需要做什麼才能避免救贖性談話淪為辯論？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2900" marR="0" lvl="0" indent="-34290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在面對指責和反擊時，對你而言甚麼是最有幫助的策略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您認為哪些策略應用起來最具挑戰性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 ? (Which strategies do you feel are most challenging to apply)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對你而言哪些是最難做到的策略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為什麼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(p.185-206)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45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請分享你的經驗與見證 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  </a:t>
            </a:r>
            <a:r>
              <a:rPr lang="en-US" sz="1800" b="1" dirty="0">
                <a:effectLst/>
                <a:latin typeface="DFKai-SB" panose="03000509000000000000" pitchFamily="65" charset="-120"/>
                <a:ea typeface="PMingLiU" panose="02020500000000000000" pitchFamily="18" charset="-120"/>
                <a:cs typeface="PMingLiU" panose="02020500000000000000" pitchFamily="18" charset="-120"/>
              </a:rPr>
              <a:t> </a:t>
            </a:r>
            <a:r>
              <a:rPr lang="en-US" sz="1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PMingLiU" panose="02020500000000000000" pitchFamily="18" charset="-120"/>
                <a:cs typeface="PMingLiU" panose="02020500000000000000" pitchFamily="18" charset="-120"/>
              </a:rPr>
              <a:t>(Emma</a:t>
            </a:r>
            <a:r>
              <a:rPr lang="en-US" sz="1800" b="1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DFKai-SB" panose="03000509000000000000" pitchFamily="65" charset="-120"/>
                <a:ea typeface="PMingLiU" panose="02020500000000000000" pitchFamily="18" charset="-120"/>
                <a:cs typeface="Arial" panose="020B0604020202020204" pitchFamily="34" charset="0"/>
              </a:rPr>
              <a:t>; Vickie</a:t>
            </a:r>
            <a:r>
              <a:rPr lang="en-US" sz="1800" b="1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DFKai-SB" panose="03000509000000000000" pitchFamily="65" charset="-120"/>
                <a:ea typeface="PMingLiU" panose="02020500000000000000" pitchFamily="18" charset="-120"/>
                <a:cs typeface="Microsoft JhengHei" panose="020B0604030504040204" pitchFamily="34" charset="-120"/>
              </a:rPr>
              <a:t>)  </a:t>
            </a:r>
            <a:r>
              <a:rPr lang="en-US" sz="1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PMingLiU" panose="02020500000000000000" pitchFamily="18" charset="-120"/>
                <a:cs typeface="PMingLiU" panose="02020500000000000000" pitchFamily="18" charset="-120"/>
              </a:rPr>
              <a:t> </a:t>
            </a:r>
            <a:endParaRPr lang="en-US" sz="18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R="0" lvl="0" algn="l">
              <a:lnSpc>
                <a:spcPts val="4500"/>
              </a:lnSpc>
              <a:spcBef>
                <a:spcPts val="0"/>
              </a:spcBef>
              <a:spcAft>
                <a:spcPts val="800"/>
              </a:spcAft>
            </a:pP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pPr>
              <a:lnSpc>
                <a:spcPts val="3800"/>
              </a:lnSpc>
            </a:pPr>
            <a:fld id="{69C4CFD8-F662-4A36-AA27-12DE1FA08638}" type="slidenum">
              <a:rPr lang="en-US" smtClean="0"/>
              <a:pPr>
                <a:lnSpc>
                  <a:spcPts val="3800"/>
                </a:lnSpc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812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37213</TotalTime>
  <Words>3369</Words>
  <Application>Microsoft Office PowerPoint</Application>
  <PresentationFormat>On-screen Show (4:3)</PresentationFormat>
  <Paragraphs>166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DFKai-SB</vt:lpstr>
      <vt:lpstr>新細明體</vt:lpstr>
      <vt:lpstr>Arial</vt:lpstr>
      <vt:lpstr>Bodoni MT</vt:lpstr>
      <vt:lpstr>Calibri</vt:lpstr>
      <vt:lpstr>Wingdings</vt:lpstr>
      <vt:lpstr>Office Theme</vt:lpstr>
      <vt:lpstr>為衝突立界線 第18章衝突對話的運作過程 4  如何面對反擊與其他問題 Dealing with Blame, Counterattack, and Other Problems </vt:lpstr>
      <vt:lpstr> 心理防禦</vt:lpstr>
      <vt:lpstr> 心理防禦</vt:lpstr>
      <vt:lpstr> 提供「完整信息」降低防禦心</vt:lpstr>
      <vt:lpstr> 衝突對話的運作過程4_重點</vt:lpstr>
      <vt:lpstr>  抗拒「界線溝通」的主要類型 </vt:lpstr>
      <vt:lpstr>  抗拒「界線溝通」的主要類型 </vt:lpstr>
      <vt:lpstr>處理抗拒的問題</vt:lpstr>
      <vt:lpstr>處理抗拒的問題</vt:lpstr>
      <vt:lpstr>處理抗拒的問題</vt:lpstr>
      <vt:lpstr>處理抗拒的問題</vt:lpstr>
      <vt:lpstr>處理抗拒的問題—權力爭奪狀況</vt:lpstr>
      <vt:lpstr>處理抗拒的問題—權力爭奪狀況</vt:lpstr>
      <vt:lpstr>處理抗拒的問題—權力爭奪狀況</vt:lpstr>
      <vt:lpstr>禱告範例</vt:lpstr>
      <vt:lpstr>討論問題</vt:lpstr>
      <vt:lpstr>討論問題</vt:lpstr>
      <vt:lpstr>討論問題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Ann Hwong</cp:lastModifiedBy>
  <cp:revision>2014</cp:revision>
  <cp:lastPrinted>2023-04-18T18:49:26Z</cp:lastPrinted>
  <dcterms:created xsi:type="dcterms:W3CDTF">2015-09-24T17:15:02Z</dcterms:created>
  <dcterms:modified xsi:type="dcterms:W3CDTF">2024-04-16T03:47:14Z</dcterms:modified>
</cp:coreProperties>
</file>