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48" r:id="rId2"/>
    <p:sldId id="535" r:id="rId3"/>
    <p:sldId id="548" r:id="rId4"/>
    <p:sldId id="547" r:id="rId5"/>
    <p:sldId id="539" r:id="rId6"/>
    <p:sldId id="550" r:id="rId7"/>
    <p:sldId id="551" r:id="rId8"/>
    <p:sldId id="552" r:id="rId9"/>
    <p:sldId id="553" r:id="rId10"/>
    <p:sldId id="540" r:id="rId11"/>
    <p:sldId id="554" r:id="rId12"/>
    <p:sldId id="555" r:id="rId13"/>
    <p:sldId id="442" r:id="rId14"/>
    <p:sldId id="533" r:id="rId15"/>
    <p:sldId id="556" r:id="rId16"/>
    <p:sldId id="549" r:id="rId17"/>
    <p:sldId id="517" r:id="rId18"/>
    <p:sldId id="557" r:id="rId19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 Hwong" initials="AH" lastIdx="1" clrIdx="0">
    <p:extLst>
      <p:ext uri="{19B8F6BF-5375-455C-9EA6-DF929625EA0E}">
        <p15:presenceInfo xmlns:p15="http://schemas.microsoft.com/office/powerpoint/2012/main" userId="f161b21fc188a08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FF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51" autoAdjust="0"/>
  </p:normalViewPr>
  <p:slideViewPr>
    <p:cSldViewPr>
      <p:cViewPr varScale="1">
        <p:scale>
          <a:sx n="92" d="100"/>
          <a:sy n="92" d="100"/>
        </p:scale>
        <p:origin x="1123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31" tIns="47115" rIns="94231" bIns="471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31" tIns="47115" rIns="94231" bIns="471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9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522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871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961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785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759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000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925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173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506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02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145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583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6280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171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2230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3129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241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5/7/2024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5/7/2024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5/7/2024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5/7/2024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5/7/2024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5/7/2024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5/7/2024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5/7/2024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5/7/2024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5/7/2024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5/7/2024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5/7/2024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2412" y="1"/>
            <a:ext cx="9144000" cy="4038600"/>
          </a:xfrm>
        </p:spPr>
        <p:txBody>
          <a:bodyPr>
            <a:normAutofit/>
          </a:bodyPr>
          <a:lstStyle/>
          <a:p>
            <a:r>
              <a:rPr lang="zh-TW" altLang="en-US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為衝突立界線</a:t>
            </a:r>
            <a:br>
              <a:rPr lang="en-US" altLang="zh-TW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第</a:t>
            </a:r>
            <a:r>
              <a:rPr lang="en-US" altLang="zh-TW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19-20</a:t>
            </a:r>
            <a:r>
              <a:rPr lang="zh-TW" alt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 衝突對話的自我裝備</a:t>
            </a:r>
            <a:b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Getting Yourself Ready to Have the  Conversation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05" y="4158301"/>
            <a:ext cx="9121589" cy="2699697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altLang="zh-TW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以斯帖姊妹小組</a:t>
            </a:r>
            <a:endParaRPr lang="en-US" altLang="zh-TW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週四早</a:t>
            </a: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9:30-11:30</a:t>
            </a:r>
          </a:p>
          <a:p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May  9</a:t>
            </a:r>
            <a:r>
              <a:rPr lang="en-US" altLang="zh-TW" sz="36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th</a:t>
            </a: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, 2024</a:t>
            </a:r>
          </a:p>
          <a:p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zh-TW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38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8272"/>
            <a:ext cx="9144000" cy="1084728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衝突對話的自我預備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重點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5676712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第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19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為何需要自我預備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4000"/>
              </a:lnSpc>
              <a:buFontTx/>
              <a:buChar char="-"/>
            </a:pPr>
            <a:r>
              <a:rPr 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阻礙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界線</a:t>
            </a:r>
            <a:r>
              <a:rPr 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溝通的個人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軟</a:t>
            </a:r>
            <a:r>
              <a:rPr 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弱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800100" lvl="1" indent="-3429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預先做好準備的重要，引用太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7:5,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先處理自身的問題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才能做有效的界線溝通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第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如何自我預備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列出自我預備的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大步驟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Tx/>
              <a:buChar char="-"/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個具體的準備策略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4000"/>
              </a:lnSpc>
            </a:pP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algn="l">
              <a:lnSpc>
                <a:spcPts val="40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339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8272"/>
            <a:ext cx="9144000" cy="703728"/>
          </a:xfrm>
        </p:spPr>
        <p:txBody>
          <a:bodyPr>
            <a:noAutofit/>
          </a:bodyPr>
          <a:lstStyle/>
          <a:p>
            <a:pPr>
              <a:lnSpc>
                <a:spcPts val="3700"/>
              </a:lnSpc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造</a:t>
            </a:r>
            <a:r>
              <a:rPr 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成阻礙溝通的個人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軟</a:t>
            </a:r>
            <a:r>
              <a:rPr 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弱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6286312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態度問題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拐彎抹角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無法冷靜、清楚表達，因太生氣或好辯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態度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過於鬆散，因同情對方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岔題而落入爭辯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或為自己的想法或需要而辯白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indent="-45720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情緒問題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太過焦慮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情緒崩潰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被痛苦壓垮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懼怕後果，例如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被拒絕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被否定或發生爭執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其他軟弱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沒有守住底線反而做出意外妥協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>
              <a:lnSpc>
                <a:spcPts val="3700"/>
              </a:lnSpc>
            </a:pPr>
            <a:fld id="{69C4CFD8-F662-4A36-AA27-12DE1FA08638}" type="slidenum">
              <a:rPr lang="en-US" smtClean="0"/>
              <a:pPr algn="l">
                <a:lnSpc>
                  <a:spcPts val="3700"/>
                </a:lnSpc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955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" y="125961"/>
            <a:ext cx="9144000" cy="703728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預先做好準備的重要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133912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7:3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為甚麼看見你弟兄眼中有刺，卻不想自己眼中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有樑木呢？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先去掉自己眼中的梁木，然後才能看</a:t>
            </a:r>
            <a:r>
              <a:rPr lang="en-US" altLang="zh-TW" sz="28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得清楚，去</a:t>
            </a:r>
            <a:r>
              <a:rPr lang="en-US" altLang="zh-TW" sz="28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掉你弟兄眼中的刺。</a:t>
            </a:r>
            <a:endParaRPr lang="en-US" altLang="zh-TW" sz="2800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marR="0" indent="-457200" algn="l">
              <a:lnSpc>
                <a:spcPts val="35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kumimoji="0" lang="zh-TW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經文意思</a:t>
            </a:r>
            <a:r>
              <a:rPr kumimoji="0" lang="en-US" altLang="zh-TW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只看見別人身上的弱點而不顧自己更大的問題</a:t>
            </a:r>
            <a:endParaRPr kumimoji="0" lang="en-US" altLang="zh-TW" sz="2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kumimoji="0" lang="zh-TW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為了有效界線溝通</a:t>
            </a:r>
            <a:r>
              <a:rPr kumimoji="0" lang="en-US" altLang="zh-TW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kumimoji="0" lang="zh-TW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我們必須先處理自己的問題</a:t>
            </a:r>
            <a:r>
              <a:rPr kumimoji="0" lang="en-US" altLang="zh-TW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kumimoji="0" lang="zh-TW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改正某些缺點</a:t>
            </a:r>
            <a:r>
              <a:rPr kumimoji="0" lang="en-US" altLang="zh-TW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kumimoji="0" lang="zh-TW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才能做好準備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400" b="1" kern="1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先面對自己</a:t>
            </a:r>
            <a:r>
              <a:rPr lang="en-US" altLang="zh-TW" sz="2400" b="1" kern="1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sz="2400" b="1" kern="1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才能看清問題</a:t>
            </a:r>
            <a:endParaRPr lang="en-US" altLang="zh-TW" sz="2400" b="1" kern="100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5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altLang="en-US" sz="2400" b="1" kern="1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因自身的盲點容易產生各種不同的誤解</a:t>
            </a:r>
            <a:endParaRPr lang="en-US" altLang="zh-TW" sz="2400" b="1" kern="100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5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altLang="en-US" sz="2400" b="1" kern="1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因內心未被醫治的傷害而過度醜化對方的缺點</a:t>
            </a:r>
            <a:endParaRPr lang="en-US" altLang="zh-TW" sz="2400" b="1" kern="100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5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altLang="en-US" sz="2400" b="1" kern="1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依賴性強的人會有立場不夠強硬的弱點</a:t>
            </a:r>
            <a:endParaRPr lang="en-US" altLang="zh-TW" sz="2400" b="1" kern="100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5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endParaRPr lang="en-US" altLang="zh-TW" sz="2400" b="1" kern="100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5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endParaRPr lang="en-US" altLang="zh-TW" sz="2400" b="1" kern="100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5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endParaRPr lang="en-US" sz="2400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67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200" y="-1"/>
            <a:ext cx="9144000" cy="114300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自我預備的步驟一</a:t>
            </a:r>
            <a:b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133912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停止扮演受害者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→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不責怪對方而主動擔起責任尋求解決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問題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en-US" sz="28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Own 	your own failure to confront and stop 	playing the victim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)</a:t>
            </a:r>
          </a:p>
          <a:p>
            <a:pPr marL="457200" indent="-457200" algn="l">
              <a:lnSpc>
                <a:spcPts val="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以不責怪對方的態度尋求解決問題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將「以彼此守望的心態，幫助對方指出他可能有的盲點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率直指出他的錯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」是自己的責任之一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19:17)</a:t>
            </a:r>
            <a:endParaRPr lang="en-US" altLang="zh-TW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19:17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不可心裡恨你的弟兄；總要指摘你的鄰舍，免得</a:t>
            </a:r>
            <a:r>
              <a:rPr lang="en-US" altLang="zh-TW" sz="28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因他擔罪。 </a:t>
            </a:r>
            <a:r>
              <a:rPr lang="en-US" altLang="zh-TW" sz="28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如果他有錯，應當率直指出他的錯來	，以免他陷於不義，否則，就會招來神的罪責</a:t>
            </a:r>
            <a:r>
              <a:rPr kumimoji="0" lang="en-US" altLang="zh-TW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935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200" y="-1"/>
            <a:ext cx="9144000" cy="114300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自我預備的步驟二 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&amp;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三</a:t>
            </a:r>
            <a:b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914400"/>
            <a:ext cx="9144000" cy="6057712"/>
          </a:xfrm>
        </p:spPr>
        <p:txBody>
          <a:bodyPr>
            <a:no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擁有你的動機 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(</a:t>
            </a:r>
            <a:r>
              <a:rPr lang="en-US" sz="28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Own your motives)  </a:t>
            </a:r>
            <a:endParaRPr lang="en-US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誠實檢視自己內心真正的動機</a:t>
            </a:r>
            <a:endParaRPr lang="en-US" altLang="zh-TW" sz="28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800100" lvl="1" indent="-3429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為了增進彼此了解，幫助對方而改善關係</a:t>
            </a:r>
            <a:endParaRPr lang="en-US" altLang="zh-TW" sz="2400" b="1" dirty="0">
              <a:solidFill>
                <a:schemeClr val="tx1"/>
              </a:solidFill>
              <a:effectLst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800100" lvl="1" indent="-3429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還</a:t>
            </a:r>
            <a:r>
              <a:rPr lang="zh-TW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是為了宣洩痛苦、逞罰與報復或掌控對方</a:t>
            </a:r>
            <a:r>
              <a:rPr lang="zh-TW" altLang="en-US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 </a:t>
            </a:r>
            <a:endParaRPr lang="en-US" altLang="zh-TW" sz="2400" b="1" dirty="0">
              <a:solidFill>
                <a:schemeClr val="tx1"/>
              </a:solidFill>
              <a:effectLst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800100" lvl="1" indent="-3429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不要累積怨氣</a:t>
            </a:r>
            <a:r>
              <a:rPr lang="en-US" altLang="zh-TW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 要先處理心中的怨氣</a:t>
            </a:r>
            <a:r>
              <a:rPr lang="en-US" altLang="zh-TW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 才能心平氣和的處理事情</a:t>
            </a:r>
            <a:r>
              <a:rPr lang="en-US" altLang="zh-TW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約一</a:t>
            </a:r>
            <a:r>
              <a:rPr lang="en-US" altLang="zh-TW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1:9;</a:t>
            </a:r>
            <a:r>
              <a:rPr lang="zh-TW" altLang="en-US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雅</a:t>
            </a:r>
            <a:r>
              <a:rPr lang="en-US" altLang="zh-TW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5:16)</a:t>
            </a:r>
          </a:p>
          <a:p>
            <a:pPr marL="800100" lvl="1" indent="-3429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參考第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章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218-219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頁 有關好壞動機的分辨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承認你的恐懼 </a:t>
            </a:r>
            <a:r>
              <a:rPr lang="en-US" sz="28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(Own your fears)</a:t>
            </a:r>
          </a:p>
          <a:p>
            <a:pPr marL="285750" indent="-28575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清楚知道自己的恐懼並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面對它，才能做出正確選擇而不易棄守立場</a:t>
            </a:r>
            <a:endParaRPr lang="en-US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lvl="1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TW" sz="24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24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參考第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章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220-221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頁 列舉的一搬的恐懼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66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200" y="-1"/>
            <a:ext cx="9144000" cy="114300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自我預備的步驟四 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&amp;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五</a:t>
            </a:r>
            <a:b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914400"/>
            <a:ext cx="9144000" cy="6057712"/>
          </a:xfrm>
        </p:spPr>
        <p:txBody>
          <a:bodyPr>
            <a:no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承認對方有權對你不滿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→</a:t>
            </a:r>
            <a:r>
              <a:rPr lang="zh-TW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看見自己眼中的梁木</a:t>
            </a:r>
            <a:r>
              <a:rPr lang="en-US" sz="28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(Own the 	other person’s legitimate complaints about you)</a:t>
            </a:r>
            <a:endParaRPr lang="en-US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主動積極盡自己所能地將對方對你的不滿問題解決掉 </a:t>
            </a:r>
            <a:r>
              <a:rPr lang="en-US" altLang="zh-TW" sz="2800" b="1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2800" b="1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5:23-24)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TW" sz="28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5.</a:t>
            </a:r>
            <a:r>
              <a:rPr lang="zh-TW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承認你對對方的扭曲看法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(Own your distortions of who the 	other person is)</a:t>
            </a:r>
          </a:p>
          <a:p>
            <a:pPr marL="285750" indent="-28575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你誤解了對方的為人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可能的幾個原因</a:t>
            </a:r>
            <a:endParaRPr lang="en-US" altLang="zh-TW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914400" lvl="1" indent="-4572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因心靈創傷未被醫治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14400" lvl="1" indent="-4572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將關係中的一方過度理想化 </a:t>
            </a:r>
            <a:endParaRPr lang="en-US" altLang="zh-TW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14400" lvl="1" indent="-4572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覺得對方「一無可取」或「柔弱不勘」</a:t>
            </a:r>
            <a:endParaRPr lang="en-US" sz="24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517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200" y="-1"/>
            <a:ext cx="9144000" cy="114300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自我預備的步驟六 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&amp;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七</a:t>
            </a:r>
            <a:b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914400"/>
            <a:ext cx="9144000" cy="6057712"/>
          </a:xfrm>
        </p:spPr>
        <p:txBody>
          <a:bodyPr>
            <a:no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6.</a:t>
            </a:r>
            <a:r>
              <a:rPr lang="zh-TW" sz="28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試著體諒對方</a:t>
            </a:r>
            <a:r>
              <a:rPr lang="en-US" sz="28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(Seek understanding of the other person)</a:t>
            </a:r>
          </a:p>
          <a:p>
            <a:pPr marL="457200" indent="-4572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設身處地，將心比心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，去理解對方的掙扎和防衛性態度的原因</a:t>
            </a:r>
            <a:endParaRPr lang="en-US" altLang="zh-TW" sz="2400" b="1" dirty="0">
              <a:solidFill>
                <a:schemeClr val="tx1"/>
              </a:solidFill>
              <a:effectLst/>
              <a:latin typeface="Bodoni MT" panose="02070603080606020203" pitchFamily="18" charset="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457200" indent="-4572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不表示你要避免直接面對問題而是以不同的態度處理問題</a:t>
            </a:r>
            <a:endParaRPr lang="en-US" altLang="zh-TW" sz="2400" b="1" dirty="0">
              <a:solidFill>
                <a:schemeClr val="tx1"/>
              </a:solidFill>
              <a:effectLst/>
              <a:latin typeface="Bodoni MT" panose="02070603080606020203" pitchFamily="18" charset="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en-US" altLang="zh-TW" sz="28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sz="28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先在「第</a:t>
            </a:r>
            <a:r>
              <a:rPr lang="en-US" sz="28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3 </a:t>
            </a:r>
            <a:r>
              <a:rPr lang="zh-TW" sz="28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者」的幫助下處理你的情緒，再處理事情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en-US" sz="28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(Deal with your emotions somewhere else )</a:t>
            </a:r>
            <a:endParaRPr lang="en-US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在溝通之前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先處理自己的情緒傷害並使自己堅強</a:t>
            </a:r>
            <a:endParaRPr lang="en-US" altLang="zh-TW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800100" lvl="1" indent="-3429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別找傷害你的人醫治你的傷口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zh-TW" altLang="en-US" sz="2400" b="1" dirty="0">
                <a:solidFill>
                  <a:srgbClr val="7030A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溝通不是為了醫治你的受傷而是為了解決問題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)</a:t>
            </a:r>
          </a:p>
          <a:p>
            <a:pPr marL="800100" lvl="1" indent="-3429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讓神來醫治你的創傷，清除內心的怨氣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                才能冷靜地清楚理解問題所在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</a:t>
            </a:r>
            <a:endParaRPr lang="en-US" altLang="zh-TW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sz="28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561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200" y="-1"/>
            <a:ext cx="9144000" cy="114300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自我預備的步驟八</a:t>
            </a:r>
            <a:b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914400"/>
            <a:ext cx="9144000" cy="6057712"/>
          </a:xfrm>
        </p:spPr>
        <p:txBody>
          <a:bodyPr>
            <a:no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8.</a:t>
            </a:r>
            <a:r>
              <a:rPr lang="zh-TW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尋求醫治 </a:t>
            </a:r>
            <a:r>
              <a:rPr lang="en-US" sz="28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(Seek Healing)</a:t>
            </a:r>
          </a:p>
          <a:p>
            <a:pPr marL="342900" indent="-3429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任何與人無法「界線溝通」的軟弱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例如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恐懼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或對人有扭曲的看法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曾經遭遺棄或被虐待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對方或本身有成癮問題或發現自己一再予人交惡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社交困難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都需要尋求醫治</a:t>
            </a:r>
            <a:endParaRPr lang="en-US" sz="28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先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尋求醫治，</a:t>
            </a:r>
            <a:r>
              <a:rPr lang="zh-TW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讓自己保持堅強與良好的狀態，再來溝通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，才能專心處理對方的問題</a:t>
            </a:r>
            <a:endParaRPr lang="en-US" altLang="zh-TW" sz="28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457200" indent="-4572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除了禱告尋求神的醫治以外，也可尋求專業心理輔導、支持團體或康復團體</a:t>
            </a:r>
            <a:r>
              <a:rPr lang="en-US" altLang="zh-TW" sz="2800" b="1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(counseling, </a:t>
            </a:r>
            <a:r>
              <a:rPr lang="zh-TW" altLang="en-US" sz="2800" b="1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                               </a:t>
            </a:r>
            <a:r>
              <a:rPr lang="en-US" altLang="zh-TW" sz="2800" b="1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support group or recovery group)</a:t>
            </a:r>
            <a:endParaRPr lang="en-US" altLang="zh-TW" sz="28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457200" indent="-4572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en-US" altLang="zh-TW" sz="2800" b="1" dirty="0">
              <a:solidFill>
                <a:schemeClr val="tx1"/>
              </a:solidFill>
              <a:effectLst/>
              <a:latin typeface="Bodoni MT" panose="02070603080606020203" pitchFamily="18" charset="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sz="28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4396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723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200" y="-1"/>
            <a:ext cx="9144000" cy="76200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具體的準備策略一 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&amp;</a:t>
            </a:r>
            <a:r>
              <a:rPr lang="zh-TW" altLang="en-US" sz="4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二</a:t>
            </a: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829112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開始接觸了解</a:t>
            </a: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>
                <a:solidFill>
                  <a:srgbClr val="222222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Get plugged in</a:t>
            </a: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)—</a:t>
            </a: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找好支持的團隊</a:t>
            </a:r>
            <a:endParaRPr lang="en-US" altLang="zh-TW" sz="28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找一群可以陪你審視問題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(review things),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面對自己軟弱、大哭和練習界線溝通的人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帖前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5:14)</a:t>
            </a:r>
          </a:p>
          <a:p>
            <a:pPr lvl="1" algn="l">
              <a:lnSpc>
                <a:spcPts val="3500"/>
              </a:lnSpc>
            </a:pP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打好草稿</a:t>
            </a: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>
                <a:solidFill>
                  <a:srgbClr val="222222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Scrip what you want to say</a:t>
            </a: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indent="-457200" algn="l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先寫下要說的話，練習幾次，會比較完整，不會遺漏重點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可以事先找人檢查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是否有太過輕描淡寫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言過其實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怪罪他人或立場不夠堅定的地方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457200" indent="-457200" algn="l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另一方法也可只寫下大綱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Wingdings" panose="05000000000000000000" pitchFamily="2" charset="2"/>
              <a:buChar char="§"/>
            </a:pPr>
            <a:endParaRPr lang="en-US" altLang="zh-TW" sz="28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000" y="6400800"/>
            <a:ext cx="3634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581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200" y="-1"/>
            <a:ext cx="9144000" cy="76200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具體的準備策略三 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&amp;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四</a:t>
            </a: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81512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練習和進行腳色演練</a:t>
            </a: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>
                <a:solidFill>
                  <a:srgbClr val="222222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Practice and role-play</a:t>
            </a: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342900" indent="-342900" algn="l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事先練習如何果敢自信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堅守立場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合理看待期望</a:t>
            </a: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>
                <a:solidFill>
                  <a:srgbClr val="222222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Get expectations into proper perspective)</a:t>
            </a:r>
            <a:endParaRPr lang="en-US" altLang="zh-TW" sz="28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界線是設立在自己身上的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你越界去負你不該負的責任了嗎</a:t>
            </a:r>
            <a:r>
              <a:rPr lang="en-US" altLang="zh-TW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0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你給對方做決定</a:t>
            </a:r>
            <a:r>
              <a:rPr lang="en-US" altLang="zh-TW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選擇的自由嗎</a:t>
            </a:r>
            <a:r>
              <a:rPr lang="en-US" altLang="zh-TW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你可以控制自己要怎麼做</a:t>
            </a:r>
            <a:r>
              <a:rPr lang="en-US" altLang="zh-TW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但對方要怎麼作則完全掌握在他手裡</a:t>
            </a:r>
            <a:r>
              <a:rPr lang="en-US" altLang="zh-TW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你讓對方自行承擔他越界的後果了嗎</a:t>
            </a:r>
            <a:r>
              <a:rPr lang="en-US" altLang="zh-TW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0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從自己開始，來解決問題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視對方會有反擊</a:t>
            </a:r>
            <a:r>
              <a:rPr lang="en-US" altLang="zh-TW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自我防衛</a:t>
            </a:r>
            <a:r>
              <a:rPr lang="en-US" altLang="zh-TW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的反應是自然的情況</a:t>
            </a:r>
            <a:endParaRPr lang="en-US" altLang="zh-TW" sz="20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面對問題主動出擊，就有機會解決問題，心存盼望也要講求實際</a:t>
            </a:r>
            <a:r>
              <a:rPr lang="en-US" altLang="zh-TW" sz="20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endParaRPr lang="en-US" altLang="zh-TW" sz="20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500"/>
              </a:lnSpc>
            </a:pPr>
            <a:endParaRPr lang="en-US" altLang="zh-TW" sz="20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Wingdings" panose="05000000000000000000" pitchFamily="2" charset="2"/>
              <a:buChar char="§"/>
            </a:pPr>
            <a:endParaRPr lang="en-US" altLang="zh-TW" sz="28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000" y="6400800"/>
            <a:ext cx="3634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90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200" y="-1"/>
            <a:ext cx="9144000" cy="76200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具體的準備策略五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81512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</a:t>
            </a: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建立界線溝通的三明治法</a:t>
            </a: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>
                <a:solidFill>
                  <a:srgbClr val="222222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Set up a confrontation 	sandwich</a:t>
            </a: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342900" indent="-342900" algn="l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將溝通困難的部份放中間層，以在溝通前、後支持的盟友團隊，作為三明治外層的兩片麵包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溝通前先找人一起聊聊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一起禱告，之後可能需要一起療傷或一起慶祝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3500"/>
              </a:lnSpc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結論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342900" indent="-342900" algn="l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要能承擔自己的過錯，願意解決你的虧欠 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解決導致我們曲解人事物背後的原因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面對自己的「恐懼」和問題，尋求醫治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500"/>
              </a:lnSpc>
              <a:buFont typeface="Wingdings" panose="05000000000000000000" pitchFamily="2" charset="2"/>
              <a:buChar char="§"/>
            </a:pPr>
            <a:endParaRPr lang="en-US" altLang="zh-TW" sz="20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Wingdings" panose="05000000000000000000" pitchFamily="2" charset="2"/>
              <a:buChar char="§"/>
            </a:pPr>
            <a:endParaRPr lang="en-US" altLang="zh-TW" sz="28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000" y="6400800"/>
            <a:ext cx="3634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955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pPr>
              <a:lnSpc>
                <a:spcPts val="3300"/>
              </a:lnSpc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6248400"/>
          </a:xfrm>
        </p:spPr>
        <p:txBody>
          <a:bodyPr>
            <a:noAutofit/>
          </a:bodyPr>
          <a:lstStyle/>
          <a:p>
            <a:pPr marL="0" marR="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親愛的父神！我們天然的生命有許多的軟弱，使我們無法與人做有</a:t>
            </a:r>
            <a:endParaRPr lang="en-US" sz="24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效的界線溝通，我們需要你的智慧能力，看清我們裡面的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「軟弱與眼中的梁木」。</a:t>
            </a:r>
            <a:endParaRPr lang="en-US" sz="24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求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耶穌的寶血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, 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洗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去我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的過犯虧欠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，賜下聖靈大能脫去我靈裡的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軟弱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、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恐懼並以祢的剛強來代替。也求聖靈醫治我在過往的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人際關係裡所受的心靈創傷，好讓我能以你的眼光來看待我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周圍的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親人、朋友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 </a:t>
            </a:r>
            <a:endParaRPr lang="en-US" sz="24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父神啊！幫助我處理關係中的負面感受，祈求聖靈將神的愛澆灌我、醫治我，向我顯明任何不合你心意的動機，將祢良善的性情放在我裏面並賜下你的智慧，讓我在與人界線溝通時，有純正良善的動機是為了增進彼此了解，幫助對方而改善關係，而不是為了宣洩痛苦、逞罰與報復或掌控對方。幫助我，賜我能力好讓我更容易在任何人際關係裡，帶給人是幫助彼此成長，與人有真正的和諧與美好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奉主耶穌基督的聖名禱告，阿們！ 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9685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85800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342900" marR="0" lvl="0" indent="-34290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根據第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Times New Roman" panose="02020603050405020304" pitchFamily="18" charset="0"/>
              </a:rPr>
              <a:t>19-20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章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endParaRPr lang="en-US" sz="24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在重要的人際關係裏，當你去界線溝通時，你曾有以下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列</a:t>
            </a:r>
            <a:r>
              <a:rPr lang="zh-TW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舉的哪些軟弱，導致你在界線溝通時沒有能夠達成你所預期的結果嗎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? 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zh-TW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太過拐彎抹角，無法如自己想要的那麼直接了當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You beat around the bush too much and are not as direct as you want to be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)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zh-TW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太憤怒和好辯，無法保持冷靜的態度去清楚表達。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You become too angry and argumentative instead of remaining calm and clear.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)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zh-TW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因同情對方而過於鬆懈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You feel sorry for the other person and lighten up too much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)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zh-TW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太過焦慮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You are too anxious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)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情緒崩潰，被這一切的痛苦壓垮了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You break down and area overwhelmed with the pain of it all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.) 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172200"/>
            <a:ext cx="381000" cy="212725"/>
          </a:xfrm>
        </p:spPr>
        <p:txBody>
          <a:bodyPr/>
          <a:lstStyle/>
          <a:p>
            <a:pPr>
              <a:lnSpc>
                <a:spcPts val="3800"/>
              </a:lnSpc>
            </a:pPr>
            <a:fld id="{69C4CFD8-F662-4A36-AA27-12DE1FA08638}" type="slidenum">
              <a:rPr lang="en-US" smtClean="0"/>
              <a:pPr>
                <a:lnSpc>
                  <a:spcPts val="3800"/>
                </a:lnSpc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173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85800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342900" marR="0" lvl="0" indent="-34290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altLang="zh-TW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續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)</a:t>
            </a:r>
          </a:p>
          <a:p>
            <a:pPr marR="0" lv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f. </a:t>
            </a:r>
            <a:r>
              <a:rPr 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明明確知自己打算訂下的底線，卻做出意外的妥協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(You know 	exactly what limits you intend to set, and you give in to more 	than you wanted)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R="0" lv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g. </a:t>
            </a:r>
            <a:r>
              <a:rPr 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任由自己偏離正題而落入爭辯，抑或必須為自己的想法或需求辯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白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(You allow yourself to get sidetracked into arguments or 	having to justify what think or want)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R="0" lv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h. </a:t>
            </a:r>
            <a:r>
              <a:rPr 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太過擔心「界線溝通」的後果（遭到拒絕、反對或發生爭執），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以至於妨礙你處理問題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( You fear the consequences of the 	confrontation (rejection, disapproval, conflict) so  much that it 	gets in the way of your dealing with the problem)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R="0" lv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i. </a:t>
            </a:r>
            <a:r>
              <a:rPr 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其他會形成阻礙溝通的個人弱點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(You have some other personal 	vulnerability that gets in the way)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讀了第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19</a:t>
            </a:r>
            <a:r>
              <a:rPr 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、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 20 </a:t>
            </a:r>
            <a:r>
              <a:rPr lang="zh-TW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章之後，以後界線溝通時，你有甚麼不一樣的想法或做法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PMingLiU" panose="02020500000000000000" pitchFamily="18" charset="-120"/>
              </a:rPr>
              <a:t>請分享你的經驗與見證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. (p.212-214)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51435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 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algn="l">
              <a:lnSpc>
                <a:spcPts val="4200"/>
              </a:lnSpc>
            </a:pP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248400"/>
            <a:ext cx="381000" cy="212725"/>
          </a:xfrm>
        </p:spPr>
        <p:txBody>
          <a:bodyPr/>
          <a:lstStyle/>
          <a:p>
            <a:pPr>
              <a:lnSpc>
                <a:spcPts val="3800"/>
              </a:lnSpc>
            </a:pPr>
            <a:fld id="{69C4CFD8-F662-4A36-AA27-12DE1FA08638}" type="slidenum">
              <a:rPr lang="en-US" smtClean="0"/>
              <a:pPr>
                <a:lnSpc>
                  <a:spcPts val="3800"/>
                </a:lnSpc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638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R="0" lvl="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2.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在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第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20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章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Terri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的故事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因為不敢對她男友侮辱的話語誠實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的表達自己的感受，當男友要求他幫忙時，內心很不願意或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不方便也不敢拒絕他，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Terri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一直消極的忍讓，種種負面的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情緒累積，使她帶著一肚子的怨氣去與男友溝通，效果自然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的非常糟糕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這樣的情況在我們人際關係裏感覺很熟悉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</a:t>
            </a:r>
          </a:p>
          <a:p>
            <a:pPr algn="l">
              <a:lnSpc>
                <a:spcPts val="3300"/>
              </a:lnSpc>
              <a:spcBef>
                <a:spcPts val="0"/>
              </a:spcBef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在第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20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章作者提出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8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個「突破溝通困境」的自我裝備信念，總括這些信念，就是要我們為關係裡的問題主動負起責任，裝備自己，尋求解決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</a:p>
          <a:p>
            <a:pPr marL="228600" indent="-228600" algn="l">
              <a:lnSpc>
                <a:spcPts val="3300"/>
              </a:lnSpc>
              <a:spcBef>
                <a:spcPts val="0"/>
              </a:spcBef>
              <a:buFont typeface="+mj-lt"/>
              <a:buAutoNum type="alphaLcPeriod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承認自己未能面對並停止扮演受害者→不責怪對方而主動擔起責任尋求解決問題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Own your own failure to confront and stop playing the victim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)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28600" indent="-228600" algn="l">
              <a:lnSpc>
                <a:spcPts val="3300"/>
              </a:lnSpc>
              <a:spcBef>
                <a:spcPts val="0"/>
              </a:spcBef>
              <a:buFont typeface="+mj-lt"/>
              <a:buAutoNum type="alphaLcPeriod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擁有你的動機→誠實檢視自己內心真正的動機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Own your motives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)  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28600" indent="-228600" algn="l">
              <a:lnSpc>
                <a:spcPts val="3300"/>
              </a:lnSpc>
              <a:spcBef>
                <a:spcPts val="0"/>
              </a:spcBef>
              <a:buFont typeface="+mj-lt"/>
              <a:buAutoNum type="alphaLcPeriod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承認你的恐懼→清楚知道自己的恐懼並想法克服再溝通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    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Own your fears)</a:t>
            </a:r>
            <a:endParaRPr lang="en-US" sz="2400" b="1" dirty="0">
              <a:solidFill>
                <a:schemeClr val="tx1"/>
              </a:solidFill>
              <a:effectLst/>
              <a:latin typeface="Bodoni MT" panose="020706030806060202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300"/>
              </a:lnSpc>
              <a:spcBef>
                <a:spcPts val="0"/>
              </a:spcBef>
            </a:pPr>
            <a:endParaRPr lang="en-US" sz="2400" b="1" dirty="0">
              <a:solidFill>
                <a:schemeClr val="tx1"/>
              </a:solidFill>
              <a:effectLst/>
              <a:latin typeface="Bodoni MT" panose="020706030806060202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381000" cy="212725"/>
          </a:xfrm>
        </p:spPr>
        <p:txBody>
          <a:bodyPr/>
          <a:lstStyle/>
          <a:p>
            <a:pPr>
              <a:lnSpc>
                <a:spcPts val="3800"/>
              </a:lnSpc>
            </a:pPr>
            <a:fld id="{69C4CFD8-F662-4A36-AA27-12DE1FA08638}" type="slidenum">
              <a:rPr lang="en-US" smtClean="0"/>
              <a:pPr>
                <a:lnSpc>
                  <a:spcPts val="3800"/>
                </a:lnSpc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852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R="0" lvl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300"/>
              </a:lnSpc>
              <a:spcBef>
                <a:spcPts val="0"/>
              </a:spcBef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d.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承認對方有權對你不滿→看見自己眼中的梁木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--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自己的過犯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Own 	the other person’s legitimate complaints about you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)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300"/>
              </a:lnSpc>
              <a:spcBef>
                <a:spcPts val="0"/>
              </a:spcBef>
            </a:pP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e.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承認你對對方的扭曲看法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—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你誤解了對方的為人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Own your 	distortions of who the other person is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)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300"/>
              </a:lnSpc>
              <a:spcBef>
                <a:spcPts val="0"/>
              </a:spcBef>
            </a:pP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f.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設身處地，將心比心，試著體諒對方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Seek understanding of the 	other person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)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300"/>
              </a:lnSpc>
              <a:spcBef>
                <a:spcPts val="0"/>
              </a:spcBef>
            </a:pP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g.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先在「第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3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者」的幫助下處理你的情緒，再處理事情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Deal with 	your emotions somewhere else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)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300"/>
              </a:lnSpc>
              <a:spcBef>
                <a:spcPts val="0"/>
              </a:spcBef>
            </a:pP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h.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尋求醫治→先讓自己保持堅強與良好的狀態，再來溝通解決問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題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effectLst/>
                <a:latin typeface="Bodoni MT" panose="02070603080606020203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Seek Healing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)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381000" cy="212725"/>
          </a:xfrm>
        </p:spPr>
        <p:txBody>
          <a:bodyPr/>
          <a:lstStyle/>
          <a:p>
            <a:pPr>
              <a:lnSpc>
                <a:spcPts val="3800"/>
              </a:lnSpc>
            </a:pPr>
            <a:fld id="{69C4CFD8-F662-4A36-AA27-12DE1FA08638}" type="slidenum">
              <a:rPr lang="en-US" smtClean="0"/>
              <a:pPr>
                <a:lnSpc>
                  <a:spcPts val="3800"/>
                </a:lnSpc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812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R="0" lvl="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342900" marR="0" lvl="0" indent="-34290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對於以上第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b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項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你曾經因著良好的動機而達成美好果效的溝通嗎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或如書中說的「被不正確的動機所造成的問題」回頭來糾纏你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(come back to haunt you)? (p.217-220)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對於以上第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c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項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在你的重要人際關係裡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,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當你想去界線溝通時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,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你常會有那些懼怕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 (p.220-221)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對於以上第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e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項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造成我們對別人有扭曲的看法有哪些原因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根據第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20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章我們如何辨識我們對人有扭曲的看法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( p.222-225)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對於以上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a-h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，哪幾項對你最有幫助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哪幾項對你最具挑戰性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(p.216-228)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請分享你的經驗與見證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 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381000" cy="212725"/>
          </a:xfrm>
        </p:spPr>
        <p:txBody>
          <a:bodyPr/>
          <a:lstStyle/>
          <a:p>
            <a:pPr>
              <a:lnSpc>
                <a:spcPts val="3800"/>
              </a:lnSpc>
            </a:pPr>
            <a:fld id="{69C4CFD8-F662-4A36-AA27-12DE1FA08638}" type="slidenum">
              <a:rPr lang="en-US" smtClean="0"/>
              <a:pPr>
                <a:lnSpc>
                  <a:spcPts val="3800"/>
                </a:lnSpc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623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37831</TotalTime>
  <Words>3404</Words>
  <Application>Microsoft Office PowerPoint</Application>
  <PresentationFormat>On-screen Show (4:3)</PresentationFormat>
  <Paragraphs>187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DFKai-SB</vt:lpstr>
      <vt:lpstr>Arial</vt:lpstr>
      <vt:lpstr>Bodoni MT</vt:lpstr>
      <vt:lpstr>Calibri</vt:lpstr>
      <vt:lpstr>Wingdings</vt:lpstr>
      <vt:lpstr>Office Theme</vt:lpstr>
      <vt:lpstr>為衝突立界線 第19-20章 衝突對話的自我裝備 Getting Yourself Ready to Have the  Conversation</vt:lpstr>
      <vt:lpstr> 衝突對話的自我預備_重點</vt:lpstr>
      <vt:lpstr>造成阻礙溝通的個人軟弱</vt:lpstr>
      <vt:lpstr>預先做好準備的重要</vt:lpstr>
      <vt:lpstr>  自我預備的步驟一  </vt:lpstr>
      <vt:lpstr>  自我預備的步驟二 &amp; 三  </vt:lpstr>
      <vt:lpstr>  自我預備的步驟四 &amp; 五  </vt:lpstr>
      <vt:lpstr>  自我預備的步驟六 &amp; 七  </vt:lpstr>
      <vt:lpstr>  自我預備的步驟八  </vt:lpstr>
      <vt:lpstr>  具體的準備策略一 &amp; 二 </vt:lpstr>
      <vt:lpstr>  具體的準備策略三 &amp; 四 </vt:lpstr>
      <vt:lpstr> 具體的準備策略五</vt:lpstr>
      <vt:lpstr>禱告範例</vt:lpstr>
      <vt:lpstr>討論問題</vt:lpstr>
      <vt:lpstr>討論問題</vt:lpstr>
      <vt:lpstr>討論問題</vt:lpstr>
      <vt:lpstr>討論問題</vt:lpstr>
      <vt:lpstr>討論問題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 Hwong</cp:lastModifiedBy>
  <cp:revision>2032</cp:revision>
  <cp:lastPrinted>2023-04-18T18:49:26Z</cp:lastPrinted>
  <dcterms:created xsi:type="dcterms:W3CDTF">2015-09-24T17:15:02Z</dcterms:created>
  <dcterms:modified xsi:type="dcterms:W3CDTF">2024-05-08T04:27:50Z</dcterms:modified>
</cp:coreProperties>
</file>