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handoutMasterIdLst>
    <p:handoutMasterId r:id="rId30"/>
  </p:handoutMasterIdLst>
  <p:sldIdLst>
    <p:sldId id="448" r:id="rId2"/>
    <p:sldId id="505" r:id="rId3"/>
    <p:sldId id="535" r:id="rId4"/>
    <p:sldId id="558" r:id="rId5"/>
    <p:sldId id="560" r:id="rId6"/>
    <p:sldId id="548" r:id="rId7"/>
    <p:sldId id="561" r:id="rId8"/>
    <p:sldId id="563" r:id="rId9"/>
    <p:sldId id="565" r:id="rId10"/>
    <p:sldId id="567" r:id="rId11"/>
    <p:sldId id="568" r:id="rId12"/>
    <p:sldId id="569" r:id="rId13"/>
    <p:sldId id="570" r:id="rId14"/>
    <p:sldId id="571" r:id="rId15"/>
    <p:sldId id="572" r:id="rId16"/>
    <p:sldId id="573" r:id="rId17"/>
    <p:sldId id="574" r:id="rId18"/>
    <p:sldId id="575" r:id="rId19"/>
    <p:sldId id="576" r:id="rId20"/>
    <p:sldId id="577" r:id="rId21"/>
    <p:sldId id="442" r:id="rId22"/>
    <p:sldId id="533" r:id="rId23"/>
    <p:sldId id="556" r:id="rId24"/>
    <p:sldId id="549" r:id="rId25"/>
    <p:sldId id="517" r:id="rId26"/>
    <p:sldId id="557" r:id="rId27"/>
    <p:sldId id="579" r:id="rId28"/>
  </p:sldIdLst>
  <p:sldSz cx="9144000" cy="6858000" type="screen4x3"/>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n Hwong" initials="AH" lastIdx="3" clrIdx="0">
    <p:extLst>
      <p:ext uri="{19B8F6BF-5375-455C-9EA6-DF929625EA0E}">
        <p15:presenceInfo xmlns:p15="http://schemas.microsoft.com/office/powerpoint/2012/main" userId="f161b21fc188a08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005E5"/>
    <a:srgbClr val="3333FF"/>
    <a:srgbClr val="FFFFFF"/>
    <a:srgbClr val="ECEC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929" autoAdjust="0"/>
    <p:restoredTop sz="94651" autoAdjust="0"/>
  </p:normalViewPr>
  <p:slideViewPr>
    <p:cSldViewPr>
      <p:cViewPr varScale="1">
        <p:scale>
          <a:sx n="92" d="100"/>
          <a:sy n="92" d="100"/>
        </p:scale>
        <p:origin x="806"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77739" cy="469424"/>
          </a:xfrm>
          <a:prstGeom prst="rect">
            <a:avLst/>
          </a:prstGeom>
        </p:spPr>
        <p:txBody>
          <a:bodyPr vert="horz" lIns="94231" tIns="47115" rIns="94231" bIns="47115" rtlCol="0"/>
          <a:lstStyle>
            <a:lvl1pPr algn="l">
              <a:defRPr sz="1200"/>
            </a:lvl1pPr>
          </a:lstStyle>
          <a:p>
            <a:endParaRPr lang="en-US" dirty="0"/>
          </a:p>
        </p:txBody>
      </p:sp>
      <p:sp>
        <p:nvSpPr>
          <p:cNvPr id="3" name="Date Placeholder 2"/>
          <p:cNvSpPr>
            <a:spLocks noGrp="1"/>
          </p:cNvSpPr>
          <p:nvPr>
            <p:ph type="dt" sz="quarter" idx="1"/>
          </p:nvPr>
        </p:nvSpPr>
        <p:spPr>
          <a:xfrm>
            <a:off x="4023093" y="0"/>
            <a:ext cx="3077739" cy="469424"/>
          </a:xfrm>
          <a:prstGeom prst="rect">
            <a:avLst/>
          </a:prstGeom>
        </p:spPr>
        <p:txBody>
          <a:bodyPr vert="horz" lIns="94231" tIns="47115" rIns="94231" bIns="47115" rtlCol="0"/>
          <a:lstStyle>
            <a:lvl1pPr algn="r">
              <a:defRPr sz="1200"/>
            </a:lvl1pPr>
          </a:lstStyle>
          <a:p>
            <a:fld id="{A0744A24-4B72-4318-AECE-386B152C1BED}" type="datetimeFigureOut">
              <a:rPr lang="en-US" smtClean="0"/>
              <a:t>5/21/2024</a:t>
            </a:fld>
            <a:endParaRPr lang="en-US" dirty="0"/>
          </a:p>
        </p:txBody>
      </p:sp>
      <p:sp>
        <p:nvSpPr>
          <p:cNvPr id="4" name="Footer Placeholder 3"/>
          <p:cNvSpPr>
            <a:spLocks noGrp="1"/>
          </p:cNvSpPr>
          <p:nvPr>
            <p:ph type="ftr" sz="quarter" idx="2"/>
          </p:nvPr>
        </p:nvSpPr>
        <p:spPr>
          <a:xfrm>
            <a:off x="1" y="8917422"/>
            <a:ext cx="3077739" cy="469424"/>
          </a:xfrm>
          <a:prstGeom prst="rect">
            <a:avLst/>
          </a:prstGeom>
        </p:spPr>
        <p:txBody>
          <a:bodyPr vert="horz" lIns="94231" tIns="47115" rIns="94231" bIns="47115" rtlCol="0" anchor="b"/>
          <a:lstStyle>
            <a:lvl1pPr algn="l">
              <a:defRPr sz="1200"/>
            </a:lvl1pPr>
          </a:lstStyle>
          <a:p>
            <a:endParaRPr lang="en-US" dirty="0"/>
          </a:p>
        </p:txBody>
      </p:sp>
      <p:sp>
        <p:nvSpPr>
          <p:cNvPr id="5" name="Slide Number Placeholder 4"/>
          <p:cNvSpPr>
            <a:spLocks noGrp="1"/>
          </p:cNvSpPr>
          <p:nvPr>
            <p:ph type="sldNum" sz="quarter" idx="3"/>
          </p:nvPr>
        </p:nvSpPr>
        <p:spPr>
          <a:xfrm>
            <a:off x="4023093" y="8917422"/>
            <a:ext cx="3077739" cy="469424"/>
          </a:xfrm>
          <a:prstGeom prst="rect">
            <a:avLst/>
          </a:prstGeom>
        </p:spPr>
        <p:txBody>
          <a:bodyPr vert="horz" lIns="94231" tIns="47115" rIns="94231" bIns="47115" rtlCol="0" anchor="b"/>
          <a:lstStyle>
            <a:lvl1pPr algn="r">
              <a:defRPr sz="1200"/>
            </a:lvl1pPr>
          </a:lstStyle>
          <a:p>
            <a:fld id="{84BB6A0B-71B1-4D22-9513-D7190F6748BE}" type="slidenum">
              <a:rPr lang="en-US" smtClean="0"/>
              <a:t>‹#›</a:t>
            </a:fld>
            <a:endParaRPr lang="en-US" dirty="0"/>
          </a:p>
        </p:txBody>
      </p:sp>
    </p:spTree>
    <p:extLst>
      <p:ext uri="{BB962C8B-B14F-4D97-AF65-F5344CB8AC3E}">
        <p14:creationId xmlns:p14="http://schemas.microsoft.com/office/powerpoint/2010/main" val="10682686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77739" cy="469424"/>
          </a:xfrm>
          <a:prstGeom prst="rect">
            <a:avLst/>
          </a:prstGeom>
        </p:spPr>
        <p:txBody>
          <a:bodyPr vert="horz" lIns="94231" tIns="47115" rIns="94231" bIns="47115" rtlCol="0"/>
          <a:lstStyle>
            <a:lvl1pPr algn="l">
              <a:defRPr sz="1200"/>
            </a:lvl1pPr>
          </a:lstStyle>
          <a:p>
            <a:endParaRPr lang="en-US" dirty="0"/>
          </a:p>
        </p:txBody>
      </p:sp>
      <p:sp>
        <p:nvSpPr>
          <p:cNvPr id="3" name="Date Placeholder 2"/>
          <p:cNvSpPr>
            <a:spLocks noGrp="1"/>
          </p:cNvSpPr>
          <p:nvPr>
            <p:ph type="dt" idx="1"/>
          </p:nvPr>
        </p:nvSpPr>
        <p:spPr>
          <a:xfrm>
            <a:off x="4023093" y="0"/>
            <a:ext cx="3077739" cy="469424"/>
          </a:xfrm>
          <a:prstGeom prst="rect">
            <a:avLst/>
          </a:prstGeom>
        </p:spPr>
        <p:txBody>
          <a:bodyPr vert="horz" lIns="94231" tIns="47115" rIns="94231" bIns="47115" rtlCol="0"/>
          <a:lstStyle>
            <a:lvl1pPr algn="r">
              <a:defRPr sz="1200"/>
            </a:lvl1pPr>
          </a:lstStyle>
          <a:p>
            <a:fld id="{DCDDA0FE-9DFE-41C2-A3CB-C239C4EE6729}" type="datetimeFigureOut">
              <a:rPr lang="en-US" smtClean="0"/>
              <a:t>5/21/2024</a:t>
            </a:fld>
            <a:endParaRPr lang="en-US" dirty="0"/>
          </a:p>
        </p:txBody>
      </p:sp>
      <p:sp>
        <p:nvSpPr>
          <p:cNvPr id="4" name="Slide Image Placeholder 3"/>
          <p:cNvSpPr>
            <a:spLocks noGrp="1" noRot="1" noChangeAspect="1"/>
          </p:cNvSpPr>
          <p:nvPr>
            <p:ph type="sldImg" idx="2"/>
          </p:nvPr>
        </p:nvSpPr>
        <p:spPr>
          <a:xfrm>
            <a:off x="1203325" y="703263"/>
            <a:ext cx="4695825" cy="3521075"/>
          </a:xfrm>
          <a:prstGeom prst="rect">
            <a:avLst/>
          </a:prstGeom>
          <a:noFill/>
          <a:ln w="12700">
            <a:solidFill>
              <a:prstClr val="black"/>
            </a:solidFill>
          </a:ln>
        </p:spPr>
        <p:txBody>
          <a:bodyPr vert="horz" lIns="94231" tIns="47115" rIns="94231" bIns="47115" rtlCol="0" anchor="ctr"/>
          <a:lstStyle/>
          <a:p>
            <a:endParaRPr lang="en-US" dirty="0"/>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31" tIns="47115" rIns="94231" bIns="4711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917422"/>
            <a:ext cx="3077739" cy="469424"/>
          </a:xfrm>
          <a:prstGeom prst="rect">
            <a:avLst/>
          </a:prstGeom>
        </p:spPr>
        <p:txBody>
          <a:bodyPr vert="horz" lIns="94231" tIns="47115" rIns="94231" bIns="47115"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3" y="8917422"/>
            <a:ext cx="3077739" cy="469424"/>
          </a:xfrm>
          <a:prstGeom prst="rect">
            <a:avLst/>
          </a:prstGeom>
        </p:spPr>
        <p:txBody>
          <a:bodyPr vert="horz" lIns="94231" tIns="47115" rIns="94231" bIns="47115" rtlCol="0" anchor="b"/>
          <a:lstStyle>
            <a:lvl1pPr algn="r">
              <a:defRPr sz="1200"/>
            </a:lvl1pPr>
          </a:lstStyle>
          <a:p>
            <a:fld id="{D00658CE-425A-44BE-94EC-4126F81A947E}" type="slidenum">
              <a:rPr lang="en-US" smtClean="0"/>
              <a:t>‹#›</a:t>
            </a:fld>
            <a:endParaRPr lang="en-US" dirty="0"/>
          </a:p>
        </p:txBody>
      </p:sp>
    </p:spTree>
    <p:extLst>
      <p:ext uri="{BB962C8B-B14F-4D97-AF65-F5344CB8AC3E}">
        <p14:creationId xmlns:p14="http://schemas.microsoft.com/office/powerpoint/2010/main" val="33964620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a:t>
            </a:fld>
            <a:endParaRPr lang="en-US" dirty="0"/>
          </a:p>
        </p:txBody>
      </p:sp>
    </p:spTree>
    <p:extLst>
      <p:ext uri="{BB962C8B-B14F-4D97-AF65-F5344CB8AC3E}">
        <p14:creationId xmlns:p14="http://schemas.microsoft.com/office/powerpoint/2010/main" val="36462944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a:t>
            </a:fld>
            <a:endParaRPr lang="en-US" dirty="0"/>
          </a:p>
        </p:txBody>
      </p:sp>
    </p:spTree>
    <p:extLst>
      <p:ext uri="{BB962C8B-B14F-4D97-AF65-F5344CB8AC3E}">
        <p14:creationId xmlns:p14="http://schemas.microsoft.com/office/powerpoint/2010/main" val="2454640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3</a:t>
            </a:fld>
            <a:endParaRPr lang="en-US" dirty="0"/>
          </a:p>
        </p:txBody>
      </p:sp>
    </p:spTree>
    <p:extLst>
      <p:ext uri="{BB962C8B-B14F-4D97-AF65-F5344CB8AC3E}">
        <p14:creationId xmlns:p14="http://schemas.microsoft.com/office/powerpoint/2010/main" val="37165229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4</a:t>
            </a:fld>
            <a:endParaRPr lang="en-US" dirty="0"/>
          </a:p>
        </p:txBody>
      </p:sp>
    </p:spTree>
    <p:extLst>
      <p:ext uri="{BB962C8B-B14F-4D97-AF65-F5344CB8AC3E}">
        <p14:creationId xmlns:p14="http://schemas.microsoft.com/office/powerpoint/2010/main" val="15603552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5</a:t>
            </a:fld>
            <a:endParaRPr lang="en-US" dirty="0"/>
          </a:p>
        </p:txBody>
      </p:sp>
    </p:spTree>
    <p:extLst>
      <p:ext uri="{BB962C8B-B14F-4D97-AF65-F5344CB8AC3E}">
        <p14:creationId xmlns:p14="http://schemas.microsoft.com/office/powerpoint/2010/main" val="5651739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6</a:t>
            </a:fld>
            <a:endParaRPr lang="en-US" dirty="0"/>
          </a:p>
        </p:txBody>
      </p:sp>
    </p:spTree>
    <p:extLst>
      <p:ext uri="{BB962C8B-B14F-4D97-AF65-F5344CB8AC3E}">
        <p14:creationId xmlns:p14="http://schemas.microsoft.com/office/powerpoint/2010/main" val="29828714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7</a:t>
            </a:fld>
            <a:endParaRPr lang="en-US" dirty="0"/>
          </a:p>
        </p:txBody>
      </p:sp>
    </p:spTree>
    <p:extLst>
      <p:ext uri="{BB962C8B-B14F-4D97-AF65-F5344CB8AC3E}">
        <p14:creationId xmlns:p14="http://schemas.microsoft.com/office/powerpoint/2010/main" val="33902234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8</a:t>
            </a:fld>
            <a:endParaRPr lang="en-US" dirty="0"/>
          </a:p>
        </p:txBody>
      </p:sp>
    </p:spTree>
    <p:extLst>
      <p:ext uri="{BB962C8B-B14F-4D97-AF65-F5344CB8AC3E}">
        <p14:creationId xmlns:p14="http://schemas.microsoft.com/office/powerpoint/2010/main" val="20335923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9</a:t>
            </a:fld>
            <a:endParaRPr lang="en-US" dirty="0"/>
          </a:p>
        </p:txBody>
      </p:sp>
    </p:spTree>
    <p:extLst>
      <p:ext uri="{BB962C8B-B14F-4D97-AF65-F5344CB8AC3E}">
        <p14:creationId xmlns:p14="http://schemas.microsoft.com/office/powerpoint/2010/main" val="34318385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10</a:t>
            </a:fld>
            <a:endParaRPr lang="en-US" dirty="0"/>
          </a:p>
        </p:txBody>
      </p:sp>
    </p:spTree>
    <p:extLst>
      <p:ext uri="{BB962C8B-B14F-4D97-AF65-F5344CB8AC3E}">
        <p14:creationId xmlns:p14="http://schemas.microsoft.com/office/powerpoint/2010/main" val="14534795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11</a:t>
            </a:fld>
            <a:endParaRPr lang="en-US" dirty="0"/>
          </a:p>
        </p:txBody>
      </p:sp>
    </p:spTree>
    <p:extLst>
      <p:ext uri="{BB962C8B-B14F-4D97-AF65-F5344CB8AC3E}">
        <p14:creationId xmlns:p14="http://schemas.microsoft.com/office/powerpoint/2010/main" val="21566834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12</a:t>
            </a:fld>
            <a:endParaRPr lang="en-US" dirty="0"/>
          </a:p>
        </p:txBody>
      </p:sp>
    </p:spTree>
    <p:extLst>
      <p:ext uri="{BB962C8B-B14F-4D97-AF65-F5344CB8AC3E}">
        <p14:creationId xmlns:p14="http://schemas.microsoft.com/office/powerpoint/2010/main" val="825404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13</a:t>
            </a:fld>
            <a:endParaRPr lang="en-US" dirty="0"/>
          </a:p>
        </p:txBody>
      </p:sp>
    </p:spTree>
    <p:extLst>
      <p:ext uri="{BB962C8B-B14F-4D97-AF65-F5344CB8AC3E}">
        <p14:creationId xmlns:p14="http://schemas.microsoft.com/office/powerpoint/2010/main" val="18247973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14</a:t>
            </a:fld>
            <a:endParaRPr lang="en-US" dirty="0"/>
          </a:p>
        </p:txBody>
      </p:sp>
    </p:spTree>
    <p:extLst>
      <p:ext uri="{BB962C8B-B14F-4D97-AF65-F5344CB8AC3E}">
        <p14:creationId xmlns:p14="http://schemas.microsoft.com/office/powerpoint/2010/main" val="32017690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15</a:t>
            </a:fld>
            <a:endParaRPr lang="en-US" dirty="0"/>
          </a:p>
        </p:txBody>
      </p:sp>
    </p:spTree>
    <p:extLst>
      <p:ext uri="{BB962C8B-B14F-4D97-AF65-F5344CB8AC3E}">
        <p14:creationId xmlns:p14="http://schemas.microsoft.com/office/powerpoint/2010/main" val="25669563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16</a:t>
            </a:fld>
            <a:endParaRPr lang="en-US" dirty="0"/>
          </a:p>
        </p:txBody>
      </p:sp>
    </p:spTree>
    <p:extLst>
      <p:ext uri="{BB962C8B-B14F-4D97-AF65-F5344CB8AC3E}">
        <p14:creationId xmlns:p14="http://schemas.microsoft.com/office/powerpoint/2010/main" val="26076372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17</a:t>
            </a:fld>
            <a:endParaRPr lang="en-US" dirty="0"/>
          </a:p>
        </p:txBody>
      </p:sp>
    </p:spTree>
    <p:extLst>
      <p:ext uri="{BB962C8B-B14F-4D97-AF65-F5344CB8AC3E}">
        <p14:creationId xmlns:p14="http://schemas.microsoft.com/office/powerpoint/2010/main" val="37859047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18</a:t>
            </a:fld>
            <a:endParaRPr lang="en-US" dirty="0"/>
          </a:p>
        </p:txBody>
      </p:sp>
    </p:spTree>
    <p:extLst>
      <p:ext uri="{BB962C8B-B14F-4D97-AF65-F5344CB8AC3E}">
        <p14:creationId xmlns:p14="http://schemas.microsoft.com/office/powerpoint/2010/main" val="4326658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altLang="zh-TW" dirty="0"/>
              <a:t>[]?</a:t>
            </a:r>
            <a:r>
              <a:rPr lang="zh-TW" altLang="en-US" dirty="0"/>
              <a:t> </a:t>
            </a:r>
            <a:r>
              <a:rPr lang="en-US" altLang="zh-TW" dirty="0"/>
              <a:t>,</a:t>
            </a:r>
            <a:r>
              <a:rPr lang="zh-TW" altLang="en-US" dirty="0"/>
              <a:t> </a:t>
            </a:r>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19</a:t>
            </a:fld>
            <a:endParaRPr lang="en-US" dirty="0"/>
          </a:p>
        </p:txBody>
      </p:sp>
    </p:spTree>
    <p:extLst>
      <p:ext uri="{BB962C8B-B14F-4D97-AF65-F5344CB8AC3E}">
        <p14:creationId xmlns:p14="http://schemas.microsoft.com/office/powerpoint/2010/main" val="41688179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altLang="zh-TW" dirty="0"/>
              <a:t>[]?</a:t>
            </a:r>
            <a:r>
              <a:rPr lang="zh-TW" altLang="en-US" dirty="0"/>
              <a:t> </a:t>
            </a:r>
            <a:r>
              <a:rPr lang="en-US" altLang="zh-TW" dirty="0"/>
              <a:t>,</a:t>
            </a:r>
            <a:r>
              <a:rPr lang="zh-TW" altLang="en-US" dirty="0"/>
              <a:t> </a:t>
            </a:r>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20</a:t>
            </a:fld>
            <a:endParaRPr lang="en-US" dirty="0"/>
          </a:p>
        </p:txBody>
      </p:sp>
    </p:spTree>
    <p:extLst>
      <p:ext uri="{BB962C8B-B14F-4D97-AF65-F5344CB8AC3E}">
        <p14:creationId xmlns:p14="http://schemas.microsoft.com/office/powerpoint/2010/main" val="33588536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21</a:t>
            </a:fld>
            <a:endParaRPr lang="en-US" dirty="0"/>
          </a:p>
        </p:txBody>
      </p:sp>
    </p:spTree>
    <p:extLst>
      <p:ext uri="{BB962C8B-B14F-4D97-AF65-F5344CB8AC3E}">
        <p14:creationId xmlns:p14="http://schemas.microsoft.com/office/powerpoint/2010/main" val="27215836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22</a:t>
            </a:fld>
            <a:endParaRPr lang="en-US" dirty="0"/>
          </a:p>
        </p:txBody>
      </p:sp>
    </p:spTree>
    <p:extLst>
      <p:ext uri="{BB962C8B-B14F-4D97-AF65-F5344CB8AC3E}">
        <p14:creationId xmlns:p14="http://schemas.microsoft.com/office/powerpoint/2010/main" val="12786280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23</a:t>
            </a:fld>
            <a:endParaRPr lang="en-US" dirty="0"/>
          </a:p>
        </p:txBody>
      </p:sp>
    </p:spTree>
    <p:extLst>
      <p:ext uri="{BB962C8B-B14F-4D97-AF65-F5344CB8AC3E}">
        <p14:creationId xmlns:p14="http://schemas.microsoft.com/office/powerpoint/2010/main" val="42221713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24</a:t>
            </a:fld>
            <a:endParaRPr lang="en-US" dirty="0"/>
          </a:p>
        </p:txBody>
      </p:sp>
    </p:spTree>
    <p:extLst>
      <p:ext uri="{BB962C8B-B14F-4D97-AF65-F5344CB8AC3E}">
        <p14:creationId xmlns:p14="http://schemas.microsoft.com/office/powerpoint/2010/main" val="37792230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25</a:t>
            </a:fld>
            <a:endParaRPr lang="en-US" dirty="0"/>
          </a:p>
        </p:txBody>
      </p:sp>
    </p:spTree>
    <p:extLst>
      <p:ext uri="{BB962C8B-B14F-4D97-AF65-F5344CB8AC3E}">
        <p14:creationId xmlns:p14="http://schemas.microsoft.com/office/powerpoint/2010/main" val="8543129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26</a:t>
            </a:fld>
            <a:endParaRPr lang="en-US" dirty="0"/>
          </a:p>
        </p:txBody>
      </p:sp>
    </p:spTree>
    <p:extLst>
      <p:ext uri="{BB962C8B-B14F-4D97-AF65-F5344CB8AC3E}">
        <p14:creationId xmlns:p14="http://schemas.microsoft.com/office/powerpoint/2010/main" val="6002416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27</a:t>
            </a:fld>
            <a:endParaRPr lang="en-US" dirty="0"/>
          </a:p>
        </p:txBody>
      </p:sp>
    </p:spTree>
    <p:extLst>
      <p:ext uri="{BB962C8B-B14F-4D97-AF65-F5344CB8AC3E}">
        <p14:creationId xmlns:p14="http://schemas.microsoft.com/office/powerpoint/2010/main" val="23779953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32AA15F-795E-42DB-A154-14F0B8769E6F}" type="datetime1">
              <a:rPr lang="en-US" smtClean="0"/>
              <a:t>5/21/2024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3027515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3E108EF-FDDA-46F8-A4B3-AB89535FE1A9}" type="datetime1">
              <a:rPr lang="en-US" smtClean="0"/>
              <a:t>5/21/2024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2799772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23A21-EDBA-40DA-9B5A-7A67CC6389F9}" type="datetime1">
              <a:rPr lang="en-US" smtClean="0"/>
              <a:t>5/21/2024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2613634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13B6FE8-391C-4332-ABC9-5A2738701589}" type="datetime1">
              <a:rPr lang="en-US" smtClean="0"/>
              <a:t>5/21/2024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34748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FA43D80-8C08-451B-982B-E0DE6991F913}" type="datetime1">
              <a:rPr lang="en-US" smtClean="0"/>
              <a:t>5/21/2024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2263839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3EEFEF5-033D-4DF5-A43F-3B031949D214}" type="datetime1">
              <a:rPr lang="en-US" smtClean="0"/>
              <a:t>5/21/2024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3464200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EE955E-ED50-458C-BA22-CDBC36473C0C}" type="datetime1">
              <a:rPr lang="en-US" smtClean="0"/>
              <a:t>5/21/2024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312005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831756D-A06F-4F1A-8E6B-716BC5E8849E}" type="datetime1">
              <a:rPr lang="en-US" smtClean="0"/>
              <a:t>5/21/2024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814408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A94D719-3108-4E6C-8AE7-BA62466128EF}" type="datetime1">
              <a:rPr lang="en-US" smtClean="0"/>
              <a:t>5/21/2024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816817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F2518F-869E-4BD5-8E63-C6F218ECD664}" type="datetime1">
              <a:rPr lang="en-US" smtClean="0"/>
              <a:t>5/21/2024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7263627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BEB35E5-591D-4CE9-9E06-F2C8234E74BF}" type="datetime1">
              <a:rPr lang="en-US" smtClean="0"/>
              <a:t>5/21/2024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796765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2BD5D6-5CAE-4D72-9E00-EF5D031220A0}" type="datetime1">
              <a:rPr lang="en-US" smtClean="0"/>
              <a:t>5/21/2024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C4CFD8-F662-4A36-AA27-12DE1FA08638}" type="slidenum">
              <a:rPr lang="en-US" smtClean="0"/>
              <a:t>‹#›</a:t>
            </a:fld>
            <a:endParaRPr lang="en-US" dirty="0"/>
          </a:p>
        </p:txBody>
      </p:sp>
    </p:spTree>
    <p:extLst>
      <p:ext uri="{BB962C8B-B14F-4D97-AF65-F5344CB8AC3E}">
        <p14:creationId xmlns:p14="http://schemas.microsoft.com/office/powerpoint/2010/main" val="11777606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412" y="1"/>
            <a:ext cx="9144000" cy="4038600"/>
          </a:xfrm>
        </p:spPr>
        <p:txBody>
          <a:bodyPr>
            <a:normAutofit/>
          </a:bodyPr>
          <a:lstStyle/>
          <a:p>
            <a:r>
              <a:rPr lang="zh-TW" altLang="en-US" sz="67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為衝突立界線</a:t>
            </a:r>
            <a:br>
              <a:rPr lang="en-US" altLang="zh-TW" sz="72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br>
            <a:r>
              <a:rPr lang="zh-TW" altLang="en-US" sz="49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第</a:t>
            </a:r>
            <a:r>
              <a:rPr lang="en-US" altLang="zh-TW" sz="49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21-23,25 </a:t>
            </a:r>
            <a:r>
              <a:rPr lang="zh-TW" altLang="en-US" sz="49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章   </a:t>
            </a:r>
            <a:br>
              <a:rPr lang="en-US" altLang="zh-TW" sz="49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br>
            <a:r>
              <a:rPr lang="zh-TW" altLang="en-US" sz="49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與配偶、交往對象、子女以</a:t>
            </a:r>
            <a:br>
              <a:rPr lang="en-US" altLang="zh-TW" sz="49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br>
            <a:r>
              <a:rPr lang="zh-TW" altLang="en-US" sz="49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及成年子女的溝通</a:t>
            </a:r>
            <a:endParaRPr lang="en-US" b="1" dirty="0">
              <a:effectLst>
                <a:outerShdw blurRad="38100" dist="38100" dir="2700000" algn="tl">
                  <a:srgbClr val="000000">
                    <a:alpha val="43137"/>
                  </a:srgbClr>
                </a:outerShdw>
              </a:effectLst>
              <a:latin typeface="+mn-lt"/>
              <a:ea typeface="DFKai-SB" panose="03000509000000000000" pitchFamily="65" charset="-120"/>
            </a:endParaRPr>
          </a:p>
        </p:txBody>
      </p:sp>
      <p:sp>
        <p:nvSpPr>
          <p:cNvPr id="3" name="Subtitle 2"/>
          <p:cNvSpPr>
            <a:spLocks noGrp="1"/>
          </p:cNvSpPr>
          <p:nvPr>
            <p:ph type="subTitle" idx="1"/>
          </p:nvPr>
        </p:nvSpPr>
        <p:spPr>
          <a:xfrm>
            <a:off x="-1" y="4572000"/>
            <a:ext cx="9121589" cy="2207746"/>
          </a:xfrm>
        </p:spPr>
        <p:txBody>
          <a:bodyPr>
            <a:noAutofit/>
          </a:bodyPr>
          <a:lstStyle/>
          <a:p>
            <a:r>
              <a:rPr lang="zh-TW" altLang="en-US" sz="3600" b="1" dirty="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黃薛媖師母</a:t>
            </a:r>
            <a:endParaRPr lang="en-US" altLang="zh-TW" sz="3600" b="1" dirty="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a:p>
            <a:r>
              <a:rPr lang="zh-TW" altLang="en-US" sz="3600" b="1" dirty="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週二晚</a:t>
            </a:r>
            <a:r>
              <a:rPr lang="en-US" altLang="zh-TW" sz="3600" b="1" dirty="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7:30-9:00</a:t>
            </a:r>
          </a:p>
          <a:p>
            <a:r>
              <a:rPr lang="en-US" altLang="zh-TW" sz="3600" b="1" dirty="0">
                <a:solidFill>
                  <a:schemeClr val="tx1"/>
                </a:solidFill>
                <a:effectLst>
                  <a:outerShdw blurRad="38100" dist="38100" dir="2700000" algn="tl">
                    <a:srgbClr val="000000">
                      <a:alpha val="43137"/>
                    </a:srgbClr>
                  </a:outerShdw>
                </a:effectLst>
                <a:ea typeface="DFKai-SB" panose="03000509000000000000" pitchFamily="65" charset="-120"/>
              </a:rPr>
              <a:t>May  21</a:t>
            </a:r>
            <a:r>
              <a:rPr lang="en-US" altLang="zh-TW" sz="3600" b="1" baseline="30000" dirty="0">
                <a:solidFill>
                  <a:schemeClr val="tx1"/>
                </a:solidFill>
                <a:effectLst>
                  <a:outerShdw blurRad="38100" dist="38100" dir="2700000" algn="tl">
                    <a:srgbClr val="000000">
                      <a:alpha val="43137"/>
                    </a:srgbClr>
                  </a:outerShdw>
                </a:effectLst>
                <a:ea typeface="DFKai-SB" panose="03000509000000000000" pitchFamily="65" charset="-120"/>
              </a:rPr>
              <a:t>st</a:t>
            </a:r>
            <a:r>
              <a:rPr lang="en-US" altLang="zh-TW" sz="3600" b="1" dirty="0">
                <a:solidFill>
                  <a:schemeClr val="tx1"/>
                </a:solidFill>
                <a:effectLst>
                  <a:outerShdw blurRad="38100" dist="38100" dir="2700000" algn="tl">
                    <a:srgbClr val="000000">
                      <a:alpha val="43137"/>
                    </a:srgbClr>
                  </a:outerShdw>
                </a:effectLst>
                <a:ea typeface="DFKai-SB" panose="03000509000000000000" pitchFamily="65" charset="-120"/>
              </a:rPr>
              <a:t>, 2024</a:t>
            </a:r>
          </a:p>
          <a:p>
            <a:endParaRPr lang="en-US" altLang="zh-TW" sz="5400" b="1" dirty="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a:p>
            <a:endParaRPr lang="zh-TW" altLang="en-US" b="1" dirty="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077200" y="6356350"/>
            <a:ext cx="609600" cy="365125"/>
          </a:xfrm>
        </p:spPr>
        <p:txBody>
          <a:bodyPr/>
          <a:lstStyle/>
          <a:p>
            <a:fld id="{69C4CFD8-F662-4A36-AA27-12DE1FA08638}" type="slidenum">
              <a:rPr lang="en-US" smtClean="0"/>
              <a:t>1</a:t>
            </a:fld>
            <a:endParaRPr lang="en-US" dirty="0"/>
          </a:p>
        </p:txBody>
      </p:sp>
    </p:spTree>
    <p:extLst>
      <p:ext uri="{BB962C8B-B14F-4D97-AF65-F5344CB8AC3E}">
        <p14:creationId xmlns:p14="http://schemas.microsoft.com/office/powerpoint/2010/main" val="20273813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58272"/>
            <a:ext cx="9144000" cy="703728"/>
          </a:xfrm>
        </p:spPr>
        <p:txBody>
          <a:bodyPr>
            <a:noAutofit/>
          </a:bodyPr>
          <a:lstStyle/>
          <a:p>
            <a:pPr>
              <a:lnSpc>
                <a:spcPts val="2400"/>
              </a:lnSpc>
            </a:pPr>
            <a:br>
              <a:rPr lang="en-US" altLang="zh-TW"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br>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聖經裡的婚姻觀</a:t>
            </a:r>
            <a:endParaRPr lang="en-US" altLang="zh-TW"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609600"/>
            <a:ext cx="9144000" cy="6286312"/>
          </a:xfrm>
        </p:spPr>
        <p:txBody>
          <a:bodyPr>
            <a:noAutofit/>
          </a:bodyPr>
          <a:lstStyle/>
          <a:p>
            <a:pPr marL="285750" indent="-285750" algn="l">
              <a:lnSpc>
                <a:spcPts val="3500"/>
              </a:lnSpc>
              <a:spcBef>
                <a:spcPts val="0"/>
              </a:spcBef>
              <a:spcAft>
                <a:spcPts val="800"/>
              </a:spcAft>
              <a:buFont typeface="Arial" panose="020B0604020202020204" pitchFamily="34" charset="0"/>
              <a:buChar char="•"/>
            </a:pPr>
            <a:r>
              <a:rPr lang="zh-TW" sz="2800" b="1" kern="1800" spc="75" dirty="0">
                <a:solidFill>
                  <a:srgbClr val="081C2A"/>
                </a:solidFill>
                <a:effectLst/>
                <a:latin typeface="DFKai-SB" panose="03000509000000000000" pitchFamily="65" charset="-120"/>
                <a:ea typeface="DFKai-SB" panose="03000509000000000000" pitchFamily="65" charset="-120"/>
                <a:cs typeface="Arial" panose="020B0604020202020204" pitchFamily="34" charset="0"/>
              </a:rPr>
              <a:t>離開與連合</a:t>
            </a:r>
            <a:endParaRPr lang="en-US" altLang="zh-TW" sz="2800" b="1" kern="1800" spc="75" dirty="0">
              <a:solidFill>
                <a:srgbClr val="081C2A"/>
              </a:solidFill>
              <a:effectLst/>
              <a:latin typeface="DFKai-SB" panose="03000509000000000000" pitchFamily="65" charset="-120"/>
              <a:ea typeface="DFKai-SB" panose="03000509000000000000" pitchFamily="65" charset="-120"/>
              <a:cs typeface="Arial" panose="020B0604020202020204" pitchFamily="34" charset="0"/>
            </a:endParaRPr>
          </a:p>
          <a:p>
            <a:pPr marL="742950" lvl="1" indent="-285750" algn="l">
              <a:lnSpc>
                <a:spcPts val="3500"/>
              </a:lnSpc>
              <a:spcBef>
                <a:spcPts val="0"/>
              </a:spcBef>
              <a:spcAft>
                <a:spcPts val="800"/>
              </a:spcAft>
              <a:buFontTx/>
              <a:buChar char="-"/>
            </a:pPr>
            <a:r>
              <a:rPr lang="zh-TW" b="1" dirty="0">
                <a:solidFill>
                  <a:srgbClr val="081C2A"/>
                </a:solidFill>
                <a:effectLst/>
                <a:latin typeface="DFKai-SB" panose="03000509000000000000" pitchFamily="65" charset="-120"/>
                <a:ea typeface="DFKai-SB" panose="03000509000000000000" pitchFamily="65" charset="-120"/>
                <a:cs typeface="Arial" panose="020B0604020202020204" pitchFamily="34" charset="0"/>
              </a:rPr>
              <a:t>離開父母</a:t>
            </a:r>
            <a:r>
              <a:rPr lang="en-US" altLang="zh-TW" b="1" dirty="0">
                <a:solidFill>
                  <a:srgbClr val="081C2A"/>
                </a:solidFill>
                <a:effectLst/>
                <a:latin typeface="DFKai-SB" panose="03000509000000000000" pitchFamily="65" charset="-120"/>
                <a:ea typeface="DFKai-SB" panose="03000509000000000000" pitchFamily="65" charset="-120"/>
                <a:cs typeface="Arial" panose="020B0604020202020204" pitchFamily="34" charset="0"/>
              </a:rPr>
              <a:t>:</a:t>
            </a:r>
            <a:r>
              <a:rPr lang="zh-TW" b="1" dirty="0">
                <a:solidFill>
                  <a:schemeClr val="tx1"/>
                </a:solidFill>
                <a:effectLst/>
                <a:latin typeface="DFKai-SB" panose="03000509000000000000" pitchFamily="65" charset="-120"/>
                <a:ea typeface="DFKai-SB" panose="03000509000000000000" pitchFamily="65" charset="-120"/>
                <a:cs typeface="Arial" panose="020B0604020202020204" pitchFamily="34" charset="0"/>
              </a:rPr>
              <a:t>代表另一個階段的成長，表示不再依附父母，要開始過獨立自主的生活</a:t>
            </a:r>
            <a:r>
              <a:rPr lang="zh-TW" altLang="en-US" b="1" dirty="0">
                <a:solidFill>
                  <a:srgbClr val="4A4A4A"/>
                </a:solidFill>
                <a:effectLst/>
                <a:latin typeface="DFKai-SB" panose="03000509000000000000" pitchFamily="65" charset="-120"/>
                <a:ea typeface="DFKai-SB" panose="03000509000000000000" pitchFamily="65" charset="-120"/>
                <a:cs typeface="Arial" panose="020B0604020202020204" pitchFamily="34" charset="0"/>
              </a:rPr>
              <a:t>。</a:t>
            </a:r>
            <a:r>
              <a:rPr lang="zh-TW" b="1" dirty="0">
                <a:solidFill>
                  <a:srgbClr val="081C2A"/>
                </a:solidFill>
                <a:effectLst/>
                <a:latin typeface="DFKai-SB" panose="03000509000000000000" pitchFamily="65" charset="-120"/>
                <a:ea typeface="DFKai-SB" panose="03000509000000000000" pitchFamily="65" charset="-120"/>
                <a:cs typeface="Arial" panose="020B0604020202020204" pitchFamily="34" charset="0"/>
              </a:rPr>
              <a:t>（創</a:t>
            </a:r>
            <a:r>
              <a:rPr lang="en-US" b="1" dirty="0">
                <a:solidFill>
                  <a:srgbClr val="081C2A"/>
                </a:solidFill>
                <a:effectLst/>
                <a:latin typeface="DFKai-SB" panose="03000509000000000000" pitchFamily="65" charset="-120"/>
                <a:ea typeface="DFKai-SB" panose="03000509000000000000" pitchFamily="65" charset="-120"/>
                <a:cs typeface="Arial" panose="020B0604020202020204" pitchFamily="34" charset="0"/>
              </a:rPr>
              <a:t>2</a:t>
            </a:r>
            <a:r>
              <a:rPr lang="zh-TW" b="1" dirty="0">
                <a:solidFill>
                  <a:srgbClr val="081C2A"/>
                </a:solidFill>
                <a:effectLst/>
                <a:latin typeface="DFKai-SB" panose="03000509000000000000" pitchFamily="65" charset="-120"/>
                <a:ea typeface="DFKai-SB" panose="03000509000000000000" pitchFamily="65" charset="-120"/>
                <a:cs typeface="Arial" panose="020B0604020202020204" pitchFamily="34" charset="0"/>
              </a:rPr>
              <a:t>：</a:t>
            </a:r>
            <a:r>
              <a:rPr lang="en-US" b="1" dirty="0">
                <a:solidFill>
                  <a:srgbClr val="081C2A"/>
                </a:solidFill>
                <a:effectLst/>
                <a:latin typeface="DFKai-SB" panose="03000509000000000000" pitchFamily="65" charset="-120"/>
                <a:ea typeface="DFKai-SB" panose="03000509000000000000" pitchFamily="65" charset="-120"/>
                <a:cs typeface="Arial" panose="020B0604020202020204" pitchFamily="34" charset="0"/>
              </a:rPr>
              <a:t>24</a:t>
            </a:r>
            <a:r>
              <a:rPr lang="zh-TW" b="1" dirty="0">
                <a:solidFill>
                  <a:srgbClr val="081C2A"/>
                </a:solidFill>
                <a:effectLst/>
                <a:latin typeface="DFKai-SB" panose="03000509000000000000" pitchFamily="65" charset="-120"/>
                <a:ea typeface="DFKai-SB" panose="03000509000000000000" pitchFamily="65" charset="-120"/>
                <a:cs typeface="Arial" panose="020B0604020202020204" pitchFamily="34" charset="0"/>
              </a:rPr>
              <a:t>）</a:t>
            </a:r>
            <a:endParaRPr lang="en-US" altLang="zh-TW" b="1" dirty="0">
              <a:solidFill>
                <a:srgbClr val="081C2A"/>
              </a:solidFill>
              <a:effectLst/>
              <a:latin typeface="DFKai-SB" panose="03000509000000000000" pitchFamily="65" charset="-120"/>
              <a:ea typeface="DFKai-SB" panose="03000509000000000000" pitchFamily="65" charset="-120"/>
              <a:cs typeface="Arial" panose="020B0604020202020204" pitchFamily="34" charset="0"/>
            </a:endParaRPr>
          </a:p>
          <a:p>
            <a:pPr marL="742950" lvl="1" indent="-285750" algn="l">
              <a:lnSpc>
                <a:spcPts val="3500"/>
              </a:lnSpc>
              <a:spcBef>
                <a:spcPts val="0"/>
              </a:spcBef>
              <a:spcAft>
                <a:spcPts val="800"/>
              </a:spcAft>
              <a:buFontTx/>
              <a:buChar char="-"/>
            </a:pPr>
            <a:r>
              <a:rPr lang="zh-TW" b="1" kern="1800" spc="75" dirty="0">
                <a:solidFill>
                  <a:srgbClr val="081C2A"/>
                </a:solidFill>
                <a:effectLst/>
                <a:latin typeface="DFKai-SB" panose="03000509000000000000" pitchFamily="65" charset="-120"/>
                <a:ea typeface="DFKai-SB" panose="03000509000000000000" pitchFamily="65" charset="-120"/>
                <a:cs typeface="Arial" panose="020B0604020202020204" pitchFamily="34" charset="0"/>
              </a:rPr>
              <a:t>連合</a:t>
            </a:r>
            <a:r>
              <a:rPr lang="en-US" altLang="zh-TW" b="1" kern="1800" spc="75" dirty="0">
                <a:solidFill>
                  <a:srgbClr val="081C2A"/>
                </a:solidFill>
                <a:effectLst/>
                <a:latin typeface="DFKai-SB" panose="03000509000000000000" pitchFamily="65" charset="-120"/>
                <a:ea typeface="DFKai-SB" panose="03000509000000000000" pitchFamily="65" charset="-120"/>
                <a:cs typeface="Arial" panose="020B0604020202020204" pitchFamily="34" charset="0"/>
              </a:rPr>
              <a:t>:</a:t>
            </a:r>
            <a:r>
              <a:rPr lang="zh-TW" b="1" dirty="0">
                <a:solidFill>
                  <a:srgbClr val="081C2A"/>
                </a:solidFill>
                <a:effectLst/>
                <a:latin typeface="DFKai-SB" panose="03000509000000000000" pitchFamily="65" charset="-120"/>
                <a:ea typeface="DFKai-SB" panose="03000509000000000000" pitchFamily="65" charset="-120"/>
                <a:cs typeface="Arial" panose="020B0604020202020204" pitchFamily="34" charset="0"/>
              </a:rPr>
              <a:t>兩個人成為一個實體的</a:t>
            </a:r>
            <a:r>
              <a:rPr lang="zh-TW" altLang="en-US" b="1" dirty="0">
                <a:solidFill>
                  <a:srgbClr val="081C2A"/>
                </a:solidFill>
                <a:effectLst/>
                <a:latin typeface="DFKai-SB" panose="03000509000000000000" pitchFamily="65" charset="-120"/>
                <a:ea typeface="DFKai-SB" panose="03000509000000000000" pitchFamily="65" charset="-120"/>
                <a:cs typeface="Arial" panose="020B0604020202020204" pitchFamily="34" charset="0"/>
              </a:rPr>
              <a:t>、</a:t>
            </a:r>
            <a:r>
              <a:rPr lang="zh-TW" b="1" dirty="0">
                <a:solidFill>
                  <a:srgbClr val="081C2A"/>
                </a:solidFill>
                <a:effectLst/>
                <a:latin typeface="DFKai-SB" panose="03000509000000000000" pitchFamily="65" charset="-120"/>
                <a:ea typeface="DFKai-SB" panose="03000509000000000000" pitchFamily="65" charset="-120"/>
                <a:cs typeface="Arial" panose="020B0604020202020204" pitchFamily="34" charset="0"/>
              </a:rPr>
              <a:t>一種獨一無二的連</a:t>
            </a:r>
            <a:r>
              <a:rPr lang="zh-TW" altLang="en-US" b="1" dirty="0">
                <a:solidFill>
                  <a:srgbClr val="081C2A"/>
                </a:solidFill>
                <a:effectLst/>
                <a:latin typeface="DFKai-SB" panose="03000509000000000000" pitchFamily="65" charset="-120"/>
                <a:ea typeface="DFKai-SB" panose="03000509000000000000" pitchFamily="65" charset="-120"/>
                <a:cs typeface="Arial" panose="020B0604020202020204" pitchFamily="34" charset="0"/>
              </a:rPr>
              <a:t>結</a:t>
            </a:r>
            <a:endParaRPr lang="en-US" altLang="zh-TW" b="1" dirty="0">
              <a:solidFill>
                <a:srgbClr val="081C2A"/>
              </a:solidFill>
              <a:effectLst/>
              <a:latin typeface="DFKai-SB" panose="03000509000000000000" pitchFamily="65" charset="-120"/>
              <a:ea typeface="DFKai-SB" panose="03000509000000000000" pitchFamily="65" charset="-120"/>
              <a:cs typeface="Arial" panose="020B0604020202020204" pitchFamily="34" charset="0"/>
            </a:endParaRPr>
          </a:p>
          <a:p>
            <a:pPr marL="1200150" lvl="2" indent="-285750" algn="l">
              <a:lnSpc>
                <a:spcPts val="3500"/>
              </a:lnSpc>
              <a:spcBef>
                <a:spcPts val="0"/>
              </a:spcBef>
              <a:spcAft>
                <a:spcPts val="800"/>
              </a:spcAft>
              <a:buFont typeface="Wingdings" panose="05000000000000000000" pitchFamily="2" charset="2"/>
              <a:buChar char="§"/>
            </a:pPr>
            <a:r>
              <a:rPr lang="zh-TW" altLang="en-US" b="1" dirty="0">
                <a:solidFill>
                  <a:srgbClr val="081C2A"/>
                </a:solidFill>
                <a:effectLst/>
                <a:latin typeface="DFKai-SB" panose="03000509000000000000" pitchFamily="65" charset="-120"/>
                <a:ea typeface="DFKai-SB" panose="03000509000000000000" pitchFamily="65" charset="-120"/>
                <a:cs typeface="Arial" panose="020B0604020202020204" pitchFamily="34" charset="0"/>
              </a:rPr>
              <a:t>自我成長並幫助配偶成長</a:t>
            </a:r>
            <a:endParaRPr lang="en-US" altLang="zh-TW" b="1" dirty="0">
              <a:solidFill>
                <a:srgbClr val="081C2A"/>
              </a:solidFill>
              <a:effectLst/>
              <a:latin typeface="DFKai-SB" panose="03000509000000000000" pitchFamily="65" charset="-120"/>
              <a:ea typeface="DFKai-SB" panose="03000509000000000000" pitchFamily="65" charset="-120"/>
              <a:cs typeface="Arial" panose="020B0604020202020204" pitchFamily="34" charset="0"/>
            </a:endParaRPr>
          </a:p>
          <a:p>
            <a:pPr marL="1200150" lvl="2" indent="-285750" algn="l">
              <a:lnSpc>
                <a:spcPts val="3500"/>
              </a:lnSpc>
              <a:spcBef>
                <a:spcPts val="0"/>
              </a:spcBef>
              <a:spcAft>
                <a:spcPts val="800"/>
              </a:spcAft>
              <a:buFont typeface="Wingdings" panose="05000000000000000000" pitchFamily="2" charset="2"/>
              <a:buChar char="§"/>
            </a:pPr>
            <a:r>
              <a:rPr lang="zh-TW" b="1" dirty="0">
                <a:solidFill>
                  <a:srgbClr val="081C2A"/>
                </a:solidFill>
                <a:effectLst/>
                <a:latin typeface="DFKai-SB" panose="03000509000000000000" pitchFamily="65" charset="-120"/>
                <a:ea typeface="DFKai-SB" panose="03000509000000000000" pitchFamily="65" charset="-120"/>
                <a:cs typeface="Arial" panose="020B0604020202020204" pitchFamily="34" charset="0"/>
              </a:rPr>
              <a:t>當出現問題時，說清問題，為問題禱告</a:t>
            </a:r>
            <a:r>
              <a:rPr lang="zh-TW" altLang="en-US" b="1" dirty="0">
                <a:solidFill>
                  <a:srgbClr val="081C2A"/>
                </a:solidFill>
                <a:effectLst/>
                <a:latin typeface="DFKai-SB" panose="03000509000000000000" pitchFamily="65" charset="-120"/>
                <a:ea typeface="DFKai-SB" panose="03000509000000000000" pitchFamily="65" charset="-120"/>
                <a:cs typeface="Arial" panose="020B0604020202020204" pitchFamily="34" charset="0"/>
              </a:rPr>
              <a:t>，一起解決問題</a:t>
            </a:r>
            <a:endParaRPr lang="en-US" altLang="zh-TW" b="1" dirty="0">
              <a:solidFill>
                <a:srgbClr val="081C2A"/>
              </a:solidFill>
              <a:effectLst/>
              <a:latin typeface="DFKai-SB" panose="03000509000000000000" pitchFamily="65" charset="-120"/>
              <a:ea typeface="DFKai-SB" panose="03000509000000000000" pitchFamily="65" charset="-120"/>
              <a:cs typeface="Arial" panose="020B0604020202020204" pitchFamily="34" charset="0"/>
            </a:endParaRPr>
          </a:p>
          <a:p>
            <a:pPr lvl="1" algn="l">
              <a:lnSpc>
                <a:spcPts val="3500"/>
              </a:lnSpc>
              <a:spcBef>
                <a:spcPts val="0"/>
              </a:spcBef>
              <a:spcAft>
                <a:spcPts val="800"/>
              </a:spcAft>
            </a:pPr>
            <a:r>
              <a:rPr lang="en-US" altLang="zh-TW" b="1" dirty="0">
                <a:solidFill>
                  <a:srgbClr val="081C2A"/>
                </a:solidFill>
                <a:effectLst/>
                <a:latin typeface="DFKai-SB" panose="03000509000000000000" pitchFamily="65" charset="-120"/>
                <a:ea typeface="DFKai-SB" panose="03000509000000000000" pitchFamily="65" charset="-120"/>
                <a:cs typeface="Arial" panose="020B0604020202020204" pitchFamily="34" charset="0"/>
              </a:rPr>
              <a:t>-</a:t>
            </a:r>
            <a:r>
              <a:rPr lang="zh-TW" altLang="en-US" b="1" dirty="0">
                <a:solidFill>
                  <a:srgbClr val="081C2A"/>
                </a:solidFill>
                <a:effectLst/>
                <a:latin typeface="DFKai-SB" panose="03000509000000000000" pitchFamily="65" charset="-120"/>
                <a:ea typeface="DFKai-SB" panose="03000509000000000000" pitchFamily="65" charset="-120"/>
                <a:cs typeface="Arial" panose="020B0604020202020204" pitchFamily="34" charset="0"/>
              </a:rPr>
              <a:t> </a:t>
            </a:r>
            <a:r>
              <a:rPr lang="zh-TW" b="1" dirty="0">
                <a:solidFill>
                  <a:srgbClr val="081C2A"/>
                </a:solidFill>
                <a:effectLst/>
                <a:latin typeface="DFKai-SB" panose="03000509000000000000" pitchFamily="65" charset="-120"/>
                <a:ea typeface="DFKai-SB" panose="03000509000000000000" pitchFamily="65" charset="-120"/>
                <a:cs typeface="Arial" panose="020B0604020202020204" pitchFamily="34" charset="0"/>
              </a:rPr>
              <a:t>婚姻盟約中的「離開與連合」也是神要我們與他相</a:t>
            </a:r>
            <a:r>
              <a:rPr lang="en-US" altLang="zh-TW" b="1" dirty="0">
                <a:solidFill>
                  <a:srgbClr val="081C2A"/>
                </a:solidFill>
                <a:effectLst/>
                <a:latin typeface="DFKai-SB" panose="03000509000000000000" pitchFamily="65" charset="-120"/>
                <a:ea typeface="DFKai-SB" panose="03000509000000000000" pitchFamily="65" charset="-120"/>
                <a:cs typeface="Arial" panose="020B0604020202020204" pitchFamily="34" charset="0"/>
              </a:rPr>
              <a:t>	</a:t>
            </a:r>
            <a:r>
              <a:rPr lang="zh-TW" b="1" dirty="0">
                <a:solidFill>
                  <a:srgbClr val="081C2A"/>
                </a:solidFill>
                <a:effectLst/>
                <a:latin typeface="DFKai-SB" panose="03000509000000000000" pitchFamily="65" charset="-120"/>
                <a:ea typeface="DFKai-SB" panose="03000509000000000000" pitchFamily="65" charset="-120"/>
                <a:cs typeface="Arial" panose="020B0604020202020204" pitchFamily="34" charset="0"/>
              </a:rPr>
              <a:t>連合的</a:t>
            </a:r>
            <a:r>
              <a:rPr lang="zh-TW" altLang="en-US" b="1" dirty="0">
                <a:solidFill>
                  <a:srgbClr val="081C2A"/>
                </a:solidFill>
                <a:effectLst/>
                <a:latin typeface="DFKai-SB" panose="03000509000000000000" pitchFamily="65" charset="-120"/>
                <a:ea typeface="DFKai-SB" panose="03000509000000000000" pitchFamily="65" charset="-120"/>
                <a:cs typeface="Arial" panose="020B0604020202020204" pitchFamily="34" charset="0"/>
              </a:rPr>
              <a:t>關係</a:t>
            </a:r>
            <a:r>
              <a:rPr lang="zh-TW" altLang="en-US" b="1" dirty="0">
                <a:solidFill>
                  <a:srgbClr val="081C2A"/>
                </a:solidFill>
                <a:latin typeface="DFKai-SB" panose="03000509000000000000" pitchFamily="65" charset="-120"/>
                <a:ea typeface="DFKai-SB" panose="03000509000000000000" pitchFamily="65" charset="-120"/>
                <a:cs typeface="Arial" panose="020B0604020202020204" pitchFamily="34" charset="0"/>
              </a:rPr>
              <a:t>。</a:t>
            </a:r>
            <a:r>
              <a:rPr lang="zh-TW" altLang="en-US" b="1" dirty="0">
                <a:solidFill>
                  <a:srgbClr val="7030A0"/>
                </a:solidFill>
                <a:effectLst/>
                <a:latin typeface="DFKai-SB" panose="03000509000000000000" pitchFamily="65" charset="-120"/>
                <a:ea typeface="DFKai-SB" panose="03000509000000000000" pitchFamily="65" charset="-120"/>
                <a:cs typeface="Arial" panose="020B0604020202020204" pitchFamily="34" charset="0"/>
              </a:rPr>
              <a:t> </a:t>
            </a:r>
            <a:r>
              <a:rPr lang="en-US" altLang="zh-TW" b="1" dirty="0">
                <a:solidFill>
                  <a:schemeClr val="tx1"/>
                </a:solidFill>
                <a:effectLst/>
                <a:latin typeface="DFKai-SB" panose="03000509000000000000" pitchFamily="65" charset="-120"/>
                <a:ea typeface="DFKai-SB" panose="03000509000000000000" pitchFamily="65" charset="-120"/>
                <a:cs typeface="Arial" panose="020B0604020202020204" pitchFamily="34" charset="0"/>
              </a:rPr>
              <a:t>(</a:t>
            </a:r>
            <a:r>
              <a:rPr lang="zh-TW" altLang="en-US" b="1" dirty="0">
                <a:solidFill>
                  <a:schemeClr val="tx1"/>
                </a:solidFill>
                <a:effectLst/>
                <a:latin typeface="DFKai-SB" panose="03000509000000000000" pitchFamily="65" charset="-120"/>
                <a:ea typeface="DFKai-SB" panose="03000509000000000000" pitchFamily="65" charset="-120"/>
                <a:cs typeface="Arial" panose="020B0604020202020204" pitchFamily="34" charset="0"/>
              </a:rPr>
              <a:t>弗</a:t>
            </a:r>
            <a:r>
              <a:rPr lang="en-US" altLang="zh-TW" b="1" dirty="0">
                <a:solidFill>
                  <a:schemeClr val="tx1"/>
                </a:solidFill>
                <a:effectLst/>
                <a:latin typeface="DFKai-SB" panose="03000509000000000000" pitchFamily="65" charset="-120"/>
                <a:ea typeface="DFKai-SB" panose="03000509000000000000" pitchFamily="65" charset="-120"/>
                <a:cs typeface="Arial" panose="020B0604020202020204" pitchFamily="34" charset="0"/>
              </a:rPr>
              <a:t>5:31-32;</a:t>
            </a:r>
            <a:r>
              <a:rPr lang="zh-TW" altLang="en-US" b="1" dirty="0">
                <a:solidFill>
                  <a:schemeClr val="tx1"/>
                </a:solidFill>
                <a:effectLst/>
                <a:highlight>
                  <a:srgbClr val="FFFFFF"/>
                </a:highlight>
                <a:latin typeface="DFKai-SB" panose="03000509000000000000" pitchFamily="65" charset="-120"/>
                <a:ea typeface="DFKai-SB" panose="03000509000000000000" pitchFamily="65" charset="-120"/>
                <a:cs typeface="Times New Roman" panose="02020603050405020304" pitchFamily="18" charset="0"/>
              </a:rPr>
              <a:t>何</a:t>
            </a:r>
            <a:r>
              <a:rPr lang="en-US" altLang="zh-TW" b="1" dirty="0">
                <a:solidFill>
                  <a:schemeClr val="tx1"/>
                </a:solidFill>
                <a:effectLst/>
                <a:highlight>
                  <a:srgbClr val="FFFFFF"/>
                </a:highlight>
                <a:latin typeface="DFKai-SB" panose="03000509000000000000" pitchFamily="65" charset="-120"/>
                <a:ea typeface="DFKai-SB" panose="03000509000000000000" pitchFamily="65" charset="-120"/>
                <a:cs typeface="Times New Roman" panose="02020603050405020304" pitchFamily="18" charset="0"/>
              </a:rPr>
              <a:t>2:19-20</a:t>
            </a:r>
            <a:r>
              <a:rPr lang="en-US" altLang="zh-TW" b="1" dirty="0">
                <a:solidFill>
                  <a:schemeClr val="tx1"/>
                </a:solidFill>
                <a:effectLst/>
                <a:latin typeface="DFKai-SB" panose="03000509000000000000" pitchFamily="65" charset="-120"/>
                <a:ea typeface="DFKai-SB" panose="03000509000000000000" pitchFamily="65" charset="-120"/>
                <a:cs typeface="Arial" panose="020B0604020202020204" pitchFamily="34" charset="0"/>
              </a:rPr>
              <a:t>)</a:t>
            </a:r>
          </a:p>
          <a:p>
            <a:pPr algn="l">
              <a:lnSpc>
                <a:spcPts val="3500"/>
              </a:lnSpc>
              <a:spcBef>
                <a:spcPts val="0"/>
              </a:spcBef>
              <a:spcAft>
                <a:spcPts val="800"/>
              </a:spcAft>
            </a:pPr>
            <a:r>
              <a:rPr lang="zh-TW" sz="2400" b="1" u="sng" dirty="0">
                <a:solidFill>
                  <a:srgbClr val="081C2A"/>
                </a:solidFill>
                <a:effectLst/>
                <a:latin typeface="DFKai-SB" panose="03000509000000000000" pitchFamily="65" charset="-120"/>
                <a:ea typeface="DFKai-SB" panose="03000509000000000000" pitchFamily="65" charset="-120"/>
                <a:cs typeface="Arial" panose="020B0604020202020204" pitchFamily="34" charset="0"/>
              </a:rPr>
              <a:t>創</a:t>
            </a:r>
            <a:r>
              <a:rPr lang="en-US" sz="2400" b="1" u="sng" dirty="0">
                <a:solidFill>
                  <a:srgbClr val="081C2A"/>
                </a:solidFill>
                <a:effectLst/>
                <a:latin typeface="DFKai-SB" panose="03000509000000000000" pitchFamily="65" charset="-120"/>
                <a:ea typeface="DFKai-SB" panose="03000509000000000000" pitchFamily="65" charset="-120"/>
                <a:cs typeface="Arial" panose="020B0604020202020204" pitchFamily="34" charset="0"/>
              </a:rPr>
              <a:t>2</a:t>
            </a:r>
            <a:r>
              <a:rPr lang="zh-TW" sz="2400" b="1" u="sng" dirty="0">
                <a:solidFill>
                  <a:srgbClr val="081C2A"/>
                </a:solidFill>
                <a:effectLst/>
                <a:latin typeface="DFKai-SB" panose="03000509000000000000" pitchFamily="65" charset="-120"/>
                <a:ea typeface="DFKai-SB" panose="03000509000000000000" pitchFamily="65" charset="-120"/>
                <a:cs typeface="Arial" panose="020B0604020202020204" pitchFamily="34" charset="0"/>
              </a:rPr>
              <a:t>：</a:t>
            </a:r>
            <a:r>
              <a:rPr lang="en-US" sz="2400" b="1" u="sng" dirty="0">
                <a:solidFill>
                  <a:srgbClr val="081C2A"/>
                </a:solidFill>
                <a:effectLst/>
                <a:latin typeface="DFKai-SB" panose="03000509000000000000" pitchFamily="65" charset="-120"/>
                <a:ea typeface="DFKai-SB" panose="03000509000000000000" pitchFamily="65" charset="-120"/>
                <a:cs typeface="Arial" panose="020B0604020202020204" pitchFamily="34" charset="0"/>
              </a:rPr>
              <a:t>24</a:t>
            </a:r>
            <a:r>
              <a:rPr lang="en-US" altLang="zh-TW" sz="2400" b="1" u="sng" dirty="0">
                <a:solidFill>
                  <a:srgbClr val="081C2A"/>
                </a:solidFill>
                <a:effectLst/>
                <a:latin typeface="DFKai-SB" panose="03000509000000000000" pitchFamily="65" charset="-120"/>
                <a:ea typeface="DFKai-SB" panose="03000509000000000000" pitchFamily="65" charset="-120"/>
                <a:cs typeface="Arial" panose="020B0604020202020204" pitchFamily="34" charset="0"/>
              </a:rPr>
              <a:t>;</a:t>
            </a:r>
            <a:r>
              <a:rPr lang="zh-TW" altLang="en-US" sz="2400" b="1" i="0" u="sng" dirty="0">
                <a:solidFill>
                  <a:srgbClr val="000000"/>
                </a:solidFill>
                <a:effectLst/>
                <a:latin typeface="DFKai-SB" panose="03000509000000000000" pitchFamily="65" charset="-120"/>
                <a:ea typeface="DFKai-SB" panose="03000509000000000000" pitchFamily="65" charset="-120"/>
                <a:cs typeface="Arial" panose="020B0604020202020204" pitchFamily="34" charset="0"/>
              </a:rPr>
              <a:t>弗</a:t>
            </a:r>
            <a:r>
              <a:rPr lang="en-US" altLang="zh-TW" sz="2400" b="1" i="0" u="sng" dirty="0">
                <a:solidFill>
                  <a:srgbClr val="000000"/>
                </a:solidFill>
                <a:effectLst/>
                <a:latin typeface="DFKai-SB" panose="03000509000000000000" pitchFamily="65" charset="-120"/>
                <a:ea typeface="DFKai-SB" panose="03000509000000000000" pitchFamily="65" charset="-120"/>
                <a:cs typeface="Arial" panose="020B0604020202020204" pitchFamily="34" charset="0"/>
              </a:rPr>
              <a:t>5:31</a:t>
            </a:r>
            <a:r>
              <a:rPr lang="en-US" sz="2400" b="1" u="sng" dirty="0">
                <a:solidFill>
                  <a:srgbClr val="081C2A"/>
                </a:solidFill>
                <a:effectLst/>
                <a:latin typeface="DFKai-SB" panose="03000509000000000000" pitchFamily="65" charset="-120"/>
                <a:ea typeface="DFKai-SB" panose="03000509000000000000" pitchFamily="65" charset="-120"/>
                <a:cs typeface="Arial" panose="020B0604020202020204" pitchFamily="34" charset="0"/>
              </a:rPr>
              <a:t> </a:t>
            </a:r>
            <a:r>
              <a:rPr lang="zh-TW" sz="2400" b="1" dirty="0">
                <a:solidFill>
                  <a:srgbClr val="081C2A"/>
                </a:solidFill>
                <a:effectLst/>
                <a:latin typeface="DFKai-SB" panose="03000509000000000000" pitchFamily="65" charset="-120"/>
                <a:ea typeface="DFKai-SB" panose="03000509000000000000" pitchFamily="65" charset="-120"/>
                <a:cs typeface="Arial" panose="020B0604020202020204" pitchFamily="34" charset="0"/>
              </a:rPr>
              <a:t>「</a:t>
            </a:r>
            <a:r>
              <a:rPr lang="en-US" altLang="zh-TW" sz="2400" b="1" dirty="0">
                <a:solidFill>
                  <a:srgbClr val="081C2A"/>
                </a:solidFill>
                <a:effectLst/>
                <a:latin typeface="DFKai-SB" panose="03000509000000000000" pitchFamily="65" charset="-120"/>
                <a:ea typeface="DFKai-SB" panose="03000509000000000000" pitchFamily="65" charset="-120"/>
                <a:cs typeface="Arial" panose="020B0604020202020204" pitchFamily="34" charset="0"/>
              </a:rPr>
              <a:t>…</a:t>
            </a:r>
            <a:r>
              <a:rPr lang="zh-TW" sz="2400" b="1" dirty="0">
                <a:solidFill>
                  <a:srgbClr val="081C2A"/>
                </a:solidFill>
                <a:effectLst/>
                <a:latin typeface="DFKai-SB" panose="03000509000000000000" pitchFamily="65" charset="-120"/>
                <a:ea typeface="DFKai-SB" panose="03000509000000000000" pitchFamily="65" charset="-120"/>
                <a:cs typeface="Arial" panose="020B0604020202020204" pitchFamily="34" charset="0"/>
              </a:rPr>
              <a:t>人要離開父母</a:t>
            </a:r>
            <a:r>
              <a:rPr lang="zh-TW" altLang="en-US" sz="2400" b="1" dirty="0">
                <a:solidFill>
                  <a:srgbClr val="081C2A"/>
                </a:solidFill>
                <a:effectLst/>
                <a:latin typeface="DFKai-SB" panose="03000509000000000000" pitchFamily="65" charset="-120"/>
                <a:ea typeface="DFKai-SB" panose="03000509000000000000" pitchFamily="65" charset="-120"/>
                <a:cs typeface="Arial" panose="020B0604020202020204" pitchFamily="34" charset="0"/>
              </a:rPr>
              <a:t>，</a:t>
            </a:r>
            <a:r>
              <a:rPr lang="zh-TW" sz="2400" b="1" dirty="0">
                <a:solidFill>
                  <a:srgbClr val="081C2A"/>
                </a:solidFill>
                <a:effectLst/>
                <a:latin typeface="DFKai-SB" panose="03000509000000000000" pitchFamily="65" charset="-120"/>
                <a:ea typeface="DFKai-SB" panose="03000509000000000000" pitchFamily="65" charset="-120"/>
                <a:cs typeface="Arial" panose="020B0604020202020204" pitchFamily="34" charset="0"/>
              </a:rPr>
              <a:t>與妻子連合，二人成為一體」</a:t>
            </a:r>
            <a:endParaRPr lang="en-US" altLang="zh-TW" sz="2400" b="1" dirty="0">
              <a:solidFill>
                <a:srgbClr val="081C2A"/>
              </a:solidFill>
              <a:effectLst/>
              <a:latin typeface="DFKai-SB" panose="03000509000000000000" pitchFamily="65" charset="-120"/>
              <a:ea typeface="DFKai-SB" panose="03000509000000000000" pitchFamily="65" charset="-120"/>
              <a:cs typeface="Arial" panose="020B0604020202020204" pitchFamily="34" charset="0"/>
            </a:endParaRPr>
          </a:p>
          <a:p>
            <a:pPr algn="l">
              <a:lnSpc>
                <a:spcPts val="3500"/>
              </a:lnSpc>
              <a:spcBef>
                <a:spcPts val="0"/>
              </a:spcBef>
              <a:spcAft>
                <a:spcPts val="800"/>
              </a:spcAft>
            </a:pPr>
            <a:r>
              <a:rPr lang="zh-TW" altLang="en-US" sz="2400" b="1" u="sng" dirty="0">
                <a:solidFill>
                  <a:srgbClr val="081C2A"/>
                </a:solidFill>
                <a:effectLst/>
                <a:latin typeface="DFKai-SB" panose="03000509000000000000" pitchFamily="65" charset="-120"/>
                <a:ea typeface="DFKai-SB" panose="03000509000000000000" pitchFamily="65" charset="-120"/>
                <a:cs typeface="Arial" panose="020B0604020202020204" pitchFamily="34" charset="0"/>
              </a:rPr>
              <a:t>弗</a:t>
            </a:r>
            <a:r>
              <a:rPr lang="en-US" altLang="zh-TW" sz="2400" b="1" u="sng" dirty="0">
                <a:solidFill>
                  <a:srgbClr val="081C2A"/>
                </a:solidFill>
                <a:effectLst/>
                <a:latin typeface="DFKai-SB" panose="03000509000000000000" pitchFamily="65" charset="-120"/>
                <a:ea typeface="DFKai-SB" panose="03000509000000000000" pitchFamily="65" charset="-120"/>
                <a:cs typeface="Arial" panose="020B0604020202020204" pitchFamily="34" charset="0"/>
              </a:rPr>
              <a:t>5:32</a:t>
            </a:r>
            <a:r>
              <a:rPr lang="zh-TW" altLang="en-US" sz="2400" b="1" dirty="0">
                <a:solidFill>
                  <a:srgbClr val="081C2A"/>
                </a:solidFill>
                <a:latin typeface="DFKai-SB" panose="03000509000000000000" pitchFamily="65" charset="-120"/>
                <a:ea typeface="DFKai-SB" panose="03000509000000000000" pitchFamily="65" charset="-120"/>
                <a:cs typeface="Arial" panose="020B0604020202020204" pitchFamily="34" charset="0"/>
              </a:rPr>
              <a:t> </a:t>
            </a:r>
            <a:r>
              <a:rPr lang="zh-TW" altLang="en-US" sz="2400" b="1" i="0" dirty="0">
                <a:solidFill>
                  <a:srgbClr val="000000"/>
                </a:solidFill>
                <a:effectLst/>
                <a:latin typeface="DFKai-SB" panose="03000509000000000000" pitchFamily="65" charset="-120"/>
                <a:ea typeface="DFKai-SB" panose="03000509000000000000" pitchFamily="65" charset="-120"/>
                <a:cs typeface="Arial" panose="020B0604020202020204" pitchFamily="34" charset="0"/>
              </a:rPr>
              <a:t>這是極大的奧秘，但我是指著基督和教會說的。</a:t>
            </a:r>
            <a:endParaRPr lang="en-US" altLang="zh-TW" sz="2400" b="1" dirty="0">
              <a:solidFill>
                <a:schemeClr val="tx1"/>
              </a:solidFill>
              <a:latin typeface="DFKai-SB" panose="03000509000000000000" pitchFamily="65" charset="-120"/>
              <a:ea typeface="DFKai-SB" panose="03000509000000000000" pitchFamily="65" charset="-120"/>
              <a:cs typeface="Arial" panose="020B0604020202020204" pitchFamily="34" charset="0"/>
            </a:endParaRPr>
          </a:p>
        </p:txBody>
      </p:sp>
      <p:sp>
        <p:nvSpPr>
          <p:cNvPr id="4" name="Slide Number Placeholder 3"/>
          <p:cNvSpPr>
            <a:spLocks noGrp="1"/>
          </p:cNvSpPr>
          <p:nvPr>
            <p:ph type="sldNum" sz="quarter" idx="12"/>
          </p:nvPr>
        </p:nvSpPr>
        <p:spPr>
          <a:xfrm>
            <a:off x="8821615" y="6400800"/>
            <a:ext cx="304800" cy="365125"/>
          </a:xfrm>
        </p:spPr>
        <p:txBody>
          <a:bodyPr/>
          <a:lstStyle/>
          <a:p>
            <a:pPr algn="l">
              <a:lnSpc>
                <a:spcPts val="2400"/>
              </a:lnSpc>
            </a:pPr>
            <a:fld id="{69C4CFD8-F662-4A36-AA27-12DE1FA08638}" type="slidenum">
              <a:rPr lang="en-US" sz="2000" smtClean="0"/>
              <a:pPr algn="l">
                <a:lnSpc>
                  <a:spcPts val="2400"/>
                </a:lnSpc>
              </a:pPr>
              <a:t>2</a:t>
            </a:fld>
            <a:endParaRPr lang="en-US" sz="2000" dirty="0"/>
          </a:p>
        </p:txBody>
      </p:sp>
    </p:spTree>
    <p:extLst>
      <p:ext uri="{BB962C8B-B14F-4D97-AF65-F5344CB8AC3E}">
        <p14:creationId xmlns:p14="http://schemas.microsoft.com/office/powerpoint/2010/main" val="27216414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85" y="75532"/>
            <a:ext cx="9144000" cy="1084728"/>
          </a:xfrm>
        </p:spPr>
        <p:txBody>
          <a:bodyPr>
            <a:noAutofit/>
          </a:bodyPr>
          <a:lstStyle/>
          <a:p>
            <a:pPr>
              <a:lnSpc>
                <a:spcPts val="3500"/>
              </a:lnSpc>
            </a:pPr>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與配偶溝通的步驟與原則</a:t>
            </a:r>
            <a:endParaRPr lang="en-US" altLang="zh-TW"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914400"/>
            <a:ext cx="9144000" cy="5981512"/>
          </a:xfrm>
        </p:spPr>
        <p:txBody>
          <a:bodyPr>
            <a:noAutofit/>
          </a:bodyPr>
          <a:lstStyle/>
          <a:p>
            <a:pPr marL="514350" indent="-514350" algn="l">
              <a:lnSpc>
                <a:spcPts val="3500"/>
              </a:lnSpc>
              <a:buAutoNum type="arabicPeriod"/>
            </a:pPr>
            <a:r>
              <a:rPr lang="zh-TW" altLang="en-US" sz="2800" b="1" dirty="0">
                <a:solidFill>
                  <a:schemeClr val="tx1"/>
                </a:solidFill>
                <a:latin typeface="DFKai-SB" panose="03000509000000000000" pitchFamily="65" charset="-120"/>
                <a:ea typeface="DFKai-SB" panose="03000509000000000000" pitchFamily="65" charset="-120"/>
              </a:rPr>
              <a:t>竭力成為最佳配偶</a:t>
            </a:r>
            <a:r>
              <a:rPr lang="en-US" altLang="zh-TW" sz="2800" b="1" dirty="0">
                <a:solidFill>
                  <a:schemeClr val="tx1"/>
                </a:solidFill>
                <a:latin typeface="DFKai-SB" panose="03000509000000000000" pitchFamily="65" charset="-120"/>
                <a:ea typeface="DFKai-SB" panose="03000509000000000000" pitchFamily="65" charset="-120"/>
              </a:rPr>
              <a:t>(</a:t>
            </a:r>
            <a:r>
              <a:rPr lang="en-US" altLang="zh-TW" sz="2800" b="1" dirty="0">
                <a:solidFill>
                  <a:schemeClr val="tx1"/>
                </a:solidFill>
                <a:latin typeface="Bodoni MT" panose="02070603080606020203" pitchFamily="18" charset="0"/>
                <a:ea typeface="DFKai-SB" panose="03000509000000000000" pitchFamily="65" charset="-120"/>
              </a:rPr>
              <a:t>Be the best spouse possible</a:t>
            </a:r>
            <a:r>
              <a:rPr lang="en-US" altLang="zh-TW" sz="2800" b="1" dirty="0">
                <a:solidFill>
                  <a:schemeClr val="tx1"/>
                </a:solidFill>
                <a:latin typeface="DFKai-SB" panose="03000509000000000000" pitchFamily="65" charset="-120"/>
                <a:ea typeface="DFKai-SB" panose="03000509000000000000" pitchFamily="65" charset="-120"/>
              </a:rPr>
              <a:t>)</a:t>
            </a:r>
          </a:p>
          <a:p>
            <a:pPr marL="914400" lvl="1" indent="-457200" algn="l">
              <a:lnSpc>
                <a:spcPts val="3500"/>
              </a:lnSpc>
              <a:buFont typeface="Wingdings" panose="05000000000000000000" pitchFamily="2" charset="2"/>
              <a:buChar char="§"/>
            </a:pPr>
            <a:r>
              <a:rPr lang="zh-TW" altLang="en-US" sz="2400" b="1" dirty="0">
                <a:solidFill>
                  <a:schemeClr val="tx1"/>
                </a:solidFill>
                <a:latin typeface="DFKai-SB" panose="03000509000000000000" pitchFamily="65" charset="-120"/>
                <a:ea typeface="DFKai-SB" panose="03000509000000000000" pitchFamily="65" charset="-120"/>
              </a:rPr>
              <a:t>稍微跨出舒適圈，力求成長，學習喜愛和關心配偶的生活若有對配偶或關係不利的習慣，要悔改並修正</a:t>
            </a:r>
            <a:endParaRPr lang="en-US" altLang="zh-TW" sz="2400" b="1" dirty="0">
              <a:solidFill>
                <a:schemeClr val="tx1"/>
              </a:solidFill>
              <a:latin typeface="DFKai-SB" panose="03000509000000000000" pitchFamily="65" charset="-120"/>
              <a:ea typeface="DFKai-SB" panose="03000509000000000000" pitchFamily="65" charset="-120"/>
            </a:endParaRPr>
          </a:p>
          <a:p>
            <a:pPr algn="l">
              <a:lnSpc>
                <a:spcPts val="3500"/>
              </a:lnSpc>
            </a:pPr>
            <a:r>
              <a:rPr lang="en-US" altLang="zh-TW" sz="2400" b="1" dirty="0">
                <a:solidFill>
                  <a:schemeClr val="tx1"/>
                </a:solidFill>
                <a:latin typeface="DFKai-SB" panose="03000509000000000000" pitchFamily="65" charset="-120"/>
                <a:ea typeface="DFKai-SB" panose="03000509000000000000" pitchFamily="65" charset="-120"/>
              </a:rPr>
              <a:t>2.</a:t>
            </a:r>
            <a:r>
              <a:rPr lang="zh-TW" altLang="en-US" sz="24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訴諸關係本身</a:t>
            </a:r>
            <a:r>
              <a:rPr lang="en-US" altLang="zh-TW" sz="2800" b="1" dirty="0">
                <a:solidFill>
                  <a:schemeClr val="tx1"/>
                </a:solidFill>
                <a:latin typeface="DFKai-SB" panose="03000509000000000000" pitchFamily="65" charset="-120"/>
                <a:ea typeface="DFKai-SB" panose="03000509000000000000" pitchFamily="65" charset="-120"/>
              </a:rPr>
              <a:t>(</a:t>
            </a:r>
            <a:r>
              <a:rPr lang="en-US" altLang="zh-TW" sz="2800" b="1" dirty="0">
                <a:solidFill>
                  <a:schemeClr val="tx1"/>
                </a:solidFill>
                <a:latin typeface="Bodoni MT" panose="02070603080606020203" pitchFamily="18" charset="0"/>
                <a:ea typeface="DFKai-SB" panose="03000509000000000000" pitchFamily="65" charset="-120"/>
              </a:rPr>
              <a:t>Appeal to the relationship itself</a:t>
            </a:r>
            <a:r>
              <a:rPr lang="en-US" altLang="zh-TW" sz="2800" b="1" dirty="0">
                <a:solidFill>
                  <a:schemeClr val="tx1"/>
                </a:solidFill>
                <a:latin typeface="DFKai-SB" panose="03000509000000000000" pitchFamily="65" charset="-120"/>
                <a:ea typeface="DFKai-SB" panose="03000509000000000000" pitchFamily="65" charset="-120"/>
              </a:rPr>
              <a:t>)</a:t>
            </a:r>
          </a:p>
          <a:p>
            <a:pPr marL="914400" lvl="1" indent="-457200" algn="l">
              <a:lnSpc>
                <a:spcPts val="3500"/>
              </a:lnSpc>
              <a:buFont typeface="Wingdings" panose="05000000000000000000" pitchFamily="2" charset="2"/>
              <a:buChar char="§"/>
            </a:pPr>
            <a:r>
              <a:rPr lang="zh-TW" altLang="en-US" sz="2400" b="1" dirty="0">
                <a:solidFill>
                  <a:schemeClr val="tx1"/>
                </a:solidFill>
                <a:latin typeface="DFKai-SB" panose="03000509000000000000" pitchFamily="65" charset="-120"/>
                <a:ea typeface="DFKai-SB" panose="03000509000000000000" pitchFamily="65" charset="-120"/>
              </a:rPr>
              <a:t>就關係本身與配偶談→為了關係更親密而不是停留在柴米油鹽的生活問題上，例</a:t>
            </a:r>
            <a:r>
              <a:rPr lang="en-US" altLang="zh-TW" sz="2400" b="1" dirty="0">
                <a:solidFill>
                  <a:schemeClr val="tx1"/>
                </a:solidFill>
                <a:latin typeface="DFKai-SB" panose="03000509000000000000" pitchFamily="65" charset="-120"/>
                <a:ea typeface="DFKai-SB" panose="03000509000000000000" pitchFamily="65" charset="-120"/>
              </a:rPr>
              <a:t>:</a:t>
            </a:r>
          </a:p>
          <a:p>
            <a:pPr lvl="2" algn="l">
              <a:lnSpc>
                <a:spcPts val="3500"/>
              </a:lnSpc>
            </a:pPr>
            <a:r>
              <a:rPr lang="zh-TW" altLang="en-US" b="1" dirty="0">
                <a:solidFill>
                  <a:schemeClr val="tx1"/>
                </a:solidFill>
                <a:latin typeface="DFKai-SB" panose="03000509000000000000" pitchFamily="65" charset="-120"/>
                <a:ea typeface="DFKai-SB" panose="03000509000000000000" pitchFamily="65" charset="-120"/>
              </a:rPr>
              <a:t>「這問題讓我覺得與你疏離，我想與你更親近</a:t>
            </a:r>
            <a:r>
              <a:rPr lang="en-US" altLang="zh-TW" b="1" dirty="0">
                <a:solidFill>
                  <a:schemeClr val="tx1"/>
                </a:solidFill>
                <a:latin typeface="DFKai-SB" panose="03000509000000000000" pitchFamily="65" charset="-120"/>
                <a:ea typeface="DFKai-SB" panose="03000509000000000000" pitchFamily="65" charset="-120"/>
              </a:rPr>
              <a:t>,</a:t>
            </a:r>
            <a:r>
              <a:rPr lang="zh-TW" altLang="en-US" b="1" dirty="0">
                <a:solidFill>
                  <a:schemeClr val="tx1"/>
                </a:solidFill>
                <a:latin typeface="DFKai-SB" panose="03000509000000000000" pitchFamily="65" charset="-120"/>
                <a:ea typeface="DFKai-SB" panose="03000509000000000000" pitchFamily="65" charset="-120"/>
              </a:rPr>
              <a:t> 所以</a:t>
            </a:r>
            <a:r>
              <a:rPr lang="en-US" altLang="zh-TW" b="1" dirty="0">
                <a:solidFill>
                  <a:schemeClr val="tx1"/>
                </a:solidFill>
                <a:latin typeface="DFKai-SB" panose="03000509000000000000" pitchFamily="65" charset="-120"/>
                <a:ea typeface="DFKai-SB" panose="03000509000000000000" pitchFamily="65" charset="-120"/>
              </a:rPr>
              <a:t>…</a:t>
            </a:r>
            <a:r>
              <a:rPr lang="zh-TW" altLang="en-US" b="1" dirty="0">
                <a:solidFill>
                  <a:schemeClr val="tx1"/>
                </a:solidFill>
                <a:latin typeface="DFKai-SB" panose="03000509000000000000" pitchFamily="65" charset="-120"/>
                <a:ea typeface="DFKai-SB" panose="03000509000000000000" pitchFamily="65" charset="-120"/>
              </a:rPr>
              <a:t>」</a:t>
            </a:r>
            <a:endParaRPr lang="en-US" altLang="zh-TW" b="1" dirty="0">
              <a:solidFill>
                <a:schemeClr val="tx1"/>
              </a:solidFill>
              <a:latin typeface="DFKai-SB" panose="03000509000000000000" pitchFamily="65" charset="-120"/>
              <a:ea typeface="DFKai-SB" panose="03000509000000000000" pitchFamily="65" charset="-120"/>
            </a:endParaRPr>
          </a:p>
          <a:p>
            <a:pPr algn="l">
              <a:lnSpc>
                <a:spcPts val="3500"/>
              </a:lnSpc>
            </a:pPr>
            <a:r>
              <a:rPr lang="en-US" altLang="zh-TW" sz="2400" b="1" dirty="0">
                <a:solidFill>
                  <a:schemeClr val="tx1"/>
                </a:solidFill>
                <a:latin typeface="DFKai-SB" panose="03000509000000000000" pitchFamily="65" charset="-120"/>
                <a:ea typeface="DFKai-SB" panose="03000509000000000000" pitchFamily="65" charset="-120"/>
              </a:rPr>
              <a:t>3</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運用過去相處經驗與確實性</a:t>
            </a:r>
            <a:r>
              <a:rPr lang="en-US" altLang="zh-TW" sz="2800" b="1" dirty="0">
                <a:solidFill>
                  <a:schemeClr val="tx1"/>
                </a:solidFill>
                <a:latin typeface="Bodoni MT" panose="02070603080606020203" pitchFamily="18" charset="0"/>
                <a:ea typeface="DFKai-SB" panose="03000509000000000000" pitchFamily="65" charset="-120"/>
              </a:rPr>
              <a:t>(Use your history and 	credibility)</a:t>
            </a:r>
          </a:p>
          <a:p>
            <a:pPr marL="914400" lvl="1" indent="-457200" algn="l">
              <a:lnSpc>
                <a:spcPts val="3500"/>
              </a:lnSpc>
              <a:buFont typeface="Wingdings" panose="05000000000000000000" pitchFamily="2" charset="2"/>
              <a:buChar char="§"/>
            </a:pPr>
            <a:r>
              <a:rPr lang="zh-TW" altLang="en-US" sz="2400" b="1" dirty="0">
                <a:solidFill>
                  <a:schemeClr val="tx1"/>
                </a:solidFill>
                <a:latin typeface="DFKai-SB" panose="03000509000000000000" pitchFamily="65" charset="-120"/>
                <a:ea typeface="DFKai-SB" panose="03000509000000000000" pitchFamily="65" charset="-120"/>
              </a:rPr>
              <a:t>若問題嚴重影響到你本身或夫妻關係，要從情感面</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關係面與實際結果來仔細探討</a:t>
            </a:r>
            <a:r>
              <a:rPr lang="en-US" altLang="zh-TW" sz="2400" b="1" dirty="0">
                <a:solidFill>
                  <a:schemeClr val="tx1"/>
                </a:solidFill>
                <a:latin typeface="DFKai-SB" panose="03000509000000000000" pitchFamily="65" charset="-120"/>
                <a:ea typeface="DFKai-SB" panose="03000509000000000000" pitchFamily="65" charset="-120"/>
              </a:rPr>
              <a:t>(p.243)</a:t>
            </a:r>
            <a:endParaRPr lang="en-US" altLang="zh-TW" sz="2000" b="1" dirty="0">
              <a:solidFill>
                <a:srgbClr val="7030A0"/>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821615" y="6400800"/>
            <a:ext cx="304800" cy="365125"/>
          </a:xfrm>
        </p:spPr>
        <p:txBody>
          <a:bodyPr/>
          <a:lstStyle/>
          <a:p>
            <a:pPr algn="l"/>
            <a:fld id="{69C4CFD8-F662-4A36-AA27-12DE1FA08638}" type="slidenum">
              <a:rPr lang="en-US" smtClean="0"/>
              <a:pPr algn="l"/>
              <a:t>3</a:t>
            </a:fld>
            <a:endParaRPr lang="en-US" dirty="0"/>
          </a:p>
        </p:txBody>
      </p:sp>
    </p:spTree>
    <p:extLst>
      <p:ext uri="{BB962C8B-B14F-4D97-AF65-F5344CB8AC3E}">
        <p14:creationId xmlns:p14="http://schemas.microsoft.com/office/powerpoint/2010/main" val="38103392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85" y="75532"/>
            <a:ext cx="9144000" cy="838868"/>
          </a:xfrm>
        </p:spPr>
        <p:txBody>
          <a:bodyPr>
            <a:noAutofit/>
          </a:bodyPr>
          <a:lstStyle/>
          <a:p>
            <a:pPr>
              <a:lnSpc>
                <a:spcPts val="3500"/>
              </a:lnSpc>
            </a:pPr>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與配偶溝通的步驟與原則</a:t>
            </a:r>
            <a:endParaRPr lang="en-US" altLang="zh-TW"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838200"/>
            <a:ext cx="9144000" cy="6057712"/>
          </a:xfrm>
        </p:spPr>
        <p:txBody>
          <a:bodyPr>
            <a:noAutofit/>
          </a:bodyPr>
          <a:lstStyle/>
          <a:p>
            <a:pPr algn="l">
              <a:lnSpc>
                <a:spcPts val="4000"/>
              </a:lnSpc>
            </a:pPr>
            <a:r>
              <a:rPr lang="en-US" altLang="zh-TW" sz="2800" b="1" dirty="0">
                <a:solidFill>
                  <a:schemeClr val="tx1"/>
                </a:solidFill>
                <a:latin typeface="DFKai-SB" panose="03000509000000000000" pitchFamily="65" charset="-120"/>
                <a:ea typeface="DFKai-SB" panose="03000509000000000000" pitchFamily="65" charset="-120"/>
              </a:rPr>
              <a:t>4.</a:t>
            </a:r>
            <a:r>
              <a:rPr lang="zh-TW" altLang="en-US" sz="2800" b="1" dirty="0">
                <a:solidFill>
                  <a:schemeClr val="tx1"/>
                </a:solidFill>
                <a:latin typeface="DFKai-SB" panose="03000509000000000000" pitchFamily="65" charset="-120"/>
                <a:ea typeface="DFKai-SB" panose="03000509000000000000" pitchFamily="65" charset="-120"/>
              </a:rPr>
              <a:t>堅持到底</a:t>
            </a:r>
            <a:r>
              <a:rPr lang="en-US" altLang="zh-TW" sz="2800" b="1" dirty="0">
                <a:solidFill>
                  <a:schemeClr val="tx1"/>
                </a:solidFill>
                <a:latin typeface="DFKai-SB" panose="03000509000000000000" pitchFamily="65" charset="-120"/>
                <a:ea typeface="DFKai-SB" panose="03000509000000000000" pitchFamily="65" charset="-120"/>
              </a:rPr>
              <a:t>(</a:t>
            </a:r>
            <a:r>
              <a:rPr lang="en-US" altLang="zh-TW" sz="2800" b="1" dirty="0">
                <a:solidFill>
                  <a:schemeClr val="tx1"/>
                </a:solidFill>
                <a:latin typeface="Bodoni MT" panose="02070603080606020203" pitchFamily="18" charset="0"/>
                <a:ea typeface="DFKai-SB" panose="03000509000000000000" pitchFamily="65" charset="-120"/>
              </a:rPr>
              <a:t>Persist</a:t>
            </a:r>
            <a:r>
              <a:rPr lang="en-US" altLang="zh-TW" sz="2800" b="1" dirty="0">
                <a:solidFill>
                  <a:schemeClr val="tx1"/>
                </a:solidFill>
                <a:latin typeface="DFKai-SB" panose="03000509000000000000" pitchFamily="65" charset="-120"/>
                <a:ea typeface="DFKai-SB" panose="03000509000000000000" pitchFamily="65" charset="-120"/>
              </a:rPr>
              <a:t>)</a:t>
            </a:r>
          </a:p>
          <a:p>
            <a:pPr marL="800100" lvl="1" indent="-342900" algn="l">
              <a:lnSpc>
                <a:spcPts val="4000"/>
              </a:lnSpc>
              <a:buFont typeface="Wingdings" panose="05000000000000000000" pitchFamily="2" charset="2"/>
              <a:buChar char="§"/>
            </a:pPr>
            <a:r>
              <a:rPr lang="zh-TW" altLang="en-US" sz="2400" b="1" dirty="0">
                <a:solidFill>
                  <a:schemeClr val="tx1"/>
                </a:solidFill>
                <a:latin typeface="DFKai-SB" panose="03000509000000000000" pitchFamily="65" charset="-120"/>
                <a:ea typeface="DFKai-SB" panose="03000509000000000000" pitchFamily="65" charset="-120"/>
              </a:rPr>
              <a:t>如果問題嚴重到傷害了你</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你的配偶和你們的關係，就需要一次又一次的不斷溝通處理</a:t>
            </a:r>
            <a:endParaRPr lang="en-US" altLang="zh-TW" sz="2400" b="1" dirty="0">
              <a:solidFill>
                <a:schemeClr val="tx1"/>
              </a:solidFill>
              <a:latin typeface="DFKai-SB" panose="03000509000000000000" pitchFamily="65" charset="-120"/>
              <a:ea typeface="DFKai-SB" panose="03000509000000000000" pitchFamily="65" charset="-120"/>
            </a:endParaRPr>
          </a:p>
          <a:p>
            <a:pPr algn="l">
              <a:lnSpc>
                <a:spcPts val="4000"/>
              </a:lnSpc>
            </a:pPr>
            <a:r>
              <a:rPr lang="en-US" altLang="zh-TW" sz="2800" b="1" dirty="0">
                <a:solidFill>
                  <a:schemeClr val="tx1"/>
                </a:solidFill>
                <a:latin typeface="DFKai-SB" panose="03000509000000000000" pitchFamily="65" charset="-120"/>
                <a:ea typeface="DFKai-SB" panose="03000509000000000000" pitchFamily="65" charset="-120"/>
              </a:rPr>
              <a:t>5.</a:t>
            </a:r>
            <a:r>
              <a:rPr lang="zh-TW" altLang="en-US" sz="2800" b="1" dirty="0">
                <a:solidFill>
                  <a:schemeClr val="tx1"/>
                </a:solidFill>
                <a:latin typeface="DFKai-SB" panose="03000509000000000000" pitchFamily="65" charset="-120"/>
                <a:ea typeface="DFKai-SB" panose="03000509000000000000" pitchFamily="65" charset="-120"/>
              </a:rPr>
              <a:t>再沒辦法也要學習堅持到底</a:t>
            </a:r>
            <a:r>
              <a:rPr lang="en-US" altLang="zh-TW" sz="2800" b="1" dirty="0">
                <a:solidFill>
                  <a:schemeClr val="tx1"/>
                </a:solidFill>
                <a:latin typeface="DFKai-SB" panose="03000509000000000000" pitchFamily="65" charset="-120"/>
                <a:ea typeface="DFKai-SB" panose="03000509000000000000" pitchFamily="65" charset="-120"/>
              </a:rPr>
              <a:t>(</a:t>
            </a:r>
            <a:r>
              <a:rPr lang="en-US" altLang="zh-TW" sz="2800" b="1" dirty="0">
                <a:solidFill>
                  <a:schemeClr val="tx1"/>
                </a:solidFill>
                <a:latin typeface="Bodoni MT" panose="02070603080606020203" pitchFamily="18" charset="0"/>
                <a:ea typeface="DFKai-SB" panose="03000509000000000000" pitchFamily="65" charset="-120"/>
              </a:rPr>
              <a:t>Learn to persist if you feel 	unable to persist)</a:t>
            </a:r>
          </a:p>
          <a:p>
            <a:pPr marL="800100" lvl="1" indent="-342900" algn="l">
              <a:lnSpc>
                <a:spcPts val="4000"/>
              </a:lnSpc>
              <a:buFont typeface="Wingdings" panose="05000000000000000000" pitchFamily="2" charset="2"/>
              <a:buChar char="§"/>
            </a:pPr>
            <a:r>
              <a:rPr lang="zh-TW" altLang="en-US" sz="2400" b="1" dirty="0">
                <a:solidFill>
                  <a:schemeClr val="tx1"/>
                </a:solidFill>
                <a:latin typeface="DFKai-SB" panose="03000509000000000000" pitchFamily="65" charset="-120"/>
                <a:ea typeface="DFKai-SB" panose="03000509000000000000" pitchFamily="65" charset="-120"/>
              </a:rPr>
              <a:t>克服心中的懼怕</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必要時尋求外來的幫助</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 向朋友或支持團體或長輩輔導求助→要竭力解決問題而不是容忍問題</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 因它像毒瘤，會愈來愈難解決</a:t>
            </a:r>
            <a:endParaRPr lang="en-US" altLang="zh-TW" sz="2400" b="1"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821615" y="6400800"/>
            <a:ext cx="304800" cy="365125"/>
          </a:xfrm>
        </p:spPr>
        <p:txBody>
          <a:bodyPr/>
          <a:lstStyle/>
          <a:p>
            <a:pPr algn="l"/>
            <a:fld id="{69C4CFD8-F662-4A36-AA27-12DE1FA08638}" type="slidenum">
              <a:rPr lang="en-US" smtClean="0"/>
              <a:pPr algn="l"/>
              <a:t>4</a:t>
            </a:fld>
            <a:endParaRPr lang="en-US" dirty="0"/>
          </a:p>
        </p:txBody>
      </p:sp>
    </p:spTree>
    <p:extLst>
      <p:ext uri="{BB962C8B-B14F-4D97-AF65-F5344CB8AC3E}">
        <p14:creationId xmlns:p14="http://schemas.microsoft.com/office/powerpoint/2010/main" val="142669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85" y="75532"/>
            <a:ext cx="9144000" cy="838868"/>
          </a:xfrm>
        </p:spPr>
        <p:txBody>
          <a:bodyPr>
            <a:noAutofit/>
          </a:bodyPr>
          <a:lstStyle/>
          <a:p>
            <a:pPr>
              <a:lnSpc>
                <a:spcPts val="3500"/>
              </a:lnSpc>
            </a:pPr>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與配偶溝通的步驟與原則</a:t>
            </a:r>
            <a:endParaRPr lang="en-US" altLang="zh-TW"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685800"/>
            <a:ext cx="9144000" cy="6210112"/>
          </a:xfrm>
        </p:spPr>
        <p:txBody>
          <a:bodyPr>
            <a:noAutofit/>
          </a:bodyPr>
          <a:lstStyle/>
          <a:p>
            <a:pPr algn="l">
              <a:lnSpc>
                <a:spcPts val="3700"/>
              </a:lnSpc>
            </a:pPr>
            <a:r>
              <a:rPr lang="en-US" altLang="zh-TW" sz="2800" b="1" dirty="0">
                <a:solidFill>
                  <a:schemeClr val="tx1"/>
                </a:solidFill>
                <a:latin typeface="DFKai-SB" panose="03000509000000000000" pitchFamily="65" charset="-120"/>
                <a:ea typeface="DFKai-SB" panose="03000509000000000000" pitchFamily="65" charset="-120"/>
              </a:rPr>
              <a:t>6.</a:t>
            </a:r>
            <a:r>
              <a:rPr lang="zh-TW" altLang="en-US" sz="2800" b="1" dirty="0">
                <a:solidFill>
                  <a:schemeClr val="tx1"/>
                </a:solidFill>
                <a:latin typeface="DFKai-SB" panose="03000509000000000000" pitchFamily="65" charset="-120"/>
                <a:ea typeface="DFKai-SB" panose="03000509000000000000" pitchFamily="65" charset="-120"/>
              </a:rPr>
              <a:t>意識你身上有配偶所需</a:t>
            </a:r>
            <a:r>
              <a:rPr lang="en-US" altLang="zh-TW" sz="2800" b="1" dirty="0">
                <a:solidFill>
                  <a:schemeClr val="tx1"/>
                </a:solidFill>
                <a:latin typeface="DFKai-SB" panose="03000509000000000000" pitchFamily="65" charset="-120"/>
                <a:ea typeface="DFKai-SB" panose="03000509000000000000" pitchFamily="65" charset="-120"/>
              </a:rPr>
              <a:t>(</a:t>
            </a:r>
            <a:r>
              <a:rPr lang="en-US" altLang="zh-TW" sz="2800" b="1" dirty="0">
                <a:solidFill>
                  <a:schemeClr val="tx1"/>
                </a:solidFill>
                <a:latin typeface="Bodoni MT" panose="02070603080606020203" pitchFamily="18" charset="0"/>
                <a:ea typeface="DFKai-SB" panose="03000509000000000000" pitchFamily="65" charset="-120"/>
              </a:rPr>
              <a:t>Realize that your spouse needs 	something from you)</a:t>
            </a:r>
          </a:p>
          <a:p>
            <a:pPr marL="800100" lvl="1" indent="-342900" algn="l">
              <a:lnSpc>
                <a:spcPts val="3700"/>
              </a:lnSpc>
              <a:buFont typeface="Wingdings" panose="05000000000000000000" pitchFamily="2" charset="2"/>
              <a:buChar char="§"/>
            </a:pPr>
            <a:r>
              <a:rPr lang="zh-TW" altLang="en-US" sz="2400" b="1" dirty="0">
                <a:solidFill>
                  <a:schemeClr val="tx1"/>
                </a:solidFill>
                <a:latin typeface="Bodoni MT" panose="02070603080606020203" pitchFamily="18" charset="0"/>
                <a:ea typeface="DFKai-SB" panose="03000509000000000000" pitchFamily="65" charset="-120"/>
              </a:rPr>
              <a:t>暫時收回另一半需要的東西</a:t>
            </a:r>
            <a:r>
              <a:rPr lang="en-US" altLang="zh-TW" sz="2400" b="1" dirty="0">
                <a:solidFill>
                  <a:schemeClr val="tx1"/>
                </a:solidFill>
                <a:latin typeface="Bodoni MT" panose="02070603080606020203" pitchFamily="18" charset="0"/>
                <a:ea typeface="DFKai-SB" panose="03000509000000000000" pitchFamily="65" charset="-120"/>
              </a:rPr>
              <a:t>,</a:t>
            </a:r>
            <a:r>
              <a:rPr lang="zh-TW" altLang="en-US" sz="2400" b="1" dirty="0">
                <a:solidFill>
                  <a:schemeClr val="tx1"/>
                </a:solidFill>
                <a:latin typeface="Bodoni MT" panose="02070603080606020203" pitchFamily="18" charset="0"/>
                <a:ea typeface="DFKai-SB" panose="03000509000000000000" pitchFamily="65" charset="-120"/>
              </a:rPr>
              <a:t> 藉此立下並保有底線 </a:t>
            </a:r>
            <a:r>
              <a:rPr lang="en-US" altLang="zh-TW" sz="2400" b="1" dirty="0">
                <a:solidFill>
                  <a:schemeClr val="tx1"/>
                </a:solidFill>
                <a:latin typeface="Bodoni MT" panose="02070603080606020203" pitchFamily="18" charset="0"/>
                <a:ea typeface="DFKai-SB" panose="03000509000000000000" pitchFamily="65" charset="-120"/>
              </a:rPr>
              <a:t>(</a:t>
            </a:r>
            <a:r>
              <a:rPr lang="zh-TW" altLang="en-US" sz="2400" b="1" dirty="0">
                <a:solidFill>
                  <a:srgbClr val="7030A0"/>
                </a:solidFill>
                <a:latin typeface="Bodoni MT" panose="02070603080606020203" pitchFamily="18" charset="0"/>
                <a:ea typeface="DFKai-SB" panose="03000509000000000000" pitchFamily="65" charset="-120"/>
              </a:rPr>
              <a:t>暫時收回你那不自覺的保護、允許他為所欲為的行為</a:t>
            </a:r>
            <a:r>
              <a:rPr lang="en-US" altLang="zh-TW" sz="2400" b="1" dirty="0">
                <a:solidFill>
                  <a:schemeClr val="tx1"/>
                </a:solidFill>
                <a:latin typeface="Bodoni MT" panose="02070603080606020203" pitchFamily="18" charset="0"/>
                <a:ea typeface="DFKai-SB" panose="03000509000000000000" pitchFamily="65" charset="-120"/>
              </a:rPr>
              <a:t>)</a:t>
            </a:r>
          </a:p>
          <a:p>
            <a:pPr marL="800100" lvl="1" indent="-342900" algn="l">
              <a:lnSpc>
                <a:spcPts val="3700"/>
              </a:lnSpc>
              <a:buFont typeface="Wingdings" panose="05000000000000000000" pitchFamily="2" charset="2"/>
              <a:buChar char="§"/>
            </a:pPr>
            <a:r>
              <a:rPr lang="zh-TW" altLang="en-US" sz="2400" b="1" dirty="0">
                <a:solidFill>
                  <a:schemeClr val="tx1"/>
                </a:solidFill>
                <a:latin typeface="Bodoni MT" panose="02070603080606020203" pitchFamily="18" charset="0"/>
                <a:ea typeface="DFKai-SB" panose="03000509000000000000" pitchFamily="65" charset="-120"/>
              </a:rPr>
              <a:t>記得不是掌控對方而是保護自己讓關係免於失衡</a:t>
            </a:r>
            <a:endParaRPr lang="en-US" altLang="zh-TW" sz="2400" b="1" dirty="0">
              <a:solidFill>
                <a:schemeClr val="tx1"/>
              </a:solidFill>
              <a:latin typeface="Bodoni MT" panose="02070603080606020203" pitchFamily="18" charset="0"/>
              <a:ea typeface="DFKai-SB" panose="03000509000000000000" pitchFamily="65" charset="-120"/>
            </a:endParaRPr>
          </a:p>
          <a:p>
            <a:pPr algn="l">
              <a:lnSpc>
                <a:spcPts val="3700"/>
              </a:lnSpc>
            </a:pPr>
            <a:r>
              <a:rPr lang="en-US" altLang="zh-TW" sz="2800" b="1" dirty="0">
                <a:solidFill>
                  <a:schemeClr val="tx1"/>
                </a:solidFill>
                <a:latin typeface="DFKai-SB" panose="03000509000000000000" pitchFamily="65" charset="-120"/>
                <a:ea typeface="DFKai-SB" panose="03000509000000000000" pitchFamily="65" charset="-120"/>
              </a:rPr>
              <a:t>7.</a:t>
            </a:r>
            <a:r>
              <a:rPr lang="zh-TW" altLang="en-US" sz="2800" b="1" dirty="0">
                <a:solidFill>
                  <a:schemeClr val="tx1"/>
                </a:solidFill>
                <a:latin typeface="DFKai-SB" panose="03000509000000000000" pitchFamily="65" charset="-120"/>
                <a:ea typeface="DFKai-SB" panose="03000509000000000000" pitchFamily="65" charset="-120"/>
              </a:rPr>
              <a:t>要「有滿意的時候」</a:t>
            </a:r>
            <a:r>
              <a:rPr lang="en-US" altLang="zh-TW" sz="2800" b="1" dirty="0">
                <a:solidFill>
                  <a:schemeClr val="tx1"/>
                </a:solidFill>
                <a:latin typeface="DFKai-SB" panose="03000509000000000000" pitchFamily="65" charset="-120"/>
                <a:ea typeface="DFKai-SB" panose="03000509000000000000" pitchFamily="65" charset="-120"/>
              </a:rPr>
              <a:t>(</a:t>
            </a:r>
            <a:r>
              <a:rPr lang="en-US" altLang="zh-TW" sz="2800" b="1" dirty="0">
                <a:solidFill>
                  <a:schemeClr val="tx1"/>
                </a:solidFill>
                <a:latin typeface="Bodoni MT" panose="02070603080606020203" pitchFamily="18" charset="0"/>
                <a:ea typeface="DFKai-SB" panose="03000509000000000000" pitchFamily="65" charset="-120"/>
              </a:rPr>
              <a:t>Be satisfiable</a:t>
            </a:r>
            <a:r>
              <a:rPr lang="en-US" altLang="zh-TW" sz="2800" b="1" dirty="0">
                <a:solidFill>
                  <a:schemeClr val="tx1"/>
                </a:solidFill>
                <a:latin typeface="DFKai-SB" panose="03000509000000000000" pitchFamily="65" charset="-120"/>
                <a:ea typeface="DFKai-SB" panose="03000509000000000000" pitchFamily="65" charset="-120"/>
              </a:rPr>
              <a:t>)p.246</a:t>
            </a:r>
            <a:endParaRPr lang="en-US" altLang="zh-TW" sz="2400" b="1" dirty="0">
              <a:solidFill>
                <a:schemeClr val="tx1"/>
              </a:solidFill>
              <a:latin typeface="Bodoni MT" panose="02070603080606020203" pitchFamily="18" charset="0"/>
              <a:ea typeface="DFKai-SB" panose="03000509000000000000" pitchFamily="65" charset="-120"/>
            </a:endParaRPr>
          </a:p>
          <a:p>
            <a:pPr marL="457200" indent="-457200" algn="l">
              <a:lnSpc>
                <a:spcPts val="3700"/>
              </a:lnSpc>
              <a:buFont typeface="Wingdings" panose="05000000000000000000" pitchFamily="2" charset="2"/>
              <a:buChar char="§"/>
            </a:pPr>
            <a:r>
              <a:rPr lang="zh-TW" altLang="en-US" sz="2400" b="1" dirty="0">
                <a:solidFill>
                  <a:schemeClr val="tx1"/>
                </a:solidFill>
                <a:latin typeface="DFKai-SB" panose="03000509000000000000" pitchFamily="65" charset="-120"/>
                <a:ea typeface="DFKai-SB" panose="03000509000000000000" pitchFamily="65" charset="-120"/>
              </a:rPr>
              <a:t>為「配偶願意配合一起解決關係裡的問題」而感恩與滿足</a:t>
            </a:r>
            <a:r>
              <a:rPr lang="en-US" altLang="zh-TW" sz="2400" b="1" dirty="0">
                <a:solidFill>
                  <a:schemeClr val="tx1"/>
                </a:solidFill>
                <a:latin typeface="DFKai-SB" panose="03000509000000000000" pitchFamily="65" charset="-120"/>
                <a:ea typeface="DFKai-SB" panose="03000509000000000000" pitchFamily="65" charset="-120"/>
              </a:rPr>
              <a:t>(</a:t>
            </a:r>
            <a:r>
              <a:rPr lang="en-US" altLang="zh-TW" sz="2400" b="1" dirty="0">
                <a:solidFill>
                  <a:schemeClr val="tx1"/>
                </a:solidFill>
                <a:latin typeface="Bodoni MT" panose="02070603080606020203" pitchFamily="18" charset="0"/>
                <a:ea typeface="DFKai-SB" panose="03000509000000000000" pitchFamily="65" charset="-120"/>
              </a:rPr>
              <a:t>thankful and content</a:t>
            </a:r>
            <a:r>
              <a:rPr lang="en-US" altLang="zh-TW" sz="2400" b="1" dirty="0">
                <a:solidFill>
                  <a:schemeClr val="tx1"/>
                </a:solidFill>
                <a:latin typeface="DFKai-SB" panose="03000509000000000000" pitchFamily="65" charset="-120"/>
                <a:ea typeface="DFKai-SB" panose="03000509000000000000" pitchFamily="65" charset="-120"/>
              </a:rPr>
              <a:t>)</a:t>
            </a:r>
          </a:p>
          <a:p>
            <a:pPr marL="457200" indent="-457200" algn="l">
              <a:lnSpc>
                <a:spcPts val="3700"/>
              </a:lnSpc>
              <a:buFont typeface="Wingdings" panose="05000000000000000000" pitchFamily="2" charset="2"/>
              <a:buChar char="§"/>
            </a:pPr>
            <a:r>
              <a:rPr lang="zh-TW" altLang="en-US" sz="2400" b="1" dirty="0">
                <a:solidFill>
                  <a:schemeClr val="tx1"/>
                </a:solidFill>
                <a:latin typeface="DFKai-SB" panose="03000509000000000000" pitchFamily="65" charset="-120"/>
                <a:ea typeface="DFKai-SB" panose="03000509000000000000" pitchFamily="65" charset="-120"/>
              </a:rPr>
              <a:t>真心為自己所擁有的而感恩而不是無止盡的要求與期望，攜手一起成長 </a:t>
            </a:r>
            <a:endParaRPr lang="en-US" altLang="zh-TW" sz="2800" b="1" dirty="0">
              <a:solidFill>
                <a:schemeClr val="tx1"/>
              </a:solidFill>
              <a:latin typeface="Bodoni MT" panose="02070603080606020203" pitchFamily="18" charset="0"/>
              <a:ea typeface="DFKai-SB" panose="03000509000000000000" pitchFamily="65" charset="-120"/>
            </a:endParaRPr>
          </a:p>
        </p:txBody>
      </p:sp>
      <p:sp>
        <p:nvSpPr>
          <p:cNvPr id="4" name="Slide Number Placeholder 3"/>
          <p:cNvSpPr>
            <a:spLocks noGrp="1"/>
          </p:cNvSpPr>
          <p:nvPr>
            <p:ph type="sldNum" sz="quarter" idx="12"/>
          </p:nvPr>
        </p:nvSpPr>
        <p:spPr>
          <a:xfrm>
            <a:off x="8821615" y="6400800"/>
            <a:ext cx="304800" cy="365125"/>
          </a:xfrm>
        </p:spPr>
        <p:txBody>
          <a:bodyPr/>
          <a:lstStyle/>
          <a:p>
            <a:pPr algn="l"/>
            <a:fld id="{69C4CFD8-F662-4A36-AA27-12DE1FA08638}" type="slidenum">
              <a:rPr lang="en-US" smtClean="0"/>
              <a:pPr algn="l"/>
              <a:t>5</a:t>
            </a:fld>
            <a:endParaRPr lang="en-US" dirty="0"/>
          </a:p>
        </p:txBody>
      </p:sp>
    </p:spTree>
    <p:extLst>
      <p:ext uri="{BB962C8B-B14F-4D97-AF65-F5344CB8AC3E}">
        <p14:creationId xmlns:p14="http://schemas.microsoft.com/office/powerpoint/2010/main" val="29378947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58272"/>
            <a:ext cx="9144000" cy="932328"/>
          </a:xfrm>
        </p:spPr>
        <p:txBody>
          <a:bodyPr>
            <a:noAutofit/>
          </a:bodyPr>
          <a:lstStyle/>
          <a:p>
            <a:pPr>
              <a:lnSpc>
                <a:spcPts val="3700"/>
              </a:lnSpc>
            </a:pPr>
            <a:r>
              <a:rPr lang="zh-TW" altLang="en-US" sz="4800" b="1" dirty="0">
                <a:effectLst>
                  <a:outerShdw blurRad="38100" dist="38100" dir="2700000" algn="tl">
                    <a:srgbClr val="000000">
                      <a:alpha val="43137"/>
                    </a:srgbClr>
                  </a:outerShdw>
                </a:effectLst>
                <a:latin typeface="Bodoni MT" panose="02070603080606020203" pitchFamily="18" charset="0"/>
                <a:ea typeface="DFKai-SB" panose="03000509000000000000" pitchFamily="65" charset="-120"/>
                <a:cs typeface="PMingLiU" panose="02020500000000000000" pitchFamily="18" charset="-120"/>
              </a:rPr>
              <a:t>婚姻生活裡的一些具體問題</a:t>
            </a:r>
            <a:endParaRPr lang="en-US" altLang="zh-TW"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990600"/>
            <a:ext cx="9144000" cy="5905312"/>
          </a:xfrm>
        </p:spPr>
        <p:txBody>
          <a:bodyPr>
            <a:noAutofit/>
          </a:bodyPr>
          <a:lstStyle/>
          <a:p>
            <a:pPr marL="457200" indent="-457200" algn="l">
              <a:lnSpc>
                <a:spcPts val="3300"/>
              </a:lnSpc>
              <a:spcBef>
                <a:spcPts val="0"/>
              </a:spcBef>
              <a:spcAft>
                <a:spcPts val="800"/>
              </a:spcAft>
              <a:buFont typeface="+mj-lt"/>
              <a:buAutoNum type="arabicPeriod"/>
            </a:pPr>
            <a:r>
              <a:rPr lang="zh-TW" altLang="en-US" b="1" dirty="0">
                <a:solidFill>
                  <a:schemeClr val="tx1"/>
                </a:solidFill>
                <a:latin typeface="DFKai-SB" panose="03000509000000000000" pitchFamily="65" charset="-120"/>
                <a:ea typeface="DFKai-SB" panose="03000509000000000000" pitchFamily="65" charset="-120"/>
              </a:rPr>
              <a:t>財務</a:t>
            </a:r>
            <a:endParaRPr lang="en-US" altLang="zh-TW" b="1" dirty="0">
              <a:solidFill>
                <a:schemeClr val="tx1"/>
              </a:solidFill>
              <a:latin typeface="DFKai-SB" panose="03000509000000000000" pitchFamily="65" charset="-120"/>
              <a:ea typeface="DFKai-SB" panose="03000509000000000000" pitchFamily="65" charset="-120"/>
            </a:endParaRPr>
          </a:p>
          <a:p>
            <a:pPr marL="914400" lvl="1" indent="-457200" algn="l">
              <a:lnSpc>
                <a:spcPts val="3300"/>
              </a:lnSpc>
              <a:spcBef>
                <a:spcPts val="0"/>
              </a:spcBef>
              <a:spcAft>
                <a:spcPts val="800"/>
              </a:spcAft>
              <a:buFont typeface="Arial" panose="020B0604020202020204" pitchFamily="34" charset="0"/>
              <a:buChar char="•"/>
            </a:pPr>
            <a:r>
              <a:rPr lang="zh-TW" altLang="en-US" b="1" dirty="0">
                <a:solidFill>
                  <a:schemeClr val="tx1"/>
                </a:solidFill>
                <a:latin typeface="DFKai-SB" panose="03000509000000000000" pitchFamily="65" charset="-120"/>
                <a:ea typeface="DFKai-SB" panose="03000509000000000000" pitchFamily="65" charset="-120"/>
              </a:rPr>
              <a:t>以</a:t>
            </a:r>
            <a:r>
              <a:rPr lang="zh-TW" altLang="en-US" b="1" dirty="0">
                <a:solidFill>
                  <a:schemeClr val="tx1"/>
                </a:solidFill>
                <a:highlight>
                  <a:srgbClr val="FFFF00"/>
                </a:highlight>
                <a:latin typeface="DFKai-SB" panose="03000509000000000000" pitchFamily="65" charset="-120"/>
                <a:ea typeface="DFKai-SB" panose="03000509000000000000" pitchFamily="65" charset="-120"/>
              </a:rPr>
              <a:t>誠實和負責</a:t>
            </a:r>
            <a:r>
              <a:rPr lang="zh-TW" altLang="en-US" b="1" dirty="0">
                <a:solidFill>
                  <a:schemeClr val="tx1"/>
                </a:solidFill>
                <a:latin typeface="DFKai-SB" panose="03000509000000000000" pitchFamily="65" charset="-120"/>
                <a:ea typeface="DFKai-SB" panose="03000509000000000000" pitchFamily="65" charset="-120"/>
              </a:rPr>
              <a:t>的態度，用雙方</a:t>
            </a:r>
            <a:r>
              <a:rPr lang="zh-TW" altLang="en-US" b="1" dirty="0">
                <a:solidFill>
                  <a:schemeClr val="tx1"/>
                </a:solidFill>
                <a:highlight>
                  <a:srgbClr val="FFFF00"/>
                </a:highlight>
                <a:latin typeface="DFKai-SB" panose="03000509000000000000" pitchFamily="65" charset="-120"/>
                <a:ea typeface="DFKai-SB" panose="03000509000000000000" pitchFamily="65" charset="-120"/>
              </a:rPr>
              <a:t>一致的價值觀</a:t>
            </a:r>
            <a:r>
              <a:rPr lang="zh-TW" altLang="en-US" b="1" dirty="0">
                <a:solidFill>
                  <a:schemeClr val="tx1"/>
                </a:solidFill>
                <a:latin typeface="DFKai-SB" panose="03000509000000000000" pitchFamily="65" charset="-120"/>
                <a:ea typeface="DFKai-SB" panose="03000509000000000000" pitchFamily="65" charset="-120"/>
              </a:rPr>
              <a:t>來面對</a:t>
            </a:r>
            <a:r>
              <a:rPr lang="en-US" altLang="zh-TW" b="1" dirty="0">
                <a:solidFill>
                  <a:schemeClr val="tx1"/>
                </a:solidFill>
                <a:latin typeface="DFKai-SB" panose="03000509000000000000" pitchFamily="65" charset="-120"/>
                <a:ea typeface="DFKai-SB" panose="03000509000000000000" pitchFamily="65" charset="-120"/>
              </a:rPr>
              <a:t>.</a:t>
            </a:r>
          </a:p>
          <a:p>
            <a:pPr marL="457200" indent="-457200" algn="l">
              <a:lnSpc>
                <a:spcPts val="3300"/>
              </a:lnSpc>
              <a:spcBef>
                <a:spcPts val="0"/>
              </a:spcBef>
              <a:spcAft>
                <a:spcPts val="800"/>
              </a:spcAft>
              <a:buFont typeface="+mj-lt"/>
              <a:buAutoNum type="arabicPeriod"/>
            </a:pPr>
            <a:r>
              <a:rPr lang="zh-TW" altLang="en-US" sz="2800" b="1" dirty="0">
                <a:solidFill>
                  <a:schemeClr val="tx1"/>
                </a:solidFill>
                <a:latin typeface="DFKai-SB" panose="03000509000000000000" pitchFamily="65" charset="-120"/>
                <a:ea typeface="DFKai-SB" panose="03000509000000000000" pitchFamily="65" charset="-120"/>
              </a:rPr>
              <a:t>性愛</a:t>
            </a:r>
            <a:endParaRPr lang="en-US" altLang="zh-TW" sz="2800" b="1" dirty="0">
              <a:solidFill>
                <a:schemeClr val="tx1"/>
              </a:solidFill>
              <a:latin typeface="DFKai-SB" panose="03000509000000000000" pitchFamily="65" charset="-120"/>
              <a:ea typeface="DFKai-SB" panose="03000509000000000000" pitchFamily="65" charset="-120"/>
            </a:endParaRPr>
          </a:p>
          <a:p>
            <a:pPr marL="914400" lvl="1" indent="-457200" algn="l">
              <a:lnSpc>
                <a:spcPts val="3300"/>
              </a:lnSpc>
              <a:spcBef>
                <a:spcPts val="0"/>
              </a:spcBef>
              <a:spcAft>
                <a:spcPts val="800"/>
              </a:spcAft>
              <a:buFont typeface="Arial" panose="020B0604020202020204" pitchFamily="34" charset="0"/>
              <a:buChar char="•"/>
            </a:pPr>
            <a:r>
              <a:rPr lang="zh-TW" altLang="en-US" b="1" dirty="0">
                <a:solidFill>
                  <a:schemeClr val="tx1"/>
                </a:solidFill>
                <a:latin typeface="DFKai-SB" panose="03000509000000000000" pitchFamily="65" charset="-120"/>
                <a:ea typeface="DFKai-SB" panose="03000509000000000000" pitchFamily="65" charset="-120"/>
              </a:rPr>
              <a:t>以關係為議題來解決</a:t>
            </a:r>
            <a:r>
              <a:rPr lang="en-US" altLang="zh-TW" b="1" dirty="0">
                <a:solidFill>
                  <a:schemeClr val="tx1"/>
                </a:solidFill>
                <a:latin typeface="DFKai-SB" panose="03000509000000000000" pitchFamily="65" charset="-120"/>
                <a:ea typeface="DFKai-SB" panose="03000509000000000000" pitchFamily="65" charset="-120"/>
              </a:rPr>
              <a:t>.</a:t>
            </a:r>
          </a:p>
          <a:p>
            <a:pPr algn="l">
              <a:lnSpc>
                <a:spcPts val="3300"/>
              </a:lnSpc>
              <a:spcBef>
                <a:spcPts val="0"/>
              </a:spcBef>
              <a:spcAft>
                <a:spcPts val="800"/>
              </a:spcAft>
            </a:pPr>
            <a:r>
              <a:rPr lang="en-US" altLang="zh-TW" b="1" dirty="0">
                <a:solidFill>
                  <a:schemeClr val="tx1"/>
                </a:solidFill>
                <a:latin typeface="DFKai-SB" panose="03000509000000000000" pitchFamily="65" charset="-120"/>
                <a:ea typeface="DFKai-SB" panose="03000509000000000000" pitchFamily="65" charset="-120"/>
              </a:rPr>
              <a:t>3.</a:t>
            </a:r>
            <a:r>
              <a:rPr lang="zh-TW" altLang="en-US" b="1" dirty="0">
                <a:solidFill>
                  <a:schemeClr val="tx1"/>
                </a:solidFill>
                <a:latin typeface="DFKai-SB" panose="03000509000000000000" pitchFamily="65" charset="-120"/>
                <a:ea typeface="DFKai-SB" panose="03000509000000000000" pitchFamily="65" charset="-120"/>
              </a:rPr>
              <a:t>兒女教養</a:t>
            </a:r>
            <a:endParaRPr lang="en-US" altLang="zh-TW" b="1" dirty="0">
              <a:solidFill>
                <a:schemeClr val="tx1"/>
              </a:solidFill>
              <a:latin typeface="DFKai-SB" panose="03000509000000000000" pitchFamily="65" charset="-120"/>
              <a:ea typeface="DFKai-SB" panose="03000509000000000000" pitchFamily="65" charset="-120"/>
            </a:endParaRPr>
          </a:p>
          <a:p>
            <a:pPr marL="457200" indent="-457200" algn="l">
              <a:lnSpc>
                <a:spcPts val="3300"/>
              </a:lnSpc>
              <a:spcBef>
                <a:spcPts val="0"/>
              </a:spcBef>
              <a:spcAft>
                <a:spcPts val="800"/>
              </a:spcAft>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溝通如何互相配合，讓子女在生活中</a:t>
            </a:r>
            <a:r>
              <a:rPr lang="zh-TW" altLang="en-US" sz="2400" b="1" dirty="0">
                <a:solidFill>
                  <a:schemeClr val="tx1"/>
                </a:solidFill>
                <a:highlight>
                  <a:srgbClr val="FFFF00"/>
                </a:highlight>
                <a:latin typeface="DFKai-SB" panose="03000509000000000000" pitchFamily="65" charset="-120"/>
                <a:ea typeface="DFKai-SB" panose="03000509000000000000" pitchFamily="65" charset="-120"/>
              </a:rPr>
              <a:t>同時</a:t>
            </a:r>
            <a:r>
              <a:rPr lang="zh-TW" altLang="en-US" sz="2400" b="1" dirty="0">
                <a:solidFill>
                  <a:schemeClr val="tx1"/>
                </a:solidFill>
                <a:latin typeface="DFKai-SB" panose="03000509000000000000" pitchFamily="65" charset="-120"/>
                <a:ea typeface="DFKai-SB" panose="03000509000000000000" pitchFamily="65" charset="-120"/>
              </a:rPr>
              <a:t>感受到愛並了解到他們要遵守的界線</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恩典與真理的平衡</a:t>
            </a:r>
            <a:endParaRPr lang="en-US" altLang="zh-TW" sz="2400" b="1" dirty="0">
              <a:solidFill>
                <a:schemeClr val="tx1"/>
              </a:solidFill>
              <a:latin typeface="DFKai-SB" panose="03000509000000000000" pitchFamily="65" charset="-120"/>
              <a:ea typeface="DFKai-SB" panose="03000509000000000000" pitchFamily="65" charset="-120"/>
            </a:endParaRPr>
          </a:p>
          <a:p>
            <a:pPr marL="457200" indent="-457200" algn="l">
              <a:lnSpc>
                <a:spcPts val="3300"/>
              </a:lnSpc>
              <a:spcBef>
                <a:spcPts val="0"/>
              </a:spcBef>
              <a:spcAft>
                <a:spcPts val="800"/>
              </a:spcAft>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夫妻若對教養孩子有不同意見，一定不要在孩子面前吵起來</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 要找另外的時間溝通</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 否則對孩子的傷害是你無法估計的</a:t>
            </a:r>
            <a:endParaRPr lang="en-US" altLang="zh-TW" sz="2400" b="1" dirty="0">
              <a:solidFill>
                <a:schemeClr val="tx1"/>
              </a:solidFill>
              <a:latin typeface="DFKai-SB" panose="03000509000000000000" pitchFamily="65" charset="-120"/>
              <a:ea typeface="DFKai-SB" panose="03000509000000000000" pitchFamily="65" charset="-120"/>
            </a:endParaRPr>
          </a:p>
          <a:p>
            <a:pPr marL="457200" indent="-457200" algn="l">
              <a:lnSpc>
                <a:spcPts val="3300"/>
              </a:lnSpc>
              <a:spcBef>
                <a:spcPts val="0"/>
              </a:spcBef>
              <a:spcAft>
                <a:spcPts val="800"/>
              </a:spcAft>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夫妻和睦是孩子安全感最重要的來源</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所以要力求共同解決夫妻間的問題</a:t>
            </a:r>
            <a:r>
              <a:rPr lang="en-US" altLang="zh-TW" sz="2400" b="1" dirty="0">
                <a:solidFill>
                  <a:schemeClr val="tx1"/>
                </a:solidFill>
                <a:latin typeface="DFKai-SB" panose="03000509000000000000" pitchFamily="65" charset="-120"/>
                <a:ea typeface="DFKai-SB" panose="03000509000000000000" pitchFamily="65" charset="-120"/>
              </a:rPr>
              <a:t>.</a:t>
            </a:r>
          </a:p>
          <a:p>
            <a:pPr algn="l">
              <a:lnSpc>
                <a:spcPts val="3300"/>
              </a:lnSpc>
              <a:spcBef>
                <a:spcPts val="0"/>
              </a:spcBef>
              <a:spcAft>
                <a:spcPts val="800"/>
              </a:spcAft>
            </a:pPr>
            <a:endParaRPr lang="en-US" altLang="zh-TW" sz="2400" b="1" dirty="0">
              <a:solidFill>
                <a:srgbClr val="7030A0"/>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821615" y="6400800"/>
            <a:ext cx="304800" cy="365125"/>
          </a:xfrm>
        </p:spPr>
        <p:txBody>
          <a:bodyPr/>
          <a:lstStyle/>
          <a:p>
            <a:pPr algn="l">
              <a:lnSpc>
                <a:spcPts val="3700"/>
              </a:lnSpc>
            </a:pPr>
            <a:fld id="{69C4CFD8-F662-4A36-AA27-12DE1FA08638}" type="slidenum">
              <a:rPr lang="en-US" smtClean="0"/>
              <a:pPr algn="l">
                <a:lnSpc>
                  <a:spcPts val="3700"/>
                </a:lnSpc>
              </a:pPr>
              <a:t>6</a:t>
            </a:fld>
            <a:endParaRPr lang="en-US" dirty="0"/>
          </a:p>
        </p:txBody>
      </p:sp>
    </p:spTree>
    <p:extLst>
      <p:ext uri="{BB962C8B-B14F-4D97-AF65-F5344CB8AC3E}">
        <p14:creationId xmlns:p14="http://schemas.microsoft.com/office/powerpoint/2010/main" val="34979555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58272"/>
            <a:ext cx="9144000" cy="703728"/>
          </a:xfrm>
        </p:spPr>
        <p:txBody>
          <a:bodyPr>
            <a:noAutofit/>
          </a:bodyPr>
          <a:lstStyle/>
          <a:p>
            <a:pPr>
              <a:lnSpc>
                <a:spcPts val="3700"/>
              </a:lnSpc>
            </a:pPr>
            <a:r>
              <a:rPr lang="zh-TW" altLang="en-US" sz="4800" b="1" dirty="0">
                <a:effectLst>
                  <a:outerShdw blurRad="38100" dist="38100" dir="2700000" algn="tl">
                    <a:srgbClr val="000000">
                      <a:alpha val="43137"/>
                    </a:srgbClr>
                  </a:outerShdw>
                </a:effectLst>
                <a:latin typeface="Bodoni MT" panose="02070603080606020203" pitchFamily="18" charset="0"/>
                <a:ea typeface="DFKai-SB" panose="03000509000000000000" pitchFamily="65" charset="-120"/>
                <a:cs typeface="PMingLiU" panose="02020500000000000000" pitchFamily="18" charset="-120"/>
              </a:rPr>
              <a:t>婚姻生活裡的一些具體問題</a:t>
            </a:r>
            <a:endParaRPr lang="en-US" altLang="zh-TW"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685800"/>
            <a:ext cx="9144000" cy="6210112"/>
          </a:xfrm>
        </p:spPr>
        <p:txBody>
          <a:bodyPr>
            <a:noAutofit/>
          </a:bodyPr>
          <a:lstStyle/>
          <a:p>
            <a:pPr algn="l">
              <a:lnSpc>
                <a:spcPts val="3000"/>
              </a:lnSpc>
              <a:spcBef>
                <a:spcPts val="0"/>
              </a:spcBef>
              <a:spcAft>
                <a:spcPts val="800"/>
              </a:spcAft>
            </a:pPr>
            <a:r>
              <a:rPr lang="en-US" altLang="zh-TW" sz="2400" b="1" dirty="0">
                <a:solidFill>
                  <a:schemeClr val="tx1"/>
                </a:solidFill>
                <a:latin typeface="DFKai-SB" panose="03000509000000000000" pitchFamily="65" charset="-120"/>
                <a:ea typeface="DFKai-SB" panose="03000509000000000000" pitchFamily="65" charset="-120"/>
              </a:rPr>
              <a:t>4.</a:t>
            </a:r>
            <a:r>
              <a:rPr lang="zh-TW" altLang="en-US" sz="2400" b="1" dirty="0">
                <a:solidFill>
                  <a:schemeClr val="tx1"/>
                </a:solidFill>
                <a:latin typeface="DFKai-SB" panose="03000509000000000000" pitchFamily="65" charset="-120"/>
                <a:ea typeface="DFKai-SB" panose="03000509000000000000" pitchFamily="65" charset="-120"/>
              </a:rPr>
              <a:t> 婆媳，姻親的問題</a:t>
            </a:r>
            <a:endParaRPr lang="en-US" altLang="zh-TW" sz="2400" b="1" dirty="0">
              <a:solidFill>
                <a:schemeClr val="tx1"/>
              </a:solidFill>
              <a:latin typeface="DFKai-SB" panose="03000509000000000000" pitchFamily="65" charset="-120"/>
              <a:ea typeface="DFKai-SB" panose="03000509000000000000" pitchFamily="65" charset="-120"/>
            </a:endParaRPr>
          </a:p>
          <a:p>
            <a:pPr marL="457200" indent="-457200" algn="l">
              <a:lnSpc>
                <a:spcPts val="3000"/>
              </a:lnSpc>
              <a:spcBef>
                <a:spcPts val="0"/>
              </a:spcBef>
              <a:spcAft>
                <a:spcPts val="800"/>
              </a:spcAft>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婆婆與媳婦的界線，關鍵在做丈夫的要真正的「</a:t>
            </a:r>
            <a:r>
              <a:rPr lang="zh-TW" sz="2400" b="1" kern="1800" spc="75" dirty="0">
                <a:solidFill>
                  <a:srgbClr val="081C2A"/>
                </a:solidFill>
                <a:effectLst/>
                <a:latin typeface="DFKai-SB" panose="03000509000000000000" pitchFamily="65" charset="-120"/>
                <a:ea typeface="DFKai-SB" panose="03000509000000000000" pitchFamily="65" charset="-120"/>
                <a:cs typeface="Arial" panose="020B0604020202020204" pitchFamily="34" charset="0"/>
              </a:rPr>
              <a:t>離開與連合</a:t>
            </a:r>
            <a:r>
              <a:rPr lang="zh-TW" altLang="en-US" sz="2400" b="1" dirty="0">
                <a:solidFill>
                  <a:schemeClr val="tx1"/>
                </a:solidFill>
                <a:latin typeface="DFKai-SB" panose="03000509000000000000" pitchFamily="65" charset="-120"/>
                <a:ea typeface="DFKai-SB" panose="03000509000000000000" pitchFamily="65" charset="-120"/>
              </a:rPr>
              <a:t>」</a:t>
            </a:r>
            <a:endParaRPr lang="en-US" altLang="zh-TW" sz="2400" b="1" dirty="0">
              <a:solidFill>
                <a:schemeClr val="tx1"/>
              </a:solidFill>
              <a:latin typeface="DFKai-SB" panose="03000509000000000000" pitchFamily="65" charset="-120"/>
              <a:ea typeface="DFKai-SB" panose="03000509000000000000" pitchFamily="65" charset="-120"/>
            </a:endParaRPr>
          </a:p>
          <a:p>
            <a:pPr marL="800100" lvl="1" indent="-342900" algn="l">
              <a:lnSpc>
                <a:spcPts val="3000"/>
              </a:lnSpc>
              <a:spcBef>
                <a:spcPts val="0"/>
              </a:spcBef>
              <a:spcAft>
                <a:spcPts val="800"/>
              </a:spcAft>
              <a:buFontTx/>
              <a:buChar char="-"/>
            </a:pPr>
            <a:r>
              <a:rPr lang="zh-TW" altLang="en-US" sz="2400" b="1" dirty="0">
                <a:solidFill>
                  <a:schemeClr val="tx1"/>
                </a:solidFill>
                <a:latin typeface="DFKai-SB" panose="03000509000000000000" pitchFamily="65" charset="-120"/>
                <a:ea typeface="DFKai-SB" panose="03000509000000000000" pitchFamily="65" charset="-120"/>
              </a:rPr>
              <a:t>學習在愛中與父母分開→</a:t>
            </a:r>
            <a:r>
              <a:rPr lang="zh-TW" sz="2400" b="1" dirty="0">
                <a:solidFill>
                  <a:srgbClr val="4A4A4A"/>
                </a:solidFill>
                <a:effectLst/>
                <a:latin typeface="DFKai-SB" panose="03000509000000000000" pitchFamily="65" charset="-120"/>
                <a:ea typeface="DFKai-SB" panose="03000509000000000000" pitchFamily="65" charset="-120"/>
                <a:cs typeface="PMingLiU" panose="02020500000000000000" pitchFamily="18" charset="-120"/>
              </a:rPr>
              <a:t>心理上的離開</a:t>
            </a:r>
            <a:r>
              <a:rPr lang="zh-TW" altLang="en-US" sz="2400" b="1" dirty="0">
                <a:solidFill>
                  <a:srgbClr val="4A4A4A"/>
                </a:solidFill>
                <a:effectLst/>
                <a:latin typeface="DFKai-SB" panose="03000509000000000000" pitchFamily="65" charset="-120"/>
                <a:ea typeface="DFKai-SB" panose="03000509000000000000" pitchFamily="65" charset="-120"/>
                <a:cs typeface="PMingLiU" panose="02020500000000000000" pitchFamily="18" charset="-120"/>
              </a:rPr>
              <a:t>與</a:t>
            </a:r>
            <a:r>
              <a:rPr lang="zh-TW" sz="2400" b="1" dirty="0">
                <a:solidFill>
                  <a:srgbClr val="4A4A4A"/>
                </a:solidFill>
                <a:effectLst/>
                <a:latin typeface="DFKai-SB" panose="03000509000000000000" pitchFamily="65" charset="-120"/>
                <a:ea typeface="DFKai-SB" panose="03000509000000000000" pitchFamily="65" charset="-120"/>
                <a:cs typeface="PMingLiU" panose="02020500000000000000" pitchFamily="18" charset="-120"/>
              </a:rPr>
              <a:t>經濟上的離開</a:t>
            </a:r>
            <a:endParaRPr lang="en-US" altLang="zh-TW" sz="2400" b="1" dirty="0">
              <a:solidFill>
                <a:schemeClr val="tx1"/>
              </a:solidFill>
              <a:latin typeface="DFKai-SB" panose="03000509000000000000" pitchFamily="65" charset="-120"/>
              <a:ea typeface="DFKai-SB" panose="03000509000000000000" pitchFamily="65" charset="-120"/>
            </a:endParaRPr>
          </a:p>
          <a:p>
            <a:pPr marL="800100" lvl="1" indent="-342900" algn="l">
              <a:lnSpc>
                <a:spcPts val="3000"/>
              </a:lnSpc>
              <a:spcBef>
                <a:spcPts val="0"/>
              </a:spcBef>
              <a:spcAft>
                <a:spcPts val="800"/>
              </a:spcAft>
              <a:buFontTx/>
              <a:buChar char="-"/>
            </a:pPr>
            <a:r>
              <a:rPr lang="zh-TW" altLang="en-US" sz="2400" b="1" dirty="0">
                <a:solidFill>
                  <a:schemeClr val="tx1"/>
                </a:solidFill>
                <a:effectLst/>
                <a:latin typeface="DFKai-SB" panose="03000509000000000000" pitchFamily="65" charset="-120"/>
                <a:ea typeface="DFKai-SB" panose="03000509000000000000" pitchFamily="65" charset="-120"/>
                <a:cs typeface="Arial" panose="020B0604020202020204" pitchFamily="34" charset="0"/>
              </a:rPr>
              <a:t>放下華人傳統「</a:t>
            </a:r>
            <a:r>
              <a:rPr lang="zh-TW" sz="2400" b="1" dirty="0">
                <a:solidFill>
                  <a:srgbClr val="4A4A4A"/>
                </a:solidFill>
                <a:effectLst/>
                <a:latin typeface="DFKai-SB" panose="03000509000000000000" pitchFamily="65" charset="-120"/>
                <a:ea typeface="DFKai-SB" panose="03000509000000000000" pitchFamily="65" charset="-120"/>
                <a:cs typeface="Arial" panose="020B0604020202020204" pitchFamily="34" charset="0"/>
              </a:rPr>
              <a:t>親子關係重於夫妻關係</a:t>
            </a:r>
            <a:r>
              <a:rPr lang="zh-TW" altLang="en-US" sz="2400" b="1" dirty="0">
                <a:solidFill>
                  <a:srgbClr val="4A4A4A"/>
                </a:solidFill>
                <a:effectLst/>
                <a:latin typeface="DFKai-SB" panose="03000509000000000000" pitchFamily="65" charset="-120"/>
                <a:ea typeface="DFKai-SB" panose="03000509000000000000" pitchFamily="65" charset="-120"/>
                <a:cs typeface="Arial" panose="020B0604020202020204" pitchFamily="34" charset="0"/>
              </a:rPr>
              <a:t>」</a:t>
            </a:r>
            <a:r>
              <a:rPr lang="zh-TW" sz="2400" b="1" dirty="0">
                <a:solidFill>
                  <a:srgbClr val="4A4A4A"/>
                </a:solidFill>
                <a:effectLst/>
                <a:latin typeface="DFKai-SB" panose="03000509000000000000" pitchFamily="65" charset="-120"/>
                <a:ea typeface="DFKai-SB" panose="03000509000000000000" pitchFamily="65" charset="-120"/>
                <a:cs typeface="Arial" panose="020B0604020202020204" pitchFamily="34" charset="0"/>
              </a:rPr>
              <a:t>的</a:t>
            </a:r>
            <a:r>
              <a:rPr lang="zh-TW" altLang="en-US" sz="2400" b="1" dirty="0">
                <a:solidFill>
                  <a:schemeClr val="tx1"/>
                </a:solidFill>
                <a:effectLst/>
                <a:latin typeface="DFKai-SB" panose="03000509000000000000" pitchFamily="65" charset="-120"/>
                <a:ea typeface="DFKai-SB" panose="03000509000000000000" pitchFamily="65" charset="-120"/>
                <a:cs typeface="Arial" panose="020B0604020202020204" pitchFamily="34" charset="0"/>
              </a:rPr>
              <a:t>觀念</a:t>
            </a:r>
            <a:r>
              <a:rPr lang="zh-TW" altLang="en-US" sz="2400" b="1" dirty="0">
                <a:solidFill>
                  <a:srgbClr val="4A4A4A"/>
                </a:solidFill>
                <a:effectLst/>
                <a:latin typeface="DFKai-SB" panose="03000509000000000000" pitchFamily="65" charset="-120"/>
                <a:ea typeface="DFKai-SB" panose="03000509000000000000" pitchFamily="65" charset="-120"/>
                <a:cs typeface="Arial" panose="020B0604020202020204" pitchFamily="34" charset="0"/>
              </a:rPr>
              <a:t>」</a:t>
            </a:r>
            <a:r>
              <a:rPr lang="zh-TW" altLang="en-US" sz="2400" b="1" dirty="0">
                <a:solidFill>
                  <a:srgbClr val="4A4A4A"/>
                </a:solidFill>
                <a:latin typeface="DFKai-SB" panose="03000509000000000000" pitchFamily="65" charset="-120"/>
                <a:ea typeface="DFKai-SB" panose="03000509000000000000" pitchFamily="65" charset="-120"/>
                <a:cs typeface="Arial" panose="020B0604020202020204" pitchFamily="34" charset="0"/>
              </a:rPr>
              <a:t>，</a:t>
            </a:r>
            <a:r>
              <a:rPr lang="zh-TW" altLang="en-US" sz="2400" b="1" dirty="0">
                <a:solidFill>
                  <a:schemeClr val="tx1"/>
                </a:solidFill>
                <a:effectLst/>
                <a:latin typeface="DFKai-SB" panose="03000509000000000000" pitchFamily="65" charset="-120"/>
                <a:ea typeface="DFKai-SB" panose="03000509000000000000" pitchFamily="65" charset="-120"/>
                <a:cs typeface="Arial" panose="020B0604020202020204" pitchFamily="34" charset="0"/>
              </a:rPr>
              <a:t>堅守「</a:t>
            </a:r>
            <a:r>
              <a:rPr lang="zh-TW" sz="2400" b="1" dirty="0">
                <a:solidFill>
                  <a:schemeClr val="tx1"/>
                </a:solidFill>
                <a:effectLst/>
                <a:latin typeface="DFKai-SB" panose="03000509000000000000" pitchFamily="65" charset="-120"/>
                <a:ea typeface="DFKai-SB" panose="03000509000000000000" pitchFamily="65" charset="-120"/>
                <a:cs typeface="Arial" panose="020B0604020202020204" pitchFamily="34" charset="0"/>
              </a:rPr>
              <a:t>婚姻</a:t>
            </a:r>
            <a:r>
              <a:rPr lang="zh-TW" altLang="en-US" sz="2400" b="1" dirty="0">
                <a:solidFill>
                  <a:schemeClr val="tx1"/>
                </a:solidFill>
                <a:effectLst/>
                <a:latin typeface="DFKai-SB" panose="03000509000000000000" pitchFamily="65" charset="-120"/>
                <a:ea typeface="DFKai-SB" panose="03000509000000000000" pitchFamily="65" charset="-120"/>
                <a:cs typeface="Arial" panose="020B0604020202020204" pitchFamily="34" charset="0"/>
              </a:rPr>
              <a:t>裏的</a:t>
            </a:r>
            <a:r>
              <a:rPr lang="zh-TW" sz="2400" b="1" dirty="0">
                <a:solidFill>
                  <a:schemeClr val="tx1"/>
                </a:solidFill>
                <a:effectLst/>
                <a:latin typeface="DFKai-SB" panose="03000509000000000000" pitchFamily="65" charset="-120"/>
                <a:ea typeface="DFKai-SB" panose="03000509000000000000" pitchFamily="65" charset="-120"/>
                <a:cs typeface="Arial" panose="020B0604020202020204" pitchFamily="34" charset="0"/>
              </a:rPr>
              <a:t>新家庭，遠遠優先于</a:t>
            </a:r>
            <a:r>
              <a:rPr lang="zh-TW" altLang="en-US" sz="2400" b="1" dirty="0">
                <a:solidFill>
                  <a:schemeClr val="tx1"/>
                </a:solidFill>
                <a:effectLst/>
                <a:latin typeface="DFKai-SB" panose="03000509000000000000" pitchFamily="65" charset="-120"/>
                <a:ea typeface="DFKai-SB" panose="03000509000000000000" pitchFamily="65" charset="-120"/>
                <a:cs typeface="Arial" panose="020B0604020202020204" pitchFamily="34" charset="0"/>
              </a:rPr>
              <a:t>原生</a:t>
            </a:r>
            <a:r>
              <a:rPr lang="zh-TW" sz="2400" b="1" dirty="0">
                <a:solidFill>
                  <a:schemeClr val="tx1"/>
                </a:solidFill>
                <a:effectLst/>
                <a:latin typeface="DFKai-SB" panose="03000509000000000000" pitchFamily="65" charset="-120"/>
                <a:ea typeface="DFKai-SB" panose="03000509000000000000" pitchFamily="65" charset="-120"/>
                <a:cs typeface="Arial" panose="020B0604020202020204" pitchFamily="34" charset="0"/>
              </a:rPr>
              <a:t>的家庭</a:t>
            </a:r>
            <a:r>
              <a:rPr lang="zh-TW" altLang="en-US" sz="2400" b="1" dirty="0">
                <a:solidFill>
                  <a:srgbClr val="4A4A4A"/>
                </a:solidFill>
                <a:effectLst/>
                <a:latin typeface="DFKai-SB" panose="03000509000000000000" pitchFamily="65" charset="-120"/>
                <a:ea typeface="DFKai-SB" panose="03000509000000000000" pitchFamily="65" charset="-120"/>
                <a:cs typeface="Arial" panose="020B0604020202020204" pitchFamily="34" charset="0"/>
              </a:rPr>
              <a:t>」</a:t>
            </a:r>
            <a:r>
              <a:rPr lang="zh-TW" altLang="en-US" sz="2400" b="1" dirty="0">
                <a:solidFill>
                  <a:schemeClr val="tx1"/>
                </a:solidFill>
                <a:effectLst/>
                <a:latin typeface="DFKai-SB" panose="03000509000000000000" pitchFamily="65" charset="-120"/>
                <a:ea typeface="DFKai-SB" panose="03000509000000000000" pitchFamily="65" charset="-120"/>
                <a:cs typeface="Arial" panose="020B0604020202020204" pitchFamily="34" charset="0"/>
              </a:rPr>
              <a:t>的真理 </a:t>
            </a:r>
            <a:r>
              <a:rPr lang="en-US" altLang="zh-TW" sz="2400" b="1" dirty="0">
                <a:solidFill>
                  <a:schemeClr val="tx1"/>
                </a:solidFill>
                <a:effectLst/>
                <a:latin typeface="DFKai-SB" panose="03000509000000000000" pitchFamily="65" charset="-120"/>
                <a:ea typeface="DFKai-SB" panose="03000509000000000000" pitchFamily="65" charset="-120"/>
                <a:cs typeface="Arial" panose="020B0604020202020204" pitchFamily="34" charset="0"/>
              </a:rPr>
              <a:t>(</a:t>
            </a:r>
            <a:r>
              <a:rPr lang="zh-TW" sz="2400" b="1" dirty="0">
                <a:solidFill>
                  <a:srgbClr val="081C2A"/>
                </a:solidFill>
                <a:effectLst/>
                <a:latin typeface="DFKai-SB" panose="03000509000000000000" pitchFamily="65" charset="-120"/>
                <a:ea typeface="DFKai-SB" panose="03000509000000000000" pitchFamily="65" charset="-120"/>
                <a:cs typeface="Arial" panose="020B0604020202020204" pitchFamily="34" charset="0"/>
              </a:rPr>
              <a:t>創</a:t>
            </a:r>
            <a:r>
              <a:rPr lang="en-US" sz="2400" b="1" dirty="0">
                <a:solidFill>
                  <a:srgbClr val="081C2A"/>
                </a:solidFill>
                <a:effectLst/>
                <a:latin typeface="DFKai-SB" panose="03000509000000000000" pitchFamily="65" charset="-120"/>
                <a:ea typeface="DFKai-SB" panose="03000509000000000000" pitchFamily="65" charset="-120"/>
                <a:cs typeface="Arial" panose="020B0604020202020204" pitchFamily="34" charset="0"/>
              </a:rPr>
              <a:t>2</a:t>
            </a:r>
            <a:r>
              <a:rPr lang="zh-TW" sz="2400" b="1" dirty="0">
                <a:solidFill>
                  <a:srgbClr val="081C2A"/>
                </a:solidFill>
                <a:effectLst/>
                <a:latin typeface="DFKai-SB" panose="03000509000000000000" pitchFamily="65" charset="-120"/>
                <a:ea typeface="DFKai-SB" panose="03000509000000000000" pitchFamily="65" charset="-120"/>
                <a:cs typeface="Arial" panose="020B0604020202020204" pitchFamily="34" charset="0"/>
              </a:rPr>
              <a:t>：</a:t>
            </a:r>
            <a:r>
              <a:rPr lang="en-US" sz="2400" b="1" dirty="0">
                <a:solidFill>
                  <a:srgbClr val="081C2A"/>
                </a:solidFill>
                <a:effectLst/>
                <a:latin typeface="DFKai-SB" panose="03000509000000000000" pitchFamily="65" charset="-120"/>
                <a:ea typeface="DFKai-SB" panose="03000509000000000000" pitchFamily="65" charset="-120"/>
                <a:cs typeface="Arial" panose="020B0604020202020204" pitchFamily="34" charset="0"/>
              </a:rPr>
              <a:t>24</a:t>
            </a:r>
            <a:r>
              <a:rPr lang="zh-TW" sz="2400" b="1" dirty="0">
                <a:solidFill>
                  <a:srgbClr val="081C2A"/>
                </a:solidFill>
                <a:effectLst/>
                <a:latin typeface="DFKai-SB" panose="03000509000000000000" pitchFamily="65" charset="-120"/>
                <a:ea typeface="DFKai-SB" panose="03000509000000000000" pitchFamily="65" charset="-120"/>
                <a:cs typeface="Arial" panose="020B0604020202020204" pitchFamily="34" charset="0"/>
              </a:rPr>
              <a:t>）</a:t>
            </a:r>
            <a:endParaRPr lang="en-US" altLang="zh-TW" sz="2400" b="1" dirty="0">
              <a:solidFill>
                <a:srgbClr val="081C2A"/>
              </a:solidFill>
              <a:effectLst/>
              <a:latin typeface="DFKai-SB" panose="03000509000000000000" pitchFamily="65" charset="-120"/>
              <a:ea typeface="DFKai-SB" panose="03000509000000000000" pitchFamily="65" charset="-120"/>
              <a:cs typeface="Arial" panose="020B0604020202020204" pitchFamily="34" charset="0"/>
            </a:endParaRPr>
          </a:p>
          <a:p>
            <a:pPr marL="800100" lvl="1" indent="-342900" algn="l">
              <a:lnSpc>
                <a:spcPts val="3000"/>
              </a:lnSpc>
              <a:spcBef>
                <a:spcPts val="0"/>
              </a:spcBef>
              <a:spcAft>
                <a:spcPts val="800"/>
              </a:spcAft>
              <a:buFontTx/>
              <a:buChar char="-"/>
            </a:pPr>
            <a:r>
              <a:rPr lang="zh-TW" sz="2400" b="1" dirty="0">
                <a:solidFill>
                  <a:schemeClr val="tx1"/>
                </a:solidFill>
                <a:effectLst/>
                <a:latin typeface="DFKai-SB" panose="03000509000000000000" pitchFamily="65" charset="-120"/>
                <a:ea typeface="DFKai-SB" panose="03000509000000000000" pitchFamily="65" charset="-120"/>
                <a:cs typeface="Arial" panose="020B0604020202020204" pitchFamily="34" charset="0"/>
              </a:rPr>
              <a:t>上帝</a:t>
            </a:r>
            <a:r>
              <a:rPr lang="zh-TW" altLang="en-US" sz="2400" b="1" dirty="0">
                <a:solidFill>
                  <a:schemeClr val="tx1"/>
                </a:solidFill>
                <a:latin typeface="DFKai-SB" panose="03000509000000000000" pitchFamily="65" charset="-120"/>
                <a:ea typeface="DFKai-SB" panose="03000509000000000000" pitchFamily="65" charset="-120"/>
                <a:cs typeface="Arial" panose="020B0604020202020204" pitchFamily="34" charset="0"/>
              </a:rPr>
              <a:t>的創</a:t>
            </a:r>
            <a:r>
              <a:rPr lang="zh-TW" sz="2400" b="1" dirty="0">
                <a:solidFill>
                  <a:schemeClr val="tx1"/>
                </a:solidFill>
                <a:effectLst/>
                <a:latin typeface="DFKai-SB" panose="03000509000000000000" pitchFamily="65" charset="-120"/>
                <a:ea typeface="DFKai-SB" panose="03000509000000000000" pitchFamily="65" charset="-120"/>
                <a:cs typeface="Arial" panose="020B0604020202020204" pitchFamily="34" charset="0"/>
              </a:rPr>
              <a:t>造</a:t>
            </a:r>
            <a:r>
              <a:rPr lang="zh-TW" altLang="en-US" sz="2400" b="1" dirty="0">
                <a:solidFill>
                  <a:schemeClr val="tx1"/>
                </a:solidFill>
                <a:effectLst/>
                <a:latin typeface="DFKai-SB" panose="03000509000000000000" pitchFamily="65" charset="-120"/>
                <a:ea typeface="DFKai-SB" panose="03000509000000000000" pitchFamily="65" charset="-120"/>
                <a:cs typeface="Arial" panose="020B0604020202020204" pitchFamily="34" charset="0"/>
              </a:rPr>
              <a:t>是</a:t>
            </a:r>
            <a:r>
              <a:rPr lang="zh-TW" sz="2400" b="1" dirty="0">
                <a:solidFill>
                  <a:schemeClr val="tx1"/>
                </a:solidFill>
                <a:effectLst/>
                <a:latin typeface="DFKai-SB" panose="03000509000000000000" pitchFamily="65" charset="-120"/>
                <a:ea typeface="DFKai-SB" panose="03000509000000000000" pitchFamily="65" charset="-120"/>
                <a:cs typeface="Arial" panose="020B0604020202020204" pitchFamily="34" charset="0"/>
              </a:rPr>
              <a:t>先有夫妻關係，才有親子關</a:t>
            </a:r>
            <a:r>
              <a:rPr lang="zh-TW" altLang="en-US" sz="2400" b="1" dirty="0">
                <a:solidFill>
                  <a:schemeClr val="tx1"/>
                </a:solidFill>
                <a:effectLst/>
                <a:latin typeface="DFKai-SB" panose="03000509000000000000" pitchFamily="65" charset="-120"/>
                <a:ea typeface="DFKai-SB" panose="03000509000000000000" pitchFamily="65" charset="-120"/>
                <a:cs typeface="Arial" panose="020B0604020202020204" pitchFamily="34" charset="0"/>
              </a:rPr>
              <a:t>係</a:t>
            </a:r>
            <a:endParaRPr lang="en-US" altLang="zh-TW" sz="2400" b="1" dirty="0">
              <a:solidFill>
                <a:schemeClr val="tx1"/>
              </a:solidFill>
              <a:effectLst/>
              <a:latin typeface="DFKai-SB" panose="03000509000000000000" pitchFamily="65" charset="-120"/>
              <a:ea typeface="DFKai-SB" panose="03000509000000000000" pitchFamily="65" charset="-120"/>
              <a:cs typeface="Arial" panose="020B0604020202020204" pitchFamily="34" charset="0"/>
            </a:endParaRPr>
          </a:p>
          <a:p>
            <a:pPr marL="800100" lvl="1" indent="-342900" algn="l">
              <a:lnSpc>
                <a:spcPts val="3000"/>
              </a:lnSpc>
              <a:spcBef>
                <a:spcPts val="0"/>
              </a:spcBef>
              <a:spcAft>
                <a:spcPts val="800"/>
              </a:spcAft>
              <a:buFontTx/>
              <a:buChar char="-"/>
            </a:pP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「離開父母」和「孝敬父母」不是二者只能選一的單選題，而是二者都</a:t>
            </a:r>
            <a:r>
              <a:rPr lang="zh-TW" altLang="en-US"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須兼顧</a:t>
            </a: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，但有先後的次序</a:t>
            </a:r>
            <a:r>
              <a:rPr lang="zh-TW" altLang="en-US"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 </a:t>
            </a:r>
            <a:r>
              <a:rPr lang="en-US" alt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(priority)</a:t>
            </a:r>
            <a:r>
              <a:rPr lang="zh-TW" altLang="en-US"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 </a:t>
            </a:r>
            <a:r>
              <a:rPr lang="en-US" alt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a:t>
            </a:r>
            <a:r>
              <a:rPr lang="zh-TW" sz="2400" b="1" dirty="0">
                <a:solidFill>
                  <a:srgbClr val="4A4A4A"/>
                </a:solidFill>
                <a:effectLst/>
                <a:latin typeface="DFKai-SB" panose="03000509000000000000" pitchFamily="65" charset="-120"/>
                <a:ea typeface="DFKai-SB" panose="03000509000000000000" pitchFamily="65" charset="-120"/>
                <a:cs typeface="PMingLiU" panose="02020500000000000000" pitchFamily="18" charset="-120"/>
              </a:rPr>
              <a:t>出</a:t>
            </a:r>
            <a:r>
              <a:rPr lang="en-US" altLang="zh-TW" sz="2400" b="1" dirty="0">
                <a:solidFill>
                  <a:srgbClr val="4A4A4A"/>
                </a:solidFill>
                <a:effectLst/>
                <a:latin typeface="DFKai-SB" panose="03000509000000000000" pitchFamily="65" charset="-120"/>
                <a:ea typeface="DFKai-SB" panose="03000509000000000000" pitchFamily="65" charset="-120"/>
                <a:cs typeface="PMingLiU" panose="02020500000000000000" pitchFamily="18" charset="-120"/>
              </a:rPr>
              <a:t>20:</a:t>
            </a:r>
            <a:r>
              <a:rPr lang="en-US" sz="2400" b="1" dirty="0">
                <a:solidFill>
                  <a:srgbClr val="4A4A4A"/>
                </a:solidFill>
                <a:effectLst/>
                <a:latin typeface="DFKai-SB" panose="03000509000000000000" pitchFamily="65" charset="-120"/>
                <a:ea typeface="DFKai-SB" panose="03000509000000000000" pitchFamily="65" charset="-120"/>
                <a:cs typeface="Times New Roman" panose="02020603050405020304" pitchFamily="18" charset="0"/>
              </a:rPr>
              <a:t>12</a:t>
            </a:r>
            <a:r>
              <a:rPr lang="en-US" altLang="zh-TW" sz="2400" b="1" dirty="0">
                <a:solidFill>
                  <a:srgbClr val="4A4A4A"/>
                </a:solidFill>
                <a:effectLst/>
                <a:latin typeface="DFKai-SB" panose="03000509000000000000" pitchFamily="65" charset="-120"/>
                <a:ea typeface="DFKai-SB" panose="03000509000000000000" pitchFamily="65" charset="-120"/>
                <a:cs typeface="PMingLiU" panose="02020500000000000000" pitchFamily="18" charset="-120"/>
              </a:rPr>
              <a:t>;</a:t>
            </a:r>
            <a:r>
              <a:rPr lang="zh-TW" altLang="en-US" sz="2400" b="1" dirty="0">
                <a:solidFill>
                  <a:srgbClr val="4A4A4A"/>
                </a:solidFill>
                <a:effectLst/>
                <a:latin typeface="DFKai-SB" panose="03000509000000000000" pitchFamily="65" charset="-120"/>
                <a:ea typeface="DFKai-SB" panose="03000509000000000000" pitchFamily="65" charset="-120"/>
                <a:cs typeface="PMingLiU" panose="02020500000000000000" pitchFamily="18" charset="-120"/>
              </a:rPr>
              <a:t>提前</a:t>
            </a:r>
            <a:r>
              <a:rPr lang="en-US" altLang="zh-TW" sz="2400" b="1" dirty="0">
                <a:solidFill>
                  <a:srgbClr val="4A4A4A"/>
                </a:solidFill>
                <a:effectLst/>
                <a:latin typeface="DFKai-SB" panose="03000509000000000000" pitchFamily="65" charset="-120"/>
                <a:ea typeface="DFKai-SB" panose="03000509000000000000" pitchFamily="65" charset="-120"/>
                <a:cs typeface="PMingLiU" panose="02020500000000000000" pitchFamily="18" charset="-120"/>
              </a:rPr>
              <a:t>5:8)</a:t>
            </a:r>
            <a:r>
              <a:rPr lang="zh-TW" sz="2400" b="1" dirty="0">
                <a:solidFill>
                  <a:srgbClr val="7030A0"/>
                </a:solidFill>
                <a:effectLst/>
                <a:latin typeface="DFKai-SB" panose="03000509000000000000" pitchFamily="65" charset="-120"/>
                <a:ea typeface="DFKai-SB" panose="03000509000000000000" pitchFamily="65" charset="-120"/>
                <a:cs typeface="Arial" panose="020B0604020202020204" pitchFamily="34" charset="0"/>
              </a:rPr>
              <a:t> </a:t>
            </a:r>
            <a:endParaRPr lang="en-US" altLang="zh-TW" sz="2400" b="1" dirty="0">
              <a:solidFill>
                <a:srgbClr val="7030A0"/>
              </a:solidFill>
              <a:effectLst/>
              <a:latin typeface="DFKai-SB" panose="03000509000000000000" pitchFamily="65" charset="-120"/>
              <a:ea typeface="DFKai-SB" panose="03000509000000000000" pitchFamily="65" charset="-120"/>
              <a:cs typeface="Arial" panose="020B0604020202020204" pitchFamily="34" charset="0"/>
            </a:endParaRPr>
          </a:p>
          <a:p>
            <a:pPr algn="l">
              <a:lnSpc>
                <a:spcPts val="3000"/>
              </a:lnSpc>
              <a:spcBef>
                <a:spcPts val="0"/>
              </a:spcBef>
              <a:spcAft>
                <a:spcPts val="800"/>
              </a:spcAft>
            </a:pPr>
            <a:r>
              <a:rPr lang="zh-TW" sz="2400" b="1" u="sng"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出</a:t>
            </a:r>
            <a:r>
              <a:rPr lang="en-US" altLang="zh-TW" sz="2400" b="1" u="sng"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20:</a:t>
            </a:r>
            <a:r>
              <a:rPr lang="en-US" sz="2400" b="1" u="sng" dirty="0">
                <a:solidFill>
                  <a:schemeClr val="tx1"/>
                </a:solidFill>
                <a:effectLst/>
                <a:latin typeface="DFKai-SB" panose="03000509000000000000" pitchFamily="65" charset="-120"/>
                <a:ea typeface="DFKai-SB" panose="03000509000000000000" pitchFamily="65" charset="-120"/>
                <a:cs typeface="Times New Roman" panose="02020603050405020304" pitchFamily="18" charset="0"/>
              </a:rPr>
              <a:t>12</a:t>
            </a:r>
            <a:r>
              <a:rPr lang="zh-TW" altLang="en-US" sz="2400" b="1" u="sng" dirty="0">
                <a:solidFill>
                  <a:schemeClr val="tx1"/>
                </a:solidFill>
                <a:effectLst/>
                <a:latin typeface="DFKai-SB" panose="03000509000000000000" pitchFamily="65" charset="-120"/>
                <a:ea typeface="DFKai-SB" panose="03000509000000000000" pitchFamily="65" charset="-120"/>
                <a:cs typeface="Times New Roman" panose="02020603050405020304" pitchFamily="18" charset="0"/>
              </a:rPr>
              <a:t> </a:t>
            </a: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當孝敬父母，使你的日子在耶和華你上帝所賜你的地上得</a:t>
            </a:r>
            <a:r>
              <a:rPr lang="en-US" alt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	</a:t>
            </a: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以長久。</a:t>
            </a:r>
            <a:endParaRPr lang="en-US" alt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endParaRPr>
          </a:p>
          <a:p>
            <a:pPr algn="l">
              <a:lnSpc>
                <a:spcPts val="3000"/>
              </a:lnSpc>
              <a:spcBef>
                <a:spcPts val="0"/>
              </a:spcBef>
              <a:spcAft>
                <a:spcPts val="800"/>
              </a:spcAft>
            </a:pPr>
            <a:r>
              <a:rPr lang="zh-TW" altLang="en-US" sz="2400" b="1" u="sng"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提前</a:t>
            </a:r>
            <a:r>
              <a:rPr lang="en-US" altLang="zh-TW" sz="2400" b="1" u="sng"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5:8</a:t>
            </a: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人若不看顧親屬，就是背了真道，比不信的人還不好，不</a:t>
            </a:r>
            <a:r>
              <a:rPr lang="en-US" alt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	</a:t>
            </a: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看顧自己家裹的人，更是如此。」</a:t>
            </a:r>
            <a:endParaRPr lang="en-US" altLang="zh-TW" sz="2400" b="1" u="sng" dirty="0">
              <a:solidFill>
                <a:schemeClr val="tx1"/>
              </a:solidFill>
              <a:effectLst/>
              <a:latin typeface="DFKai-SB" panose="03000509000000000000" pitchFamily="65" charset="-120"/>
              <a:ea typeface="DFKai-SB" panose="03000509000000000000" pitchFamily="65" charset="-120"/>
              <a:cs typeface="Arial" panose="020B0604020202020204" pitchFamily="34" charset="0"/>
            </a:endParaRPr>
          </a:p>
        </p:txBody>
      </p:sp>
      <p:sp>
        <p:nvSpPr>
          <p:cNvPr id="4" name="Slide Number Placeholder 3"/>
          <p:cNvSpPr>
            <a:spLocks noGrp="1"/>
          </p:cNvSpPr>
          <p:nvPr>
            <p:ph type="sldNum" sz="quarter" idx="12"/>
          </p:nvPr>
        </p:nvSpPr>
        <p:spPr>
          <a:xfrm>
            <a:off x="8821615" y="6400800"/>
            <a:ext cx="304800" cy="365125"/>
          </a:xfrm>
        </p:spPr>
        <p:txBody>
          <a:bodyPr/>
          <a:lstStyle/>
          <a:p>
            <a:pPr algn="l">
              <a:lnSpc>
                <a:spcPts val="3700"/>
              </a:lnSpc>
            </a:pPr>
            <a:fld id="{69C4CFD8-F662-4A36-AA27-12DE1FA08638}" type="slidenum">
              <a:rPr lang="en-US" smtClean="0"/>
              <a:pPr algn="l">
                <a:lnSpc>
                  <a:spcPts val="3700"/>
                </a:lnSpc>
              </a:pPr>
              <a:t>7</a:t>
            </a:fld>
            <a:endParaRPr lang="en-US" dirty="0"/>
          </a:p>
        </p:txBody>
      </p:sp>
    </p:spTree>
    <p:extLst>
      <p:ext uri="{BB962C8B-B14F-4D97-AF65-F5344CB8AC3E}">
        <p14:creationId xmlns:p14="http://schemas.microsoft.com/office/powerpoint/2010/main" val="42173889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706" y="190642"/>
            <a:ext cx="9136647" cy="703728"/>
          </a:xfrm>
        </p:spPr>
        <p:txBody>
          <a:bodyPr>
            <a:noAutofit/>
          </a:bodyPr>
          <a:lstStyle/>
          <a:p>
            <a:pPr>
              <a:lnSpc>
                <a:spcPts val="3700"/>
              </a:lnSpc>
            </a:pPr>
            <a:r>
              <a:rPr lang="zh-TW" altLang="en-US" sz="4800" b="1" dirty="0">
                <a:effectLst>
                  <a:outerShdw blurRad="38100" dist="38100" dir="2700000" algn="tl">
                    <a:srgbClr val="000000">
                      <a:alpha val="43137"/>
                    </a:srgbClr>
                  </a:outerShdw>
                </a:effectLst>
                <a:latin typeface="Bodoni MT" panose="02070603080606020203" pitchFamily="18" charset="0"/>
                <a:ea typeface="DFKai-SB" panose="03000509000000000000" pitchFamily="65" charset="-120"/>
                <a:cs typeface="PMingLiU" panose="02020500000000000000" pitchFamily="18" charset="-120"/>
              </a:rPr>
              <a:t>與交往對象界線溝通的重要</a:t>
            </a:r>
            <a:endParaRPr lang="en-US" altLang="zh-TW"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7353" y="990600"/>
            <a:ext cx="9144000" cy="5867399"/>
          </a:xfrm>
        </p:spPr>
        <p:txBody>
          <a:bodyPr>
            <a:noAutofit/>
          </a:bodyPr>
          <a:lstStyle/>
          <a:p>
            <a:pPr marL="342900" indent="-342900" algn="l">
              <a:lnSpc>
                <a:spcPts val="4000"/>
              </a:lnSpc>
              <a:spcBef>
                <a:spcPts val="0"/>
              </a:spcBef>
              <a:spcAft>
                <a:spcPts val="800"/>
              </a:spcAft>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交往期間的一些迷思</a:t>
            </a:r>
            <a:endParaRPr lang="en-US" altLang="zh-TW" sz="2800" b="1" dirty="0">
              <a:solidFill>
                <a:schemeClr val="tx1"/>
              </a:solidFill>
              <a:latin typeface="DFKai-SB" panose="03000509000000000000" pitchFamily="65" charset="-120"/>
              <a:ea typeface="DFKai-SB" panose="03000509000000000000" pitchFamily="65" charset="-120"/>
            </a:endParaRPr>
          </a:p>
          <a:p>
            <a:pPr marL="800100" lvl="1" indent="-342900" algn="l">
              <a:lnSpc>
                <a:spcPts val="4000"/>
              </a:lnSpc>
              <a:spcBef>
                <a:spcPts val="0"/>
              </a:spcBef>
              <a:spcAft>
                <a:spcPts val="800"/>
              </a:spcAft>
              <a:buFontTx/>
              <a:buChar char="-"/>
            </a:pPr>
            <a:r>
              <a:rPr lang="zh-TW" altLang="en-US" b="1" dirty="0">
                <a:solidFill>
                  <a:schemeClr val="tx1"/>
                </a:solidFill>
                <a:latin typeface="DFKai-SB" panose="03000509000000000000" pitchFamily="65" charset="-120"/>
                <a:ea typeface="DFKai-SB" panose="03000509000000000000" pitchFamily="65" charset="-120"/>
              </a:rPr>
              <a:t>不敢界線溝通因怕遭到否定或拒絕</a:t>
            </a:r>
            <a:r>
              <a:rPr lang="en-US" altLang="zh-TW" b="1" dirty="0">
                <a:solidFill>
                  <a:schemeClr val="tx1"/>
                </a:solidFill>
                <a:latin typeface="DFKai-SB" panose="03000509000000000000" pitchFamily="65" charset="-120"/>
                <a:ea typeface="DFKai-SB" panose="03000509000000000000" pitchFamily="65" charset="-120"/>
              </a:rPr>
              <a:t>,</a:t>
            </a:r>
            <a:r>
              <a:rPr lang="zh-TW" altLang="en-US" b="1" dirty="0">
                <a:solidFill>
                  <a:schemeClr val="tx1"/>
                </a:solidFill>
                <a:latin typeface="DFKai-SB" panose="03000509000000000000" pitchFamily="65" charset="-120"/>
                <a:ea typeface="DFKai-SB" panose="03000509000000000000" pitchFamily="65" charset="-120"/>
              </a:rPr>
              <a:t> 怕失去對方</a:t>
            </a:r>
            <a:endParaRPr lang="en-US" altLang="zh-TW" b="1" dirty="0">
              <a:solidFill>
                <a:schemeClr val="tx1"/>
              </a:solidFill>
              <a:latin typeface="DFKai-SB" panose="03000509000000000000" pitchFamily="65" charset="-120"/>
              <a:ea typeface="DFKai-SB" panose="03000509000000000000" pitchFamily="65" charset="-120"/>
            </a:endParaRPr>
          </a:p>
          <a:p>
            <a:pPr marL="800100" lvl="1" indent="-342900" algn="l">
              <a:lnSpc>
                <a:spcPts val="4000"/>
              </a:lnSpc>
              <a:spcBef>
                <a:spcPts val="0"/>
              </a:spcBef>
              <a:spcAft>
                <a:spcPts val="800"/>
              </a:spcAft>
              <a:buFontTx/>
              <a:buChar char="-"/>
            </a:pPr>
            <a:r>
              <a:rPr lang="zh-TW" altLang="en-US" b="1" dirty="0">
                <a:solidFill>
                  <a:schemeClr val="tx1"/>
                </a:solidFill>
                <a:latin typeface="DFKai-SB" panose="03000509000000000000" pitchFamily="65" charset="-120"/>
                <a:ea typeface="DFKai-SB" panose="03000509000000000000" pitchFamily="65" charset="-120"/>
              </a:rPr>
              <a:t>以為關係穩固或結婚後對方會改變或會更有能力來解決問題</a:t>
            </a:r>
            <a:endParaRPr lang="en-US" altLang="zh-TW" b="1" dirty="0">
              <a:solidFill>
                <a:schemeClr val="tx1"/>
              </a:solidFill>
              <a:latin typeface="DFKai-SB" panose="03000509000000000000" pitchFamily="65" charset="-120"/>
              <a:ea typeface="DFKai-SB" panose="03000509000000000000" pitchFamily="65" charset="-120"/>
            </a:endParaRPr>
          </a:p>
          <a:p>
            <a:pPr marL="800100" lvl="1" indent="-342900" algn="l">
              <a:lnSpc>
                <a:spcPts val="4000"/>
              </a:lnSpc>
              <a:spcBef>
                <a:spcPts val="0"/>
              </a:spcBef>
              <a:spcAft>
                <a:spcPts val="800"/>
              </a:spcAft>
              <a:buFontTx/>
              <a:buChar char="-"/>
            </a:pPr>
            <a:r>
              <a:rPr lang="zh-TW" altLang="en-US" b="1" dirty="0">
                <a:solidFill>
                  <a:srgbClr val="C00000"/>
                </a:solidFill>
                <a:latin typeface="DFKai-SB" panose="03000509000000000000" pitchFamily="65" charset="-120"/>
                <a:ea typeface="DFKai-SB" panose="03000509000000000000" pitchFamily="65" charset="-120"/>
              </a:rPr>
              <a:t>事實是</a:t>
            </a:r>
            <a:r>
              <a:rPr lang="en-US" altLang="zh-TW" b="1" dirty="0">
                <a:solidFill>
                  <a:srgbClr val="C00000"/>
                </a:solidFill>
                <a:latin typeface="DFKai-SB" panose="03000509000000000000" pitchFamily="65" charset="-120"/>
                <a:ea typeface="DFKai-SB" panose="03000509000000000000" pitchFamily="65" charset="-120"/>
              </a:rPr>
              <a:t>:</a:t>
            </a:r>
            <a:r>
              <a:rPr lang="zh-TW" altLang="en-US" b="1" dirty="0">
                <a:solidFill>
                  <a:schemeClr val="tx1"/>
                </a:solidFill>
                <a:latin typeface="DFKai-SB" panose="03000509000000000000" pitchFamily="65" charset="-120"/>
                <a:ea typeface="DFKai-SB" panose="03000509000000000000" pitchFamily="65" charset="-120"/>
              </a:rPr>
              <a:t>交往期間越不處理問題，結婚後越難處理</a:t>
            </a:r>
            <a:endParaRPr lang="en-US" altLang="zh-TW" b="1" dirty="0">
              <a:solidFill>
                <a:schemeClr val="tx1"/>
              </a:solidFill>
              <a:latin typeface="DFKai-SB" panose="03000509000000000000" pitchFamily="65" charset="-120"/>
              <a:ea typeface="DFKai-SB" panose="03000509000000000000" pitchFamily="65" charset="-120"/>
            </a:endParaRPr>
          </a:p>
          <a:p>
            <a:pPr marL="457200" indent="-457200" algn="l">
              <a:lnSpc>
                <a:spcPts val="4000"/>
              </a:lnSpc>
              <a:spcBef>
                <a:spcPts val="0"/>
              </a:spcBef>
              <a:spcAft>
                <a:spcPts val="800"/>
              </a:spcAft>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要及早知道對方是否願意並有能力與你一起面對問題，解決問題</a:t>
            </a:r>
            <a:endParaRPr lang="en-US" altLang="zh-TW" sz="2800" b="1"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821615" y="6400800"/>
            <a:ext cx="304800" cy="365125"/>
          </a:xfrm>
        </p:spPr>
        <p:txBody>
          <a:bodyPr/>
          <a:lstStyle/>
          <a:p>
            <a:pPr algn="l">
              <a:lnSpc>
                <a:spcPts val="3700"/>
              </a:lnSpc>
            </a:pPr>
            <a:fld id="{69C4CFD8-F662-4A36-AA27-12DE1FA08638}" type="slidenum">
              <a:rPr lang="en-US" smtClean="0"/>
              <a:pPr algn="l">
                <a:lnSpc>
                  <a:spcPts val="3700"/>
                </a:lnSpc>
              </a:pPr>
              <a:t>8</a:t>
            </a:fld>
            <a:endParaRPr lang="en-US" dirty="0"/>
          </a:p>
        </p:txBody>
      </p:sp>
    </p:spTree>
    <p:extLst>
      <p:ext uri="{BB962C8B-B14F-4D97-AF65-F5344CB8AC3E}">
        <p14:creationId xmlns:p14="http://schemas.microsoft.com/office/powerpoint/2010/main" val="41507345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35857"/>
            <a:ext cx="9144000" cy="703728"/>
          </a:xfrm>
        </p:spPr>
        <p:txBody>
          <a:bodyPr>
            <a:noAutofit/>
          </a:bodyPr>
          <a:lstStyle/>
          <a:p>
            <a:pPr>
              <a:lnSpc>
                <a:spcPts val="3700"/>
              </a:lnSpc>
            </a:pPr>
            <a:r>
              <a:rPr lang="zh-TW" altLang="en-US" sz="4800" b="1" dirty="0">
                <a:effectLst>
                  <a:outerShdw blurRad="38100" dist="38100" dir="2700000" algn="tl">
                    <a:srgbClr val="000000">
                      <a:alpha val="43137"/>
                    </a:srgbClr>
                  </a:outerShdw>
                </a:effectLst>
                <a:latin typeface="Bodoni MT" panose="02070603080606020203" pitchFamily="18" charset="0"/>
                <a:ea typeface="DFKai-SB" panose="03000509000000000000" pitchFamily="65" charset="-120"/>
                <a:cs typeface="PMingLiU" panose="02020500000000000000" pitchFamily="18" charset="-120"/>
              </a:rPr>
              <a:t>與交往對象界線溝通的目的</a:t>
            </a:r>
            <a:endParaRPr lang="en-US" altLang="zh-TW"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7353" y="914400"/>
            <a:ext cx="9144000" cy="5943600"/>
          </a:xfrm>
        </p:spPr>
        <p:txBody>
          <a:bodyPr>
            <a:noAutofit/>
          </a:bodyPr>
          <a:lstStyle/>
          <a:p>
            <a:pPr algn="l">
              <a:lnSpc>
                <a:spcPts val="3700"/>
              </a:lnSpc>
              <a:spcBef>
                <a:spcPts val="0"/>
              </a:spcBef>
              <a:spcAft>
                <a:spcPts val="800"/>
              </a:spcAft>
            </a:pPr>
            <a:r>
              <a:rPr lang="en-US" altLang="zh-TW" sz="2400" b="1" dirty="0">
                <a:solidFill>
                  <a:schemeClr val="tx1"/>
                </a:solidFill>
                <a:latin typeface="DFKai-SB" panose="03000509000000000000" pitchFamily="65" charset="-120"/>
                <a:ea typeface="DFKai-SB" panose="03000509000000000000" pitchFamily="65" charset="-120"/>
              </a:rPr>
              <a:t>1.</a:t>
            </a:r>
            <a:r>
              <a:rPr lang="zh-TW" altLang="en-US" sz="2800" b="1" dirty="0">
                <a:solidFill>
                  <a:schemeClr val="tx1"/>
                </a:solidFill>
                <a:latin typeface="DFKai-SB" panose="03000509000000000000" pitchFamily="65" charset="-120"/>
                <a:ea typeface="DFKai-SB" panose="03000509000000000000" pitchFamily="65" charset="-120"/>
              </a:rPr>
              <a:t>了解他的為人 </a:t>
            </a:r>
            <a:r>
              <a:rPr lang="en-US" altLang="zh-TW" sz="2800" b="1" dirty="0">
                <a:solidFill>
                  <a:schemeClr val="tx1"/>
                </a:solidFill>
                <a:latin typeface="DFKai-SB" panose="03000509000000000000" pitchFamily="65" charset="-120"/>
                <a:ea typeface="DFKai-SB" panose="03000509000000000000" pitchFamily="65" charset="-120"/>
              </a:rPr>
              <a:t>(</a:t>
            </a:r>
            <a:r>
              <a:rPr lang="en-US" altLang="zh-TW" sz="2800" b="1" dirty="0">
                <a:solidFill>
                  <a:schemeClr val="tx1"/>
                </a:solidFill>
                <a:latin typeface="Bodoni MT" panose="02070603080606020203" pitchFamily="18" charset="0"/>
                <a:ea typeface="DFKai-SB" panose="03000509000000000000" pitchFamily="65" charset="-120"/>
              </a:rPr>
              <a:t>You find out much by confrontation</a:t>
            </a:r>
            <a:r>
              <a:rPr lang="en-US" altLang="zh-TW" sz="2800" b="1" dirty="0">
                <a:solidFill>
                  <a:schemeClr val="tx1"/>
                </a:solidFill>
                <a:latin typeface="DFKai-SB" panose="03000509000000000000" pitchFamily="65" charset="-120"/>
                <a:ea typeface="DFKai-SB" panose="03000509000000000000" pitchFamily="65" charset="-120"/>
              </a:rPr>
              <a:t>)</a:t>
            </a:r>
          </a:p>
          <a:p>
            <a:pPr marL="342900" indent="-342900" algn="l">
              <a:lnSpc>
                <a:spcPts val="3700"/>
              </a:lnSpc>
              <a:spcBef>
                <a:spcPts val="0"/>
              </a:spcBef>
              <a:spcAft>
                <a:spcPts val="800"/>
              </a:spcAft>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從對方回應你所提出的問題的方式</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 可知道他是怎樣的人、他的人品及他是否體會並在乎你的感受</a:t>
            </a:r>
            <a:r>
              <a:rPr lang="en-US" altLang="zh-TW" sz="2400" b="1" dirty="0">
                <a:solidFill>
                  <a:schemeClr val="tx1"/>
                </a:solidFill>
                <a:latin typeface="DFKai-SB" panose="03000509000000000000" pitchFamily="65" charset="-120"/>
                <a:ea typeface="DFKai-SB" panose="03000509000000000000" pitchFamily="65" charset="-120"/>
              </a:rPr>
              <a:t> (p.259)</a:t>
            </a:r>
            <a:r>
              <a:rPr lang="zh-TW" altLang="en-US" sz="2400" b="1" dirty="0">
                <a:solidFill>
                  <a:schemeClr val="tx1"/>
                </a:solidFill>
                <a:latin typeface="DFKai-SB" panose="03000509000000000000" pitchFamily="65" charset="-120"/>
                <a:ea typeface="DFKai-SB" panose="03000509000000000000" pitchFamily="65" charset="-120"/>
              </a:rPr>
              <a:t> </a:t>
            </a:r>
            <a:endParaRPr lang="en-US" altLang="zh-TW" sz="2000" b="1" dirty="0">
              <a:solidFill>
                <a:srgbClr val="7030A0"/>
              </a:solidFill>
              <a:latin typeface="DFKai-SB" panose="03000509000000000000" pitchFamily="65" charset="-120"/>
              <a:ea typeface="DFKai-SB" panose="03000509000000000000" pitchFamily="65" charset="-120"/>
            </a:endParaRPr>
          </a:p>
          <a:p>
            <a:pPr algn="l">
              <a:lnSpc>
                <a:spcPts val="3700"/>
              </a:lnSpc>
              <a:spcBef>
                <a:spcPts val="0"/>
              </a:spcBef>
              <a:spcAft>
                <a:spcPts val="800"/>
              </a:spcAft>
            </a:pPr>
            <a:r>
              <a:rPr lang="en-US" altLang="zh-TW" sz="2400" b="1" dirty="0">
                <a:solidFill>
                  <a:schemeClr val="tx1"/>
                </a:solidFill>
                <a:latin typeface="DFKai-SB" panose="03000509000000000000" pitchFamily="65" charset="-120"/>
                <a:ea typeface="DFKai-SB" panose="03000509000000000000" pitchFamily="65" charset="-120"/>
              </a:rPr>
              <a:t>2.</a:t>
            </a:r>
            <a:r>
              <a:rPr lang="zh-TW" altLang="en-US" sz="2800" b="1" dirty="0">
                <a:solidFill>
                  <a:schemeClr val="tx1"/>
                </a:solidFill>
                <a:latin typeface="DFKai-SB" panose="03000509000000000000" pitchFamily="65" charset="-120"/>
                <a:ea typeface="DFKai-SB" panose="03000509000000000000" pitchFamily="65" charset="-120"/>
              </a:rPr>
              <a:t>了解對方的價值觀 </a:t>
            </a:r>
            <a:r>
              <a:rPr lang="en-US" altLang="zh-TW" sz="2800" b="1" dirty="0">
                <a:solidFill>
                  <a:schemeClr val="tx1"/>
                </a:solidFill>
                <a:latin typeface="DFKai-SB" panose="03000509000000000000" pitchFamily="65" charset="-120"/>
                <a:ea typeface="DFKai-SB" panose="03000509000000000000" pitchFamily="65" charset="-120"/>
              </a:rPr>
              <a:t>(</a:t>
            </a:r>
            <a:r>
              <a:rPr lang="en-US" altLang="zh-TW" sz="2800" b="1" dirty="0">
                <a:solidFill>
                  <a:schemeClr val="tx1"/>
                </a:solidFill>
                <a:latin typeface="Bodoni MT" panose="02070603080606020203" pitchFamily="18" charset="0"/>
                <a:ea typeface="DFKai-SB" panose="03000509000000000000" pitchFamily="65" charset="-120"/>
              </a:rPr>
              <a:t>Begin with values and stand on them)</a:t>
            </a:r>
          </a:p>
          <a:p>
            <a:pPr marL="342900" indent="-342900" algn="l">
              <a:lnSpc>
                <a:spcPts val="3700"/>
              </a:lnSpc>
              <a:spcBef>
                <a:spcPts val="0"/>
              </a:spcBef>
              <a:spcAft>
                <a:spcPts val="800"/>
              </a:spcAft>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自己先清楚自己的價值觀，你看重甚麼</a:t>
            </a:r>
            <a:endParaRPr lang="en-US" altLang="zh-TW" sz="2400" b="1" dirty="0">
              <a:solidFill>
                <a:schemeClr val="tx1"/>
              </a:solidFill>
              <a:latin typeface="DFKai-SB" panose="03000509000000000000" pitchFamily="65" charset="-120"/>
              <a:ea typeface="DFKai-SB" panose="03000509000000000000" pitchFamily="65" charset="-120"/>
            </a:endParaRPr>
          </a:p>
          <a:p>
            <a:pPr marL="342900" indent="-342900" algn="l">
              <a:lnSpc>
                <a:spcPts val="3700"/>
              </a:lnSpc>
              <a:spcBef>
                <a:spcPts val="0"/>
              </a:spcBef>
              <a:spcAft>
                <a:spcPts val="800"/>
              </a:spcAft>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專心捍衛你所重視的事情，由這些價值觀來決定，別被感情和愛慕之心牽著走，因你容忍甚麼</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 就會得著甚麼</a:t>
            </a:r>
            <a:endParaRPr lang="en-US" altLang="zh-TW" sz="2400" b="1" dirty="0">
              <a:solidFill>
                <a:schemeClr val="tx1"/>
              </a:solidFill>
              <a:latin typeface="DFKai-SB" panose="03000509000000000000" pitchFamily="65" charset="-120"/>
              <a:ea typeface="DFKai-SB" panose="03000509000000000000" pitchFamily="65" charset="-120"/>
            </a:endParaRPr>
          </a:p>
          <a:p>
            <a:pPr marL="342900" indent="-342900" algn="l">
              <a:lnSpc>
                <a:spcPts val="3700"/>
              </a:lnSpc>
              <a:spcBef>
                <a:spcPts val="0"/>
              </a:spcBef>
              <a:spcAft>
                <a:spcPts val="800"/>
              </a:spcAft>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要與價值觀想同</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誠實，謙和敬虔的人認真交往 </a:t>
            </a:r>
            <a:endParaRPr lang="en-US" altLang="zh-TW" sz="2400" b="1"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821615" y="6400800"/>
            <a:ext cx="304800" cy="365125"/>
          </a:xfrm>
        </p:spPr>
        <p:txBody>
          <a:bodyPr/>
          <a:lstStyle/>
          <a:p>
            <a:pPr algn="l">
              <a:lnSpc>
                <a:spcPts val="3700"/>
              </a:lnSpc>
            </a:pPr>
            <a:fld id="{69C4CFD8-F662-4A36-AA27-12DE1FA08638}" type="slidenum">
              <a:rPr lang="en-US" smtClean="0"/>
              <a:pPr algn="l">
                <a:lnSpc>
                  <a:spcPts val="3700"/>
                </a:lnSpc>
              </a:pPr>
              <a:t>9</a:t>
            </a:fld>
            <a:endParaRPr lang="en-US" dirty="0"/>
          </a:p>
        </p:txBody>
      </p:sp>
    </p:spTree>
    <p:extLst>
      <p:ext uri="{BB962C8B-B14F-4D97-AF65-F5344CB8AC3E}">
        <p14:creationId xmlns:p14="http://schemas.microsoft.com/office/powerpoint/2010/main" val="18468459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58272"/>
            <a:ext cx="9144000" cy="703728"/>
          </a:xfrm>
        </p:spPr>
        <p:txBody>
          <a:bodyPr>
            <a:noAutofit/>
          </a:bodyPr>
          <a:lstStyle/>
          <a:p>
            <a:pPr>
              <a:lnSpc>
                <a:spcPts val="3700"/>
              </a:lnSpc>
            </a:pPr>
            <a:r>
              <a:rPr lang="zh-TW" altLang="en-US" sz="4800" b="1" dirty="0">
                <a:effectLst>
                  <a:outerShdw blurRad="38100" dist="38100" dir="2700000" algn="tl">
                    <a:srgbClr val="000000">
                      <a:alpha val="43137"/>
                    </a:srgbClr>
                  </a:outerShdw>
                </a:effectLst>
                <a:latin typeface="Bodoni MT" panose="02070603080606020203" pitchFamily="18" charset="0"/>
                <a:ea typeface="DFKai-SB" panose="03000509000000000000" pitchFamily="65" charset="-120"/>
                <a:cs typeface="PMingLiU" panose="02020500000000000000" pitchFamily="18" charset="-120"/>
              </a:rPr>
              <a:t>與交往對象界線溝通的目的</a:t>
            </a:r>
            <a:endParaRPr lang="en-US" altLang="zh-TW"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7353" y="647888"/>
            <a:ext cx="9144000" cy="6210112"/>
          </a:xfrm>
        </p:spPr>
        <p:txBody>
          <a:bodyPr>
            <a:noAutofit/>
          </a:bodyPr>
          <a:lstStyle/>
          <a:p>
            <a:pPr algn="l">
              <a:lnSpc>
                <a:spcPts val="3300"/>
              </a:lnSpc>
              <a:spcBef>
                <a:spcPts val="0"/>
              </a:spcBef>
              <a:spcAft>
                <a:spcPts val="800"/>
              </a:spcAft>
            </a:pPr>
            <a:r>
              <a:rPr lang="en-US" altLang="zh-TW" sz="2800" b="1" dirty="0">
                <a:solidFill>
                  <a:schemeClr val="tx1"/>
                </a:solidFill>
                <a:latin typeface="DFKai-SB" panose="03000509000000000000" pitchFamily="65" charset="-120"/>
                <a:ea typeface="DFKai-SB" panose="03000509000000000000" pitchFamily="65" charset="-120"/>
              </a:rPr>
              <a:t>3.</a:t>
            </a:r>
            <a:r>
              <a:rPr lang="zh-TW" altLang="en-US" sz="2800" b="1" dirty="0">
                <a:solidFill>
                  <a:schemeClr val="tx1"/>
                </a:solidFill>
                <a:latin typeface="DFKai-SB" panose="03000509000000000000" pitchFamily="65" charset="-120"/>
                <a:ea typeface="DFKai-SB" panose="03000509000000000000" pitchFamily="65" charset="-120"/>
              </a:rPr>
              <a:t>釐清關係</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這段關係將如何發展</a:t>
            </a:r>
            <a:r>
              <a:rPr lang="en-US" altLang="zh-TW" sz="2800" b="1" dirty="0">
                <a:solidFill>
                  <a:schemeClr val="tx1"/>
                </a:solidFill>
                <a:latin typeface="DFKai-SB" panose="03000509000000000000" pitchFamily="65" charset="-120"/>
                <a:ea typeface="DFKai-SB" panose="03000509000000000000" pitchFamily="65" charset="-120"/>
              </a:rPr>
              <a:t>(</a:t>
            </a:r>
            <a:r>
              <a:rPr lang="en-US" altLang="zh-TW" sz="2800" b="1" dirty="0">
                <a:solidFill>
                  <a:schemeClr val="tx1"/>
                </a:solidFill>
                <a:latin typeface="Bodoni MT" panose="02070603080606020203" pitchFamily="18" charset="0"/>
                <a:ea typeface="DFKai-SB" panose="03000509000000000000" pitchFamily="65" charset="-120"/>
              </a:rPr>
              <a:t>The “where is this 	going ?” talk</a:t>
            </a:r>
            <a:r>
              <a:rPr lang="en-US" altLang="zh-TW" sz="2800" b="1" dirty="0">
                <a:solidFill>
                  <a:schemeClr val="tx1"/>
                </a:solidFill>
                <a:latin typeface="DFKai-SB" panose="03000509000000000000" pitchFamily="65" charset="-120"/>
                <a:ea typeface="DFKai-SB" panose="03000509000000000000" pitchFamily="65" charset="-120"/>
              </a:rPr>
              <a:t>)</a:t>
            </a:r>
          </a:p>
          <a:p>
            <a:pPr marL="342900" indent="-342900" algn="l">
              <a:lnSpc>
                <a:spcPts val="3300"/>
              </a:lnSpc>
              <a:spcBef>
                <a:spcPts val="0"/>
              </a:spcBef>
              <a:spcAft>
                <a:spcPts val="800"/>
              </a:spcAft>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清楚自己想要甚麼</a:t>
            </a:r>
            <a:endParaRPr lang="en-US" altLang="zh-TW" sz="2400" b="1" dirty="0">
              <a:solidFill>
                <a:schemeClr val="tx1"/>
              </a:solidFill>
              <a:latin typeface="DFKai-SB" panose="03000509000000000000" pitchFamily="65" charset="-120"/>
              <a:ea typeface="DFKai-SB" panose="03000509000000000000" pitchFamily="65" charset="-120"/>
            </a:endParaRPr>
          </a:p>
          <a:p>
            <a:pPr marL="342900" indent="-342900" algn="l">
              <a:lnSpc>
                <a:spcPts val="3300"/>
              </a:lnSpc>
              <a:spcBef>
                <a:spcPts val="0"/>
              </a:spcBef>
              <a:spcAft>
                <a:spcPts val="800"/>
              </a:spcAft>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「破釜沉舟」的談</a:t>
            </a:r>
            <a:r>
              <a:rPr lang="en-US" altLang="zh-TW" sz="2400" b="1" dirty="0">
                <a:solidFill>
                  <a:schemeClr val="tx1"/>
                </a:solidFill>
                <a:latin typeface="DFKai-SB" panose="03000509000000000000" pitchFamily="65" charset="-120"/>
                <a:ea typeface="DFKai-SB" panose="03000509000000000000" pitchFamily="65" charset="-120"/>
              </a:rPr>
              <a:t>(</a:t>
            </a:r>
            <a:r>
              <a:rPr lang="en-US" altLang="zh-TW" sz="2400" b="1" dirty="0">
                <a:solidFill>
                  <a:schemeClr val="tx1"/>
                </a:solidFill>
                <a:latin typeface="Bodoni MT" panose="02070603080606020203" pitchFamily="18" charset="0"/>
                <a:ea typeface="DFKai-SB" panose="03000509000000000000" pitchFamily="65" charset="-120"/>
              </a:rPr>
              <a:t>The “fish or cut bait” talk</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→許下承諾或分道揚鑣</a:t>
            </a:r>
            <a:endParaRPr lang="en-US" altLang="zh-TW" sz="2400" b="1" dirty="0">
              <a:solidFill>
                <a:schemeClr val="tx1"/>
              </a:solidFill>
              <a:latin typeface="DFKai-SB" panose="03000509000000000000" pitchFamily="65" charset="-120"/>
              <a:ea typeface="DFKai-SB" panose="03000509000000000000" pitchFamily="65" charset="-120"/>
            </a:endParaRPr>
          </a:p>
          <a:p>
            <a:pPr algn="l">
              <a:lnSpc>
                <a:spcPts val="3300"/>
              </a:lnSpc>
              <a:spcBef>
                <a:spcPts val="0"/>
              </a:spcBef>
              <a:spcAft>
                <a:spcPts val="800"/>
              </a:spcAft>
            </a:pPr>
            <a:r>
              <a:rPr lang="en-US" altLang="zh-TW" sz="2800" b="1" dirty="0">
                <a:solidFill>
                  <a:schemeClr val="tx1"/>
                </a:solidFill>
                <a:latin typeface="DFKai-SB" panose="03000509000000000000" pitchFamily="65" charset="-120"/>
                <a:ea typeface="DFKai-SB" panose="03000509000000000000" pitchFamily="65" charset="-120"/>
              </a:rPr>
              <a:t>4.</a:t>
            </a:r>
            <a:r>
              <a:rPr lang="zh-TW" altLang="en-US" sz="2800" b="1" dirty="0">
                <a:solidFill>
                  <a:schemeClr val="tx1"/>
                </a:solidFill>
                <a:latin typeface="DFKai-SB" panose="03000509000000000000" pitchFamily="65" charset="-120"/>
                <a:ea typeface="DFKai-SB" panose="03000509000000000000" pitchFamily="65" charset="-120"/>
              </a:rPr>
              <a:t>談談「正視雙方的差異」</a:t>
            </a:r>
            <a:r>
              <a:rPr lang="en-US" altLang="zh-TW" sz="2800" b="1" dirty="0">
                <a:solidFill>
                  <a:schemeClr val="tx1"/>
                </a:solidFill>
                <a:latin typeface="DFKai-SB" panose="03000509000000000000" pitchFamily="65" charset="-120"/>
                <a:ea typeface="DFKai-SB" panose="03000509000000000000" pitchFamily="65" charset="-120"/>
              </a:rPr>
              <a:t>(</a:t>
            </a:r>
            <a:r>
              <a:rPr lang="en-US" altLang="zh-TW" sz="2800" b="1" dirty="0">
                <a:solidFill>
                  <a:schemeClr val="tx1"/>
                </a:solidFill>
                <a:latin typeface="Bodoni MT" panose="02070603080606020203" pitchFamily="18" charset="0"/>
                <a:ea typeface="DFKai-SB" panose="03000509000000000000" pitchFamily="65" charset="-120"/>
              </a:rPr>
              <a:t>The “let’s face our differences” 	talk</a:t>
            </a:r>
            <a:r>
              <a:rPr lang="en-US" altLang="zh-TW" sz="2800" b="1" dirty="0">
                <a:solidFill>
                  <a:schemeClr val="tx1"/>
                </a:solidFill>
                <a:latin typeface="DFKai-SB" panose="03000509000000000000" pitchFamily="65" charset="-120"/>
                <a:ea typeface="DFKai-SB" panose="03000509000000000000" pitchFamily="65" charset="-120"/>
              </a:rPr>
              <a:t>)</a:t>
            </a:r>
          </a:p>
          <a:p>
            <a:pPr marL="342900" indent="-342900" algn="l">
              <a:lnSpc>
                <a:spcPts val="3300"/>
              </a:lnSpc>
              <a:spcBef>
                <a:spcPts val="0"/>
              </a:spcBef>
              <a:spcAft>
                <a:spcPts val="800"/>
              </a:spcAft>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談談兩人在品味喜好、人生觀，信仰、對性和身體碰觸的底線，價值觀與長遠計畫的看法</a:t>
            </a:r>
            <a:endParaRPr lang="en-US" altLang="zh-TW" sz="2400" b="1" dirty="0">
              <a:solidFill>
                <a:schemeClr val="tx1"/>
              </a:solidFill>
              <a:latin typeface="DFKai-SB" panose="03000509000000000000" pitchFamily="65" charset="-120"/>
              <a:ea typeface="DFKai-SB" panose="03000509000000000000" pitchFamily="65" charset="-120"/>
            </a:endParaRPr>
          </a:p>
          <a:p>
            <a:pPr marL="342900" indent="-342900" algn="l">
              <a:lnSpc>
                <a:spcPts val="3300"/>
              </a:lnSpc>
              <a:spcBef>
                <a:spcPts val="0"/>
              </a:spcBef>
              <a:spcAft>
                <a:spcPts val="800"/>
              </a:spcAft>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考慮與對方發展長期穩定的關係前，一定要將人生重要議題溝通清楚</a:t>
            </a:r>
            <a:endParaRPr lang="en-US" altLang="zh-TW" sz="2400" b="1" dirty="0">
              <a:solidFill>
                <a:schemeClr val="tx1"/>
              </a:solidFill>
              <a:latin typeface="DFKai-SB" panose="03000509000000000000" pitchFamily="65" charset="-120"/>
              <a:ea typeface="DFKai-SB" panose="03000509000000000000" pitchFamily="65" charset="-120"/>
            </a:endParaRPr>
          </a:p>
          <a:p>
            <a:pPr marL="342900" indent="-342900" algn="l">
              <a:lnSpc>
                <a:spcPts val="3300"/>
              </a:lnSpc>
              <a:spcBef>
                <a:spcPts val="0"/>
              </a:spcBef>
              <a:spcAft>
                <a:spcPts val="800"/>
              </a:spcAft>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可以有差異，但有些是不可妥協的</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 例如</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信仰和價值觀</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否則你受苦的機會會很多</a:t>
            </a:r>
            <a:endParaRPr lang="en-US" altLang="zh-TW" sz="2400" b="1" dirty="0">
              <a:solidFill>
                <a:schemeClr val="tx1"/>
              </a:solidFill>
              <a:latin typeface="DFKai-SB" panose="03000509000000000000" pitchFamily="65" charset="-120"/>
              <a:ea typeface="DFKai-SB" panose="03000509000000000000" pitchFamily="65" charset="-120"/>
            </a:endParaRPr>
          </a:p>
          <a:p>
            <a:pPr algn="l">
              <a:lnSpc>
                <a:spcPts val="3300"/>
              </a:lnSpc>
              <a:spcBef>
                <a:spcPts val="0"/>
              </a:spcBef>
              <a:spcAft>
                <a:spcPts val="800"/>
              </a:spcAft>
            </a:pPr>
            <a:endParaRPr lang="en-US" altLang="zh-TW" sz="2800" b="1"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686800" y="6400800"/>
            <a:ext cx="439615" cy="365125"/>
          </a:xfrm>
        </p:spPr>
        <p:txBody>
          <a:bodyPr/>
          <a:lstStyle/>
          <a:p>
            <a:pPr algn="l">
              <a:lnSpc>
                <a:spcPts val="3700"/>
              </a:lnSpc>
            </a:pPr>
            <a:fld id="{69C4CFD8-F662-4A36-AA27-12DE1FA08638}" type="slidenum">
              <a:rPr lang="en-US" smtClean="0"/>
              <a:pPr algn="l">
                <a:lnSpc>
                  <a:spcPts val="3700"/>
                </a:lnSpc>
              </a:pPr>
              <a:t>10</a:t>
            </a:fld>
            <a:endParaRPr lang="en-US" dirty="0"/>
          </a:p>
        </p:txBody>
      </p:sp>
    </p:spTree>
    <p:extLst>
      <p:ext uri="{BB962C8B-B14F-4D97-AF65-F5344CB8AC3E}">
        <p14:creationId xmlns:p14="http://schemas.microsoft.com/office/powerpoint/2010/main" val="11705189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58272"/>
            <a:ext cx="9144000" cy="703728"/>
          </a:xfrm>
        </p:spPr>
        <p:txBody>
          <a:bodyPr>
            <a:noAutofit/>
          </a:bodyPr>
          <a:lstStyle/>
          <a:p>
            <a:pPr>
              <a:lnSpc>
                <a:spcPts val="3700"/>
              </a:lnSpc>
            </a:pPr>
            <a:r>
              <a:rPr lang="zh-TW" altLang="en-US" sz="4800" b="1" dirty="0">
                <a:effectLst>
                  <a:outerShdw blurRad="38100" dist="38100" dir="2700000" algn="tl">
                    <a:srgbClr val="000000">
                      <a:alpha val="43137"/>
                    </a:srgbClr>
                  </a:outerShdw>
                </a:effectLst>
                <a:latin typeface="Bodoni MT" panose="02070603080606020203" pitchFamily="18" charset="0"/>
                <a:ea typeface="DFKai-SB" panose="03000509000000000000" pitchFamily="65" charset="-120"/>
                <a:cs typeface="PMingLiU" panose="02020500000000000000" pitchFamily="18" charset="-120"/>
              </a:rPr>
              <a:t>與交往對象界線溝通的目的</a:t>
            </a:r>
            <a:endParaRPr lang="en-US" altLang="zh-TW"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7353" y="647888"/>
            <a:ext cx="9144000" cy="6210112"/>
          </a:xfrm>
        </p:spPr>
        <p:txBody>
          <a:bodyPr>
            <a:noAutofit/>
          </a:bodyPr>
          <a:lstStyle/>
          <a:p>
            <a:pPr algn="l">
              <a:lnSpc>
                <a:spcPts val="3300"/>
              </a:lnSpc>
              <a:spcBef>
                <a:spcPts val="0"/>
              </a:spcBef>
              <a:spcAft>
                <a:spcPts val="800"/>
              </a:spcAft>
            </a:pPr>
            <a:r>
              <a:rPr lang="en-US" altLang="zh-TW" sz="2400" b="1" dirty="0">
                <a:solidFill>
                  <a:schemeClr val="tx1"/>
                </a:solidFill>
                <a:latin typeface="DFKai-SB" panose="03000509000000000000" pitchFamily="65" charset="-120"/>
                <a:ea typeface="DFKai-SB" panose="03000509000000000000" pitchFamily="65" charset="-120"/>
              </a:rPr>
              <a:t>5.</a:t>
            </a:r>
            <a:r>
              <a:rPr lang="zh-TW" altLang="en-US" sz="2400" b="1" dirty="0">
                <a:solidFill>
                  <a:schemeClr val="tx1"/>
                </a:solidFill>
                <a:latin typeface="DFKai-SB" panose="03000509000000000000" pitchFamily="65" charset="-120"/>
                <a:ea typeface="DFKai-SB" panose="03000509000000000000" pitchFamily="65" charset="-120"/>
              </a:rPr>
              <a:t>分手</a:t>
            </a:r>
            <a:r>
              <a:rPr lang="en-US" altLang="zh-TW" sz="2400" b="1" dirty="0">
                <a:solidFill>
                  <a:schemeClr val="tx1"/>
                </a:solidFill>
                <a:latin typeface="DFKai-SB" panose="03000509000000000000" pitchFamily="65" charset="-120"/>
                <a:ea typeface="DFKai-SB" panose="03000509000000000000" pitchFamily="65" charset="-120"/>
              </a:rPr>
              <a:t>(</a:t>
            </a:r>
            <a:r>
              <a:rPr lang="en-US" altLang="zh-TW" sz="2400" b="1" dirty="0">
                <a:solidFill>
                  <a:schemeClr val="tx1"/>
                </a:solidFill>
                <a:latin typeface="Bodoni MT" panose="02070603080606020203" pitchFamily="18" charset="0"/>
                <a:ea typeface="DFKai-SB" panose="03000509000000000000" pitchFamily="65" charset="-120"/>
              </a:rPr>
              <a:t>The breakup</a:t>
            </a:r>
            <a:r>
              <a:rPr lang="en-US" altLang="zh-TW" sz="2400" b="1" dirty="0">
                <a:solidFill>
                  <a:schemeClr val="tx1"/>
                </a:solidFill>
                <a:latin typeface="DFKai-SB" panose="03000509000000000000" pitchFamily="65" charset="-120"/>
                <a:ea typeface="DFKai-SB" panose="03000509000000000000" pitchFamily="65" charset="-120"/>
              </a:rPr>
              <a:t>)</a:t>
            </a:r>
          </a:p>
          <a:p>
            <a:pPr marL="342900" indent="-342900" algn="l">
              <a:lnSpc>
                <a:spcPts val="3300"/>
              </a:lnSpc>
              <a:spcBef>
                <a:spcPts val="0"/>
              </a:spcBef>
              <a:spcAft>
                <a:spcPts val="800"/>
              </a:spcAft>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要明確、果決</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別因怕傷害對方或本身無法承受傷害而預留彈性空間</a:t>
            </a:r>
            <a:endParaRPr lang="en-US" altLang="zh-TW" sz="2400" b="1" dirty="0">
              <a:solidFill>
                <a:schemeClr val="tx1"/>
              </a:solidFill>
              <a:latin typeface="DFKai-SB" panose="03000509000000000000" pitchFamily="65" charset="-120"/>
              <a:ea typeface="DFKai-SB" panose="03000509000000000000" pitchFamily="65" charset="-120"/>
            </a:endParaRPr>
          </a:p>
          <a:p>
            <a:pPr marL="342900" indent="-342900" algn="l">
              <a:lnSpc>
                <a:spcPts val="3300"/>
              </a:lnSpc>
              <a:spcBef>
                <a:spcPts val="0"/>
              </a:spcBef>
              <a:spcAft>
                <a:spcPts val="800"/>
              </a:spcAft>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無須敵對或吵架，態度明確、具體，說出自己想要與不想要甚麼</a:t>
            </a:r>
            <a:endParaRPr lang="en-US" altLang="zh-TW" sz="2400" b="1" dirty="0">
              <a:solidFill>
                <a:schemeClr val="tx1"/>
              </a:solidFill>
              <a:latin typeface="DFKai-SB" panose="03000509000000000000" pitchFamily="65" charset="-120"/>
              <a:ea typeface="DFKai-SB" panose="03000509000000000000" pitchFamily="65" charset="-120"/>
            </a:endParaRPr>
          </a:p>
          <a:p>
            <a:pPr marL="342900" indent="-342900" algn="l">
              <a:lnSpc>
                <a:spcPts val="3300"/>
              </a:lnSpc>
              <a:spcBef>
                <a:spcPts val="0"/>
              </a:spcBef>
              <a:spcAft>
                <a:spcPts val="800"/>
              </a:spcAft>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別因衝動或感覺而做出任何決定或改變分手關係，只要分手的理由還存在</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 就要三思而後行</a:t>
            </a:r>
            <a:endParaRPr lang="en-US" altLang="zh-TW" sz="2400" b="1" dirty="0">
              <a:solidFill>
                <a:schemeClr val="tx1"/>
              </a:solidFill>
              <a:latin typeface="DFKai-SB" panose="03000509000000000000" pitchFamily="65" charset="-120"/>
              <a:ea typeface="DFKai-SB" panose="03000509000000000000" pitchFamily="65" charset="-120"/>
            </a:endParaRPr>
          </a:p>
          <a:p>
            <a:pPr marL="342900" indent="-342900" algn="l">
              <a:lnSpc>
                <a:spcPts val="3300"/>
              </a:lnSpc>
              <a:spcBef>
                <a:spcPts val="0"/>
              </a:spcBef>
              <a:spcAft>
                <a:spcPts val="800"/>
              </a:spcAft>
              <a:buFont typeface="Wingdings" panose="05000000000000000000" pitchFamily="2" charset="2"/>
              <a:buChar char="v"/>
            </a:pPr>
            <a:r>
              <a:rPr lang="zh-TW" altLang="en-US" sz="2400" b="1" dirty="0">
                <a:solidFill>
                  <a:schemeClr val="tx1"/>
                </a:solidFill>
                <a:latin typeface="DFKai-SB" panose="03000509000000000000" pitchFamily="65" charset="-120"/>
                <a:ea typeface="DFKai-SB" panose="03000509000000000000" pitchFamily="65" charset="-120"/>
              </a:rPr>
              <a:t>結論</a:t>
            </a:r>
            <a:r>
              <a:rPr lang="en-US" altLang="zh-TW" sz="2400" b="1" dirty="0">
                <a:solidFill>
                  <a:schemeClr val="tx1"/>
                </a:solidFill>
                <a:latin typeface="DFKai-SB" panose="03000509000000000000" pitchFamily="65" charset="-120"/>
                <a:ea typeface="DFKai-SB" panose="03000509000000000000" pitchFamily="65" charset="-120"/>
              </a:rPr>
              <a:t>:</a:t>
            </a:r>
          </a:p>
          <a:p>
            <a:pPr marL="800100" lvl="1" indent="-342900" algn="l">
              <a:lnSpc>
                <a:spcPts val="3300"/>
              </a:lnSpc>
              <a:spcBef>
                <a:spcPts val="0"/>
              </a:spcBef>
              <a:spcAft>
                <a:spcPts val="800"/>
              </a:spcAft>
              <a:buFontTx/>
              <a:buChar char="-"/>
            </a:pPr>
            <a:r>
              <a:rPr lang="zh-TW" altLang="en-US" sz="2400" b="1" dirty="0">
                <a:solidFill>
                  <a:schemeClr val="tx1"/>
                </a:solidFill>
                <a:latin typeface="DFKai-SB" panose="03000509000000000000" pitchFamily="65" charset="-120"/>
                <a:ea typeface="DFKai-SB" panose="03000509000000000000" pitchFamily="65" charset="-120"/>
              </a:rPr>
              <a:t>從與異性交往的溝通過程裡認識到自己想要與不想要甚麼</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價值觀</a:t>
            </a:r>
            <a:r>
              <a:rPr lang="en-US" altLang="zh-TW" sz="2400" b="1" dirty="0">
                <a:solidFill>
                  <a:schemeClr val="tx1"/>
                </a:solidFill>
                <a:latin typeface="DFKai-SB" panose="03000509000000000000" pitchFamily="65" charset="-120"/>
                <a:ea typeface="DFKai-SB" panose="03000509000000000000" pitchFamily="65" charset="-120"/>
              </a:rPr>
              <a:t>…</a:t>
            </a:r>
          </a:p>
          <a:p>
            <a:pPr marL="800100" lvl="1" indent="-342900" algn="l">
              <a:lnSpc>
                <a:spcPts val="3300"/>
              </a:lnSpc>
              <a:spcBef>
                <a:spcPts val="0"/>
              </a:spcBef>
              <a:spcAft>
                <a:spcPts val="800"/>
              </a:spcAft>
              <a:buFontTx/>
              <a:buChar char="-"/>
            </a:pPr>
            <a:r>
              <a:rPr lang="zh-TW" altLang="en-US" sz="2400" b="1" dirty="0">
                <a:solidFill>
                  <a:schemeClr val="tx1"/>
                </a:solidFill>
                <a:latin typeface="DFKai-SB" panose="03000509000000000000" pitchFamily="65" charset="-120"/>
                <a:ea typeface="DFKai-SB" panose="03000509000000000000" pitchFamily="65" charset="-120"/>
              </a:rPr>
              <a:t>溝通時必須釐清眼前面對的問題</a:t>
            </a:r>
            <a:endParaRPr lang="en-US" altLang="zh-TW" sz="2400" b="1" dirty="0">
              <a:solidFill>
                <a:schemeClr val="tx1"/>
              </a:solidFill>
              <a:latin typeface="DFKai-SB" panose="03000509000000000000" pitchFamily="65" charset="-120"/>
              <a:ea typeface="DFKai-SB" panose="03000509000000000000" pitchFamily="65" charset="-120"/>
            </a:endParaRPr>
          </a:p>
          <a:p>
            <a:pPr marL="800100" lvl="1" indent="-342900" algn="l">
              <a:lnSpc>
                <a:spcPts val="3300"/>
              </a:lnSpc>
              <a:spcBef>
                <a:spcPts val="0"/>
              </a:spcBef>
              <a:spcAft>
                <a:spcPts val="800"/>
              </a:spcAft>
              <a:buFontTx/>
              <a:buChar char="-"/>
            </a:pPr>
            <a:r>
              <a:rPr lang="zh-TW" altLang="en-US" sz="2400" b="1" dirty="0">
                <a:solidFill>
                  <a:schemeClr val="tx1"/>
                </a:solidFill>
                <a:latin typeface="DFKai-SB" panose="03000509000000000000" pitchFamily="65" charset="-120"/>
                <a:ea typeface="DFKai-SB" panose="03000509000000000000" pitchFamily="65" charset="-120"/>
              </a:rPr>
              <a:t>無論得出的結果如何</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 及早發現問題避免往後承受更大的風險或痛苦</a:t>
            </a:r>
            <a:endParaRPr lang="en-US" altLang="zh-TW" sz="2400" b="1"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686800" y="6400800"/>
            <a:ext cx="439615" cy="365125"/>
          </a:xfrm>
        </p:spPr>
        <p:txBody>
          <a:bodyPr/>
          <a:lstStyle/>
          <a:p>
            <a:pPr algn="l">
              <a:lnSpc>
                <a:spcPts val="3700"/>
              </a:lnSpc>
            </a:pPr>
            <a:fld id="{69C4CFD8-F662-4A36-AA27-12DE1FA08638}" type="slidenum">
              <a:rPr lang="en-US" smtClean="0"/>
              <a:pPr algn="l">
                <a:lnSpc>
                  <a:spcPts val="3700"/>
                </a:lnSpc>
              </a:pPr>
              <a:t>11</a:t>
            </a:fld>
            <a:endParaRPr lang="en-US" dirty="0"/>
          </a:p>
        </p:txBody>
      </p:sp>
    </p:spTree>
    <p:extLst>
      <p:ext uri="{BB962C8B-B14F-4D97-AF65-F5344CB8AC3E}">
        <p14:creationId xmlns:p14="http://schemas.microsoft.com/office/powerpoint/2010/main" val="35578130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85" y="194047"/>
            <a:ext cx="9144000" cy="703728"/>
          </a:xfrm>
        </p:spPr>
        <p:txBody>
          <a:bodyPr>
            <a:noAutofit/>
          </a:bodyPr>
          <a:lstStyle/>
          <a:p>
            <a:pPr>
              <a:lnSpc>
                <a:spcPts val="3700"/>
              </a:lnSpc>
            </a:pPr>
            <a:r>
              <a:rPr lang="zh-TW" altLang="en-US" sz="4800" b="1" dirty="0">
                <a:effectLst>
                  <a:outerShdw blurRad="38100" dist="38100" dir="2700000" algn="tl">
                    <a:srgbClr val="000000">
                      <a:alpha val="43137"/>
                    </a:srgbClr>
                  </a:outerShdw>
                </a:effectLst>
                <a:latin typeface="Bodoni MT" panose="02070603080606020203" pitchFamily="18" charset="0"/>
                <a:ea typeface="DFKai-SB" panose="03000509000000000000" pitchFamily="65" charset="-120"/>
                <a:cs typeface="PMingLiU" panose="02020500000000000000" pitchFamily="18" charset="-120"/>
              </a:rPr>
              <a:t>與未成年兒女溝通的目的</a:t>
            </a:r>
            <a:endParaRPr lang="en-US" altLang="zh-TW"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7353" y="914400"/>
            <a:ext cx="9144000" cy="5943600"/>
          </a:xfrm>
        </p:spPr>
        <p:txBody>
          <a:bodyPr>
            <a:noAutofit/>
          </a:bodyPr>
          <a:lstStyle/>
          <a:p>
            <a:pPr marL="342900" indent="-342900" algn="l">
              <a:lnSpc>
                <a:spcPts val="4000"/>
              </a:lnSpc>
              <a:spcBef>
                <a:spcPts val="0"/>
              </a:spcBef>
              <a:spcAft>
                <a:spcPts val="800"/>
              </a:spcAft>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小孩需要能以</a:t>
            </a:r>
            <a:r>
              <a:rPr lang="zh-TW" altLang="en-US" sz="2800" b="1" dirty="0">
                <a:solidFill>
                  <a:srgbClr val="1005E5"/>
                </a:solidFill>
                <a:highlight>
                  <a:srgbClr val="FFFF00"/>
                </a:highlight>
                <a:latin typeface="DFKai-SB" panose="03000509000000000000" pitchFamily="65" charset="-120"/>
                <a:ea typeface="DFKai-SB" panose="03000509000000000000" pitchFamily="65" charset="-120"/>
              </a:rPr>
              <a:t>愛</a:t>
            </a:r>
            <a:r>
              <a:rPr lang="en-US" altLang="zh-TW" sz="2800" b="1" dirty="0">
                <a:solidFill>
                  <a:srgbClr val="1005E5"/>
                </a:solidFill>
                <a:highlight>
                  <a:srgbClr val="FFFF00"/>
                </a:highlight>
                <a:latin typeface="DFKai-SB" panose="03000509000000000000" pitchFamily="65" charset="-120"/>
                <a:ea typeface="DFKai-SB" panose="03000509000000000000" pitchFamily="65" charset="-120"/>
              </a:rPr>
              <a:t>(agape</a:t>
            </a:r>
            <a:r>
              <a:rPr lang="zh-TW" altLang="en-US" sz="2800" b="1" dirty="0">
                <a:solidFill>
                  <a:srgbClr val="1005E5"/>
                </a:solidFill>
                <a:highlight>
                  <a:srgbClr val="FFFF00"/>
                </a:highlight>
                <a:latin typeface="DFKai-SB" panose="03000509000000000000" pitchFamily="65" charset="-120"/>
                <a:ea typeface="DFKai-SB" panose="03000509000000000000" pitchFamily="65" charset="-120"/>
              </a:rPr>
              <a:t>的愛</a:t>
            </a:r>
            <a:r>
              <a:rPr lang="en-US" altLang="zh-TW" sz="2800" b="1" dirty="0">
                <a:solidFill>
                  <a:srgbClr val="1005E5"/>
                </a:solidFill>
                <a:highlight>
                  <a:srgbClr val="FFFF00"/>
                </a:highlight>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設立良好界線的父母來協助孩子培養健</a:t>
            </a:r>
            <a:r>
              <a:rPr lang="en-US" altLang="zh-TW"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全、成熟的品格，發展各種生活所需的技能和能</a:t>
            </a:r>
            <a:r>
              <a:rPr lang="en-US" altLang="zh-TW"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力</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箴</a:t>
            </a:r>
            <a:r>
              <a:rPr lang="en-US" altLang="zh-TW" sz="2800" b="1" dirty="0">
                <a:solidFill>
                  <a:schemeClr val="tx1"/>
                </a:solidFill>
                <a:latin typeface="DFKai-SB" panose="03000509000000000000" pitchFamily="65" charset="-120"/>
                <a:ea typeface="DFKai-SB" panose="03000509000000000000" pitchFamily="65" charset="-120"/>
              </a:rPr>
              <a:t>13:1</a:t>
            </a:r>
            <a:r>
              <a:rPr lang="zh-TW" altLang="en-US" sz="2800" b="1" dirty="0">
                <a:solidFill>
                  <a:schemeClr val="tx1"/>
                </a:solidFill>
                <a:latin typeface="DFKai-SB" panose="03000509000000000000" pitchFamily="65" charset="-120"/>
                <a:ea typeface="DFKai-SB" panose="03000509000000000000" pitchFamily="65" charset="-120"/>
              </a:rPr>
              <a:t>，</a:t>
            </a:r>
            <a:r>
              <a:rPr lang="en-US" altLang="zh-TW" sz="2800" b="1" dirty="0">
                <a:solidFill>
                  <a:schemeClr val="tx1"/>
                </a:solidFill>
                <a:latin typeface="DFKai-SB" panose="03000509000000000000" pitchFamily="65" charset="-120"/>
                <a:ea typeface="DFKai-SB" panose="03000509000000000000" pitchFamily="65" charset="-120"/>
              </a:rPr>
              <a:t>19:18</a:t>
            </a:r>
            <a:r>
              <a:rPr lang="zh-TW" altLang="en-US" sz="1600" b="0" i="0" dirty="0">
                <a:solidFill>
                  <a:srgbClr val="434343"/>
                </a:solidFill>
                <a:effectLst/>
                <a:latin typeface="Times New Roman" panose="02020603050405020304" pitchFamily="18" charset="0"/>
              </a:rPr>
              <a:t> </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弗</a:t>
            </a:r>
            <a:r>
              <a:rPr lang="en-US" altLang="zh-TW" sz="2800" b="1" dirty="0">
                <a:solidFill>
                  <a:schemeClr val="tx1"/>
                </a:solidFill>
                <a:latin typeface="DFKai-SB" panose="03000509000000000000" pitchFamily="65" charset="-120"/>
                <a:ea typeface="DFKai-SB" panose="03000509000000000000" pitchFamily="65" charset="-120"/>
              </a:rPr>
              <a:t>6:4)</a:t>
            </a:r>
          </a:p>
          <a:p>
            <a:pPr marL="342900" indent="-342900" algn="l">
              <a:lnSpc>
                <a:spcPts val="4000"/>
              </a:lnSpc>
              <a:spcBef>
                <a:spcPts val="0"/>
              </a:spcBef>
              <a:spcAft>
                <a:spcPts val="800"/>
              </a:spcAft>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界線溝通的目標是內化你教導他們的恩典與真理</a:t>
            </a:r>
            <a:endParaRPr lang="en-US" altLang="zh-TW" sz="2800" b="1" dirty="0">
              <a:solidFill>
                <a:schemeClr val="tx1"/>
              </a:solidFill>
              <a:latin typeface="DFKai-SB" panose="03000509000000000000" pitchFamily="65" charset="-120"/>
              <a:ea typeface="DFKai-SB" panose="03000509000000000000" pitchFamily="65" charset="-120"/>
            </a:endParaRPr>
          </a:p>
          <a:p>
            <a:pPr marL="800100" lvl="1" indent="-342900" algn="l">
              <a:lnSpc>
                <a:spcPts val="4000"/>
              </a:lnSpc>
              <a:spcBef>
                <a:spcPts val="0"/>
              </a:spcBef>
              <a:spcAft>
                <a:spcPts val="800"/>
              </a:spcAft>
              <a:buFontTx/>
              <a:buChar char="-"/>
            </a:pPr>
            <a:r>
              <a:rPr lang="zh-TW" altLang="en-US" b="1" dirty="0">
                <a:solidFill>
                  <a:schemeClr val="tx1"/>
                </a:solidFill>
                <a:latin typeface="DFKai-SB" panose="03000509000000000000" pitchFamily="65" charset="-120"/>
                <a:ea typeface="DFKai-SB" panose="03000509000000000000" pitchFamily="65" charset="-120"/>
              </a:rPr>
              <a:t>如何面對關係、責任感、壓力、誘惑與失敗</a:t>
            </a:r>
            <a:r>
              <a:rPr lang="en-US" altLang="zh-TW" b="1" dirty="0">
                <a:solidFill>
                  <a:schemeClr val="tx1"/>
                </a:solidFill>
                <a:latin typeface="DFKai-SB" panose="03000509000000000000" pitchFamily="65" charset="-120"/>
                <a:ea typeface="DFKai-SB" panose="03000509000000000000" pitchFamily="65" charset="-120"/>
              </a:rPr>
              <a:t>…</a:t>
            </a:r>
            <a:r>
              <a:rPr lang="zh-TW" altLang="en-US" b="1" dirty="0">
                <a:solidFill>
                  <a:schemeClr val="tx1"/>
                </a:solidFill>
                <a:latin typeface="DFKai-SB" panose="03000509000000000000" pitchFamily="65" charset="-120"/>
                <a:ea typeface="DFKai-SB" panose="03000509000000000000" pitchFamily="65" charset="-120"/>
              </a:rPr>
              <a:t>→發展能管理自己的生活的能力</a:t>
            </a:r>
            <a:endParaRPr lang="en-US" altLang="zh-TW" b="1" dirty="0">
              <a:solidFill>
                <a:schemeClr val="tx1"/>
              </a:solidFill>
              <a:latin typeface="DFKai-SB" panose="03000509000000000000" pitchFamily="65" charset="-120"/>
              <a:ea typeface="DFKai-SB" panose="03000509000000000000" pitchFamily="65" charset="-120"/>
            </a:endParaRPr>
          </a:p>
          <a:p>
            <a:pPr algn="l">
              <a:lnSpc>
                <a:spcPts val="4000"/>
              </a:lnSpc>
              <a:spcBef>
                <a:spcPts val="0"/>
              </a:spcBef>
              <a:spcAft>
                <a:spcPts val="800"/>
              </a:spcAft>
            </a:pPr>
            <a:r>
              <a:rPr lang="zh-TW" altLang="en-US" sz="2400" b="1" u="sng" dirty="0">
                <a:solidFill>
                  <a:schemeClr val="tx1"/>
                </a:solidFill>
                <a:latin typeface="DFKai-SB" panose="03000509000000000000" pitchFamily="65" charset="-120"/>
                <a:ea typeface="DFKai-SB" panose="03000509000000000000" pitchFamily="65" charset="-120"/>
              </a:rPr>
              <a:t>箴</a:t>
            </a:r>
            <a:r>
              <a:rPr lang="en-US" altLang="zh-TW" sz="2400" b="1" u="sng" dirty="0">
                <a:solidFill>
                  <a:schemeClr val="tx1"/>
                </a:solidFill>
                <a:latin typeface="DFKai-SB" panose="03000509000000000000" pitchFamily="65" charset="-120"/>
                <a:ea typeface="DFKai-SB" panose="03000509000000000000" pitchFamily="65" charset="-120"/>
              </a:rPr>
              <a:t>19:18</a:t>
            </a:r>
            <a:r>
              <a:rPr lang="zh-TW" altLang="en-US" sz="2400" b="1" i="0" u="sng" dirty="0">
                <a:solidFill>
                  <a:schemeClr val="tx1"/>
                </a:solidFill>
                <a:effectLst/>
                <a:latin typeface="DFKai-SB" panose="03000509000000000000" pitchFamily="65" charset="-120"/>
                <a:ea typeface="DFKai-SB" panose="03000509000000000000" pitchFamily="65" charset="-120"/>
              </a:rPr>
              <a:t> </a:t>
            </a:r>
            <a:r>
              <a:rPr lang="zh-TW" altLang="en-US" sz="2400" b="1" i="0" dirty="0">
                <a:solidFill>
                  <a:schemeClr val="tx1"/>
                </a:solidFill>
                <a:effectLst/>
                <a:latin typeface="DFKai-SB" panose="03000509000000000000" pitchFamily="65" charset="-120"/>
                <a:ea typeface="DFKai-SB" panose="03000509000000000000" pitchFamily="65" charset="-120"/>
              </a:rPr>
              <a:t>趁有指望，管教你的兒子；你的心不可任他死亡</a:t>
            </a:r>
            <a:r>
              <a:rPr lang="zh-TW" altLang="en-US" sz="2400" b="0" i="0" dirty="0">
                <a:solidFill>
                  <a:srgbClr val="434343"/>
                </a:solidFill>
                <a:effectLst/>
                <a:latin typeface="Times New Roman" panose="02020603050405020304" pitchFamily="18" charset="0"/>
              </a:rPr>
              <a:t>。</a:t>
            </a:r>
            <a:endParaRPr lang="en-US" altLang="zh-TW" sz="2400" b="0" i="0" dirty="0">
              <a:solidFill>
                <a:srgbClr val="434343"/>
              </a:solidFill>
              <a:effectLst/>
              <a:latin typeface="Times New Roman" panose="02020603050405020304" pitchFamily="18" charset="0"/>
            </a:endParaRPr>
          </a:p>
          <a:p>
            <a:pPr algn="l">
              <a:lnSpc>
                <a:spcPts val="4000"/>
              </a:lnSpc>
              <a:spcBef>
                <a:spcPts val="0"/>
              </a:spcBef>
              <a:spcAft>
                <a:spcPts val="800"/>
              </a:spcAft>
            </a:pPr>
            <a:r>
              <a:rPr lang="zh-TW" altLang="en-US" sz="2400" b="1" u="sng" dirty="0">
                <a:solidFill>
                  <a:schemeClr val="tx1"/>
                </a:solidFill>
                <a:latin typeface="DFKai-SB" panose="03000509000000000000" pitchFamily="65" charset="-120"/>
                <a:ea typeface="DFKai-SB" panose="03000509000000000000" pitchFamily="65" charset="-120"/>
              </a:rPr>
              <a:t>弗</a:t>
            </a:r>
            <a:r>
              <a:rPr lang="en-US" altLang="zh-TW" sz="2400" b="1" u="sng" dirty="0">
                <a:solidFill>
                  <a:schemeClr val="tx1"/>
                </a:solidFill>
                <a:latin typeface="DFKai-SB" panose="03000509000000000000" pitchFamily="65" charset="-120"/>
                <a:ea typeface="DFKai-SB" panose="03000509000000000000" pitchFamily="65" charset="-120"/>
              </a:rPr>
              <a:t>6:4</a:t>
            </a:r>
            <a:r>
              <a:rPr lang="zh-TW" altLang="en-US" sz="2400" b="1" i="0" u="sng" dirty="0">
                <a:solidFill>
                  <a:schemeClr val="tx1"/>
                </a:solidFill>
                <a:effectLst/>
                <a:latin typeface="DFKai-SB" panose="03000509000000000000" pitchFamily="65" charset="-120"/>
                <a:ea typeface="DFKai-SB" panose="03000509000000000000" pitchFamily="65" charset="-120"/>
              </a:rPr>
              <a:t> </a:t>
            </a:r>
            <a:r>
              <a:rPr lang="zh-TW" altLang="en-US" sz="2400" b="1" i="0" dirty="0">
                <a:solidFill>
                  <a:schemeClr val="tx1"/>
                </a:solidFill>
                <a:effectLst/>
                <a:latin typeface="DFKai-SB" panose="03000509000000000000" pitchFamily="65" charset="-120"/>
                <a:ea typeface="DFKai-SB" panose="03000509000000000000" pitchFamily="65" charset="-120"/>
              </a:rPr>
              <a:t>你們作父親的，不要惹兒女的氣，只要照著主的教訓和警戒</a:t>
            </a:r>
            <a:r>
              <a:rPr lang="en-US" altLang="zh-TW" sz="2400" b="1" i="0" dirty="0">
                <a:solidFill>
                  <a:schemeClr val="tx1"/>
                </a:solidFill>
                <a:effectLst/>
                <a:latin typeface="DFKai-SB" panose="03000509000000000000" pitchFamily="65" charset="-120"/>
                <a:ea typeface="DFKai-SB" panose="03000509000000000000" pitchFamily="65" charset="-120"/>
              </a:rPr>
              <a:t>	</a:t>
            </a:r>
            <a:r>
              <a:rPr lang="zh-TW" altLang="en-US" sz="2400" b="1" i="0" dirty="0">
                <a:solidFill>
                  <a:schemeClr val="tx1"/>
                </a:solidFill>
                <a:effectLst/>
                <a:latin typeface="DFKai-SB" panose="03000509000000000000" pitchFamily="65" charset="-120"/>
                <a:ea typeface="DFKai-SB" panose="03000509000000000000" pitchFamily="65" charset="-120"/>
              </a:rPr>
              <a:t>養育他們</a:t>
            </a:r>
            <a:endParaRPr lang="en-US" altLang="zh-TW" sz="2400" b="1"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610600" y="6400800"/>
            <a:ext cx="515815" cy="365125"/>
          </a:xfrm>
        </p:spPr>
        <p:txBody>
          <a:bodyPr/>
          <a:lstStyle/>
          <a:p>
            <a:pPr algn="l">
              <a:lnSpc>
                <a:spcPts val="3700"/>
              </a:lnSpc>
            </a:pPr>
            <a:fld id="{69C4CFD8-F662-4A36-AA27-12DE1FA08638}" type="slidenum">
              <a:rPr lang="en-US" smtClean="0"/>
              <a:pPr algn="l">
                <a:lnSpc>
                  <a:spcPts val="3700"/>
                </a:lnSpc>
              </a:pPr>
              <a:t>12</a:t>
            </a:fld>
            <a:endParaRPr lang="en-US" dirty="0"/>
          </a:p>
        </p:txBody>
      </p:sp>
    </p:spTree>
    <p:extLst>
      <p:ext uri="{BB962C8B-B14F-4D97-AF65-F5344CB8AC3E}">
        <p14:creationId xmlns:p14="http://schemas.microsoft.com/office/powerpoint/2010/main" val="16204932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58272"/>
            <a:ext cx="9144000" cy="703728"/>
          </a:xfrm>
        </p:spPr>
        <p:txBody>
          <a:bodyPr>
            <a:noAutofit/>
          </a:bodyPr>
          <a:lstStyle/>
          <a:p>
            <a:pPr>
              <a:lnSpc>
                <a:spcPts val="3700"/>
              </a:lnSpc>
            </a:pPr>
            <a:r>
              <a:rPr lang="zh-TW" altLang="en-US" sz="4800" b="1" dirty="0">
                <a:effectLst>
                  <a:outerShdw blurRad="38100" dist="38100" dir="2700000" algn="tl">
                    <a:srgbClr val="000000">
                      <a:alpha val="43137"/>
                    </a:srgbClr>
                  </a:outerShdw>
                </a:effectLst>
                <a:latin typeface="Bodoni MT" panose="02070603080606020203" pitchFamily="18" charset="0"/>
                <a:ea typeface="DFKai-SB" panose="03000509000000000000" pitchFamily="65" charset="-120"/>
                <a:cs typeface="PMingLiU" panose="02020500000000000000" pitchFamily="18" charset="-120"/>
              </a:rPr>
              <a:t>與未成年兒女</a:t>
            </a:r>
            <a:r>
              <a:rPr lang="zh-TW" altLang="en-US" sz="4800" b="1" dirty="0">
                <a:solidFill>
                  <a:schemeClr val="tx1"/>
                </a:solidFill>
                <a:effectLst>
                  <a:outerShdw blurRad="38100" dist="38100" dir="2700000" algn="tl">
                    <a:srgbClr val="000000">
                      <a:alpha val="43137"/>
                    </a:srgbClr>
                  </a:outerShdw>
                </a:effectLst>
                <a:latin typeface="Bodoni MT" panose="02070603080606020203" pitchFamily="18" charset="0"/>
                <a:ea typeface="DFKai-SB" panose="03000509000000000000" pitchFamily="65" charset="-120"/>
                <a:cs typeface="PMingLiU" panose="02020500000000000000" pitchFamily="18" charset="-120"/>
              </a:rPr>
              <a:t>界線溝通的原則</a:t>
            </a:r>
            <a:endParaRPr lang="en-US" altLang="zh-TW"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7353" y="762000"/>
            <a:ext cx="9144000" cy="6096000"/>
          </a:xfrm>
        </p:spPr>
        <p:txBody>
          <a:bodyPr>
            <a:noAutofit/>
          </a:bodyPr>
          <a:lstStyle/>
          <a:p>
            <a:pPr marL="457200" indent="-457200" algn="l">
              <a:lnSpc>
                <a:spcPts val="3700"/>
              </a:lnSpc>
              <a:spcBef>
                <a:spcPts val="0"/>
              </a:spcBef>
              <a:spcAft>
                <a:spcPts val="800"/>
              </a:spcAft>
              <a:buAutoNum type="arabicPeriod"/>
            </a:pPr>
            <a:r>
              <a:rPr lang="zh-TW" altLang="en-US" sz="2800" b="1" dirty="0">
                <a:solidFill>
                  <a:schemeClr val="tx1"/>
                </a:solidFill>
                <a:latin typeface="Bodoni MT" panose="02070603080606020203" pitchFamily="18" charset="0"/>
                <a:ea typeface="DFKai-SB" panose="03000509000000000000" pitchFamily="65" charset="-120"/>
              </a:rPr>
              <a:t>採取主動 </a:t>
            </a:r>
            <a:r>
              <a:rPr lang="en-US" altLang="zh-TW" sz="2800" b="1" dirty="0">
                <a:solidFill>
                  <a:schemeClr val="tx1"/>
                </a:solidFill>
                <a:latin typeface="Bodoni MT" panose="02070603080606020203" pitchFamily="18" charset="0"/>
                <a:ea typeface="DFKai-SB" panose="03000509000000000000" pitchFamily="65" charset="-120"/>
              </a:rPr>
              <a:t>(Take the initiative):</a:t>
            </a:r>
            <a:r>
              <a:rPr lang="zh-TW" altLang="en-US" sz="2800" b="1" dirty="0">
                <a:solidFill>
                  <a:schemeClr val="tx1"/>
                </a:solidFill>
                <a:latin typeface="Bodoni MT" panose="02070603080606020203" pitchFamily="18" charset="0"/>
                <a:ea typeface="DFKai-SB" panose="03000509000000000000" pitchFamily="65" charset="-120"/>
              </a:rPr>
              <a:t>溫柔堅定地採取主動</a:t>
            </a:r>
            <a:endParaRPr lang="en-US" altLang="zh-TW" sz="2800" b="1" dirty="0">
              <a:solidFill>
                <a:schemeClr val="tx1"/>
              </a:solidFill>
              <a:latin typeface="Bodoni MT" panose="02070603080606020203" pitchFamily="18" charset="0"/>
              <a:ea typeface="DFKai-SB" panose="03000509000000000000" pitchFamily="65" charset="-120"/>
            </a:endParaRPr>
          </a:p>
          <a:p>
            <a:pPr marL="800100" lvl="1" indent="-342900" algn="l">
              <a:lnSpc>
                <a:spcPts val="3700"/>
              </a:lnSpc>
              <a:spcBef>
                <a:spcPts val="0"/>
              </a:spcBef>
              <a:spcAft>
                <a:spcPts val="800"/>
              </a:spcAft>
              <a:buFontTx/>
              <a:buChar char="-"/>
            </a:pPr>
            <a:r>
              <a:rPr lang="zh-TW" altLang="en-US" sz="2400" b="1" dirty="0">
                <a:solidFill>
                  <a:schemeClr val="tx1"/>
                </a:solidFill>
                <a:latin typeface="Bodoni MT" panose="02070603080606020203" pitchFamily="18" charset="0"/>
                <a:ea typeface="DFKai-SB" panose="03000509000000000000" pitchFamily="65" charset="-120"/>
              </a:rPr>
              <a:t>若必須立刻談</a:t>
            </a:r>
            <a:r>
              <a:rPr lang="en-US" altLang="zh-TW" sz="2400" b="1" dirty="0">
                <a:solidFill>
                  <a:schemeClr val="tx1"/>
                </a:solidFill>
                <a:latin typeface="Bodoni MT" panose="02070603080606020203" pitchFamily="18" charset="0"/>
                <a:ea typeface="DFKai-SB" panose="03000509000000000000" pitchFamily="65" charset="-120"/>
              </a:rPr>
              <a:t>,</a:t>
            </a:r>
            <a:r>
              <a:rPr lang="zh-TW" altLang="en-US" sz="2400" b="1" dirty="0">
                <a:solidFill>
                  <a:schemeClr val="tx1"/>
                </a:solidFill>
                <a:latin typeface="Bodoni MT" panose="02070603080606020203" pitchFamily="18" charset="0"/>
                <a:ea typeface="DFKai-SB" panose="03000509000000000000" pitchFamily="65" charset="-120"/>
              </a:rPr>
              <a:t>要如實說</a:t>
            </a:r>
            <a:endParaRPr lang="en-US" altLang="zh-TW" sz="2400" b="1" dirty="0">
              <a:solidFill>
                <a:schemeClr val="tx1"/>
              </a:solidFill>
              <a:latin typeface="Bodoni MT" panose="02070603080606020203" pitchFamily="18" charset="0"/>
              <a:ea typeface="DFKai-SB" panose="03000509000000000000" pitchFamily="65" charset="-120"/>
            </a:endParaRPr>
          </a:p>
          <a:p>
            <a:pPr marL="800100" lvl="1" indent="-342900" algn="l">
              <a:lnSpc>
                <a:spcPts val="3700"/>
              </a:lnSpc>
              <a:spcBef>
                <a:spcPts val="0"/>
              </a:spcBef>
              <a:spcAft>
                <a:spcPts val="800"/>
              </a:spcAft>
              <a:buFontTx/>
              <a:buChar char="-"/>
            </a:pPr>
            <a:r>
              <a:rPr lang="zh-TW" altLang="en-US" sz="2400" b="1" dirty="0">
                <a:solidFill>
                  <a:schemeClr val="tx1"/>
                </a:solidFill>
                <a:latin typeface="Bodoni MT" panose="02070603080606020203" pitchFamily="18" charset="0"/>
                <a:ea typeface="DFKai-SB" panose="03000509000000000000" pitchFamily="65" charset="-120"/>
              </a:rPr>
              <a:t>要確定自己能以穩定的心情，平靜的介入，避免心煩意亂或可能反應過度時採取主動</a:t>
            </a:r>
            <a:endParaRPr lang="en-US" altLang="zh-TW" sz="2400" b="1" dirty="0">
              <a:solidFill>
                <a:schemeClr val="tx1"/>
              </a:solidFill>
              <a:latin typeface="DFKai-SB" panose="03000509000000000000" pitchFamily="65" charset="-120"/>
              <a:ea typeface="DFKai-SB" panose="03000509000000000000" pitchFamily="65" charset="-120"/>
            </a:endParaRPr>
          </a:p>
          <a:p>
            <a:pPr algn="l">
              <a:lnSpc>
                <a:spcPts val="3700"/>
              </a:lnSpc>
              <a:spcBef>
                <a:spcPts val="0"/>
              </a:spcBef>
              <a:spcAft>
                <a:spcPts val="800"/>
              </a:spcAft>
            </a:pPr>
            <a:r>
              <a:rPr lang="en-US" altLang="zh-TW" sz="2800" b="1" dirty="0">
                <a:solidFill>
                  <a:schemeClr val="tx1"/>
                </a:solidFill>
                <a:latin typeface="Bodoni MT" panose="02070603080606020203" pitchFamily="18" charset="0"/>
                <a:ea typeface="DFKai-SB" panose="03000509000000000000" pitchFamily="65" charset="-120"/>
              </a:rPr>
              <a:t>2.</a:t>
            </a:r>
            <a:r>
              <a:rPr lang="zh-TW" altLang="en-US" sz="2800" b="1" dirty="0">
                <a:solidFill>
                  <a:schemeClr val="tx1"/>
                </a:solidFill>
                <a:latin typeface="Bodoni MT" panose="02070603080606020203" pitchFamily="18" charset="0"/>
                <a:ea typeface="DFKai-SB" panose="03000509000000000000" pitchFamily="65" charset="-120"/>
              </a:rPr>
              <a:t> 別變得疏離</a:t>
            </a:r>
            <a:r>
              <a:rPr lang="en-US" altLang="zh-TW" sz="2800" b="1" dirty="0">
                <a:solidFill>
                  <a:schemeClr val="tx1"/>
                </a:solidFill>
                <a:latin typeface="Bodoni MT" panose="02070603080606020203" pitchFamily="18" charset="0"/>
                <a:ea typeface="DFKai-SB" panose="03000509000000000000" pitchFamily="65" charset="-120"/>
              </a:rPr>
              <a:t>(Stay connected)</a:t>
            </a:r>
          </a:p>
          <a:p>
            <a:pPr marL="800100" lvl="1" indent="-342900" algn="l">
              <a:lnSpc>
                <a:spcPts val="3700"/>
              </a:lnSpc>
              <a:spcBef>
                <a:spcPts val="0"/>
              </a:spcBef>
              <a:spcAft>
                <a:spcPts val="800"/>
              </a:spcAft>
              <a:buFontTx/>
              <a:buChar char="-"/>
            </a:pPr>
            <a:r>
              <a:rPr lang="zh-TW" altLang="en-US" sz="2400" b="1" dirty="0">
                <a:solidFill>
                  <a:schemeClr val="tx1"/>
                </a:solidFill>
                <a:latin typeface="Bodoni MT" panose="02070603080606020203" pitchFamily="18" charset="0"/>
                <a:ea typeface="DFKai-SB" panose="03000509000000000000" pitchFamily="65" charset="-120"/>
              </a:rPr>
              <a:t>要直言不諱，但糾正孩子前勿必要照顧到他的心情</a:t>
            </a:r>
            <a:r>
              <a:rPr lang="en-US" altLang="zh-TW" sz="2400" b="1" dirty="0">
                <a:solidFill>
                  <a:schemeClr val="tx1"/>
                </a:solidFill>
                <a:latin typeface="Bodoni MT" panose="02070603080606020203" pitchFamily="18" charset="0"/>
                <a:ea typeface="DFKai-SB" panose="03000509000000000000" pitchFamily="65" charset="-120"/>
              </a:rPr>
              <a:t>,</a:t>
            </a:r>
            <a:r>
              <a:rPr lang="zh-TW" altLang="en-US" sz="2400" b="1" dirty="0">
                <a:solidFill>
                  <a:schemeClr val="tx1"/>
                </a:solidFill>
                <a:latin typeface="Bodoni MT" panose="02070603080606020203" pitchFamily="18" charset="0"/>
                <a:ea typeface="DFKai-SB" panose="03000509000000000000" pitchFamily="65" charset="-120"/>
              </a:rPr>
              <a:t> 因他面對真相時很難感受到被愛</a:t>
            </a:r>
            <a:r>
              <a:rPr lang="en-US" altLang="zh-TW" sz="2400" b="1" dirty="0">
                <a:solidFill>
                  <a:schemeClr val="tx1"/>
                </a:solidFill>
                <a:latin typeface="Bodoni MT" panose="02070603080606020203" pitchFamily="18" charset="0"/>
                <a:ea typeface="DFKai-SB" panose="03000509000000000000" pitchFamily="65" charset="-120"/>
              </a:rPr>
              <a:t>.</a:t>
            </a:r>
          </a:p>
        </p:txBody>
      </p:sp>
      <p:sp>
        <p:nvSpPr>
          <p:cNvPr id="4" name="Slide Number Placeholder 3"/>
          <p:cNvSpPr>
            <a:spLocks noGrp="1"/>
          </p:cNvSpPr>
          <p:nvPr>
            <p:ph type="sldNum" sz="quarter" idx="12"/>
          </p:nvPr>
        </p:nvSpPr>
        <p:spPr>
          <a:xfrm>
            <a:off x="8610600" y="6400800"/>
            <a:ext cx="515815" cy="365125"/>
          </a:xfrm>
        </p:spPr>
        <p:txBody>
          <a:bodyPr/>
          <a:lstStyle/>
          <a:p>
            <a:pPr algn="l">
              <a:lnSpc>
                <a:spcPts val="3700"/>
              </a:lnSpc>
            </a:pPr>
            <a:fld id="{69C4CFD8-F662-4A36-AA27-12DE1FA08638}" type="slidenum">
              <a:rPr lang="en-US" smtClean="0"/>
              <a:pPr algn="l">
                <a:lnSpc>
                  <a:spcPts val="3700"/>
                </a:lnSpc>
              </a:pPr>
              <a:t>13</a:t>
            </a:fld>
            <a:endParaRPr lang="en-US" dirty="0"/>
          </a:p>
        </p:txBody>
      </p:sp>
    </p:spTree>
    <p:extLst>
      <p:ext uri="{BB962C8B-B14F-4D97-AF65-F5344CB8AC3E}">
        <p14:creationId xmlns:p14="http://schemas.microsoft.com/office/powerpoint/2010/main" val="22737335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58272"/>
            <a:ext cx="9144000" cy="703728"/>
          </a:xfrm>
        </p:spPr>
        <p:txBody>
          <a:bodyPr>
            <a:noAutofit/>
          </a:bodyPr>
          <a:lstStyle/>
          <a:p>
            <a:pPr>
              <a:lnSpc>
                <a:spcPts val="3700"/>
              </a:lnSpc>
            </a:pPr>
            <a:r>
              <a:rPr lang="zh-TW" altLang="en-US" sz="4800" b="1" dirty="0">
                <a:effectLst>
                  <a:outerShdw blurRad="38100" dist="38100" dir="2700000" algn="tl">
                    <a:srgbClr val="000000">
                      <a:alpha val="43137"/>
                    </a:srgbClr>
                  </a:outerShdw>
                </a:effectLst>
                <a:latin typeface="Bodoni MT" panose="02070603080606020203" pitchFamily="18" charset="0"/>
                <a:ea typeface="DFKai-SB" panose="03000509000000000000" pitchFamily="65" charset="-120"/>
                <a:cs typeface="PMingLiU" panose="02020500000000000000" pitchFamily="18" charset="-120"/>
              </a:rPr>
              <a:t>與未成年兒女</a:t>
            </a:r>
            <a:r>
              <a:rPr lang="zh-TW" altLang="en-US" sz="4800" b="1" dirty="0">
                <a:solidFill>
                  <a:schemeClr val="tx1"/>
                </a:solidFill>
                <a:effectLst>
                  <a:outerShdw blurRad="38100" dist="38100" dir="2700000" algn="tl">
                    <a:srgbClr val="000000">
                      <a:alpha val="43137"/>
                    </a:srgbClr>
                  </a:outerShdw>
                </a:effectLst>
                <a:latin typeface="Bodoni MT" panose="02070603080606020203" pitchFamily="18" charset="0"/>
                <a:ea typeface="DFKai-SB" panose="03000509000000000000" pitchFamily="65" charset="-120"/>
                <a:cs typeface="PMingLiU" panose="02020500000000000000" pitchFamily="18" charset="-120"/>
              </a:rPr>
              <a:t>界線溝通的原則</a:t>
            </a:r>
            <a:endParaRPr lang="en-US" altLang="zh-TW"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7353" y="762000"/>
            <a:ext cx="9144000" cy="6096000"/>
          </a:xfrm>
        </p:spPr>
        <p:txBody>
          <a:bodyPr>
            <a:noAutofit/>
          </a:bodyPr>
          <a:lstStyle/>
          <a:p>
            <a:pPr algn="l">
              <a:lnSpc>
                <a:spcPts val="3700"/>
              </a:lnSpc>
              <a:spcBef>
                <a:spcPts val="0"/>
              </a:spcBef>
              <a:spcAft>
                <a:spcPts val="800"/>
              </a:spcAft>
            </a:pPr>
            <a:r>
              <a:rPr lang="en-US" altLang="zh-TW" sz="2800" b="1" dirty="0">
                <a:solidFill>
                  <a:schemeClr val="tx1"/>
                </a:solidFill>
                <a:latin typeface="Bodoni MT" panose="02070603080606020203" pitchFamily="18" charset="0"/>
                <a:ea typeface="DFKai-SB" panose="03000509000000000000" pitchFamily="65" charset="-120"/>
              </a:rPr>
              <a:t>3.</a:t>
            </a:r>
            <a:r>
              <a:rPr lang="zh-TW" altLang="en-US" sz="2800" b="1" dirty="0">
                <a:solidFill>
                  <a:schemeClr val="tx1"/>
                </a:solidFill>
                <a:latin typeface="Bodoni MT" panose="02070603080606020203" pitchFamily="18" charset="0"/>
                <a:ea typeface="DFKai-SB" panose="03000509000000000000" pitchFamily="65" charset="-120"/>
              </a:rPr>
              <a:t> 四個基本要素缺一不可</a:t>
            </a:r>
            <a:r>
              <a:rPr lang="en-US" altLang="zh-TW" sz="2800" b="1" dirty="0">
                <a:solidFill>
                  <a:schemeClr val="tx1"/>
                </a:solidFill>
                <a:latin typeface="Bodoni MT" panose="02070603080606020203" pitchFamily="18" charset="0"/>
                <a:ea typeface="DFKai-SB" panose="03000509000000000000" pitchFamily="65" charset="-120"/>
              </a:rPr>
              <a:t>(Provide the four essential 	elements):</a:t>
            </a:r>
          </a:p>
          <a:p>
            <a:pPr marL="800100" lvl="1" indent="-342900" algn="l">
              <a:lnSpc>
                <a:spcPts val="3700"/>
              </a:lnSpc>
              <a:spcBef>
                <a:spcPts val="0"/>
              </a:spcBef>
              <a:spcAft>
                <a:spcPts val="800"/>
              </a:spcAft>
              <a:buFontTx/>
              <a:buChar char="-"/>
            </a:pPr>
            <a:r>
              <a:rPr lang="zh-TW" altLang="en-US" sz="2400" b="1" dirty="0">
                <a:solidFill>
                  <a:schemeClr val="tx1"/>
                </a:solidFill>
                <a:latin typeface="Bodoni MT" panose="02070603080606020203" pitchFamily="18" charset="0"/>
                <a:ea typeface="DFKai-SB" panose="03000509000000000000" pitchFamily="65" charset="-120"/>
              </a:rPr>
              <a:t>愛</a:t>
            </a:r>
            <a:r>
              <a:rPr lang="en-US" altLang="zh-TW" sz="2400" b="1" dirty="0">
                <a:solidFill>
                  <a:schemeClr val="tx1"/>
                </a:solidFill>
                <a:latin typeface="Bodoni MT" panose="02070603080606020203" pitchFamily="18" charset="0"/>
                <a:ea typeface="DFKai-SB" panose="03000509000000000000" pitchFamily="65" charset="-120"/>
              </a:rPr>
              <a:t>(love):</a:t>
            </a:r>
            <a:r>
              <a:rPr lang="zh-TW" altLang="en-US" sz="2400" b="1" dirty="0">
                <a:solidFill>
                  <a:schemeClr val="tx1"/>
                </a:solidFill>
                <a:latin typeface="Bodoni MT" panose="02070603080606020203" pitchFamily="18" charset="0"/>
                <a:ea typeface="DFKai-SB" panose="03000509000000000000" pitchFamily="65" charset="-120"/>
              </a:rPr>
              <a:t>讓子女感受到充足的恩典</a:t>
            </a:r>
            <a:endParaRPr lang="en-US" altLang="zh-TW" sz="2400" b="1" dirty="0">
              <a:solidFill>
                <a:schemeClr val="tx1"/>
              </a:solidFill>
              <a:latin typeface="Bodoni MT" panose="02070603080606020203" pitchFamily="18" charset="0"/>
              <a:ea typeface="DFKai-SB" panose="03000509000000000000" pitchFamily="65" charset="-120"/>
            </a:endParaRPr>
          </a:p>
          <a:p>
            <a:pPr marL="800100" lvl="1" indent="-342900" algn="l">
              <a:lnSpc>
                <a:spcPts val="3700"/>
              </a:lnSpc>
              <a:spcBef>
                <a:spcPts val="0"/>
              </a:spcBef>
              <a:spcAft>
                <a:spcPts val="800"/>
              </a:spcAft>
              <a:buFontTx/>
              <a:buChar char="-"/>
            </a:pPr>
            <a:r>
              <a:rPr lang="zh-TW" altLang="en-US" sz="2400" b="1" dirty="0">
                <a:solidFill>
                  <a:schemeClr val="tx1"/>
                </a:solidFill>
                <a:latin typeface="Bodoni MT" panose="02070603080606020203" pitchFamily="18" charset="0"/>
                <a:ea typeface="DFKai-SB" panose="03000509000000000000" pitchFamily="65" charset="-120"/>
              </a:rPr>
              <a:t>真理</a:t>
            </a:r>
            <a:r>
              <a:rPr lang="en-US" altLang="zh-TW" sz="2400" b="1" dirty="0">
                <a:solidFill>
                  <a:schemeClr val="tx1"/>
                </a:solidFill>
                <a:latin typeface="Bodoni MT" panose="02070603080606020203" pitchFamily="18" charset="0"/>
                <a:ea typeface="DFKai-SB" panose="03000509000000000000" pitchFamily="65" charset="-120"/>
              </a:rPr>
              <a:t>(Truth):</a:t>
            </a:r>
            <a:r>
              <a:rPr lang="zh-TW" altLang="en-US" sz="2400" b="1" dirty="0">
                <a:solidFill>
                  <a:schemeClr val="tx1"/>
                </a:solidFill>
                <a:latin typeface="Bodoni MT" panose="02070603080606020203" pitchFamily="18" charset="0"/>
                <a:ea typeface="DFKai-SB" panose="03000509000000000000" pitchFamily="65" charset="-120"/>
              </a:rPr>
              <a:t>為你所期待的行為立下</a:t>
            </a:r>
            <a:r>
              <a:rPr lang="zh-TW" altLang="en-US" sz="2400" b="1" dirty="0">
                <a:solidFill>
                  <a:schemeClr val="tx1"/>
                </a:solidFill>
                <a:highlight>
                  <a:srgbClr val="FFFF00"/>
                </a:highlight>
                <a:latin typeface="Bodoni MT" panose="02070603080606020203" pitchFamily="18" charset="0"/>
                <a:ea typeface="DFKai-SB" panose="03000509000000000000" pitchFamily="65" charset="-120"/>
              </a:rPr>
              <a:t>具體</a:t>
            </a:r>
            <a:r>
              <a:rPr lang="zh-TW" altLang="en-US" sz="2400" b="1" dirty="0">
                <a:solidFill>
                  <a:schemeClr val="tx1"/>
                </a:solidFill>
                <a:latin typeface="Bodoni MT" panose="02070603080606020203" pitchFamily="18" charset="0"/>
                <a:ea typeface="DFKai-SB" panose="03000509000000000000" pitchFamily="65" charset="-120"/>
              </a:rPr>
              <a:t>規則與要求，甚麼可做，甚麼不可做</a:t>
            </a:r>
            <a:endParaRPr lang="en-US" altLang="zh-TW" sz="2400" b="1" dirty="0">
              <a:solidFill>
                <a:schemeClr val="tx1"/>
              </a:solidFill>
              <a:latin typeface="Bodoni MT" panose="02070603080606020203" pitchFamily="18" charset="0"/>
              <a:ea typeface="DFKai-SB" panose="03000509000000000000" pitchFamily="65" charset="-120"/>
            </a:endParaRPr>
          </a:p>
          <a:p>
            <a:pPr marL="800100" lvl="1" indent="-342900" algn="l">
              <a:lnSpc>
                <a:spcPts val="3700"/>
              </a:lnSpc>
              <a:spcBef>
                <a:spcPts val="0"/>
              </a:spcBef>
              <a:spcAft>
                <a:spcPts val="800"/>
              </a:spcAft>
              <a:buFontTx/>
              <a:buChar char="-"/>
            </a:pPr>
            <a:r>
              <a:rPr lang="zh-TW" altLang="en-US" sz="2400" b="1" dirty="0">
                <a:solidFill>
                  <a:schemeClr val="tx1"/>
                </a:solidFill>
                <a:latin typeface="Bodoni MT" panose="02070603080606020203" pitchFamily="18" charset="0"/>
                <a:ea typeface="DFKai-SB" panose="03000509000000000000" pitchFamily="65" charset="-120"/>
              </a:rPr>
              <a:t>自由</a:t>
            </a:r>
            <a:r>
              <a:rPr lang="en-US" altLang="zh-TW" sz="2400" b="1" dirty="0">
                <a:solidFill>
                  <a:schemeClr val="tx1"/>
                </a:solidFill>
                <a:latin typeface="Bodoni MT" panose="02070603080606020203" pitchFamily="18" charset="0"/>
                <a:ea typeface="DFKai-SB" panose="03000509000000000000" pitchFamily="65" charset="-120"/>
              </a:rPr>
              <a:t>(Freedom):</a:t>
            </a:r>
            <a:r>
              <a:rPr lang="zh-TW" altLang="en-US" sz="2400" b="1" dirty="0">
                <a:solidFill>
                  <a:schemeClr val="tx1"/>
                </a:solidFill>
                <a:latin typeface="Bodoni MT" panose="02070603080606020203" pitchFamily="18" charset="0"/>
                <a:ea typeface="DFKai-SB" panose="03000509000000000000" pitchFamily="65" charset="-120"/>
              </a:rPr>
              <a:t>讓子女選擇如何回應你的要求</a:t>
            </a:r>
            <a:r>
              <a:rPr lang="en-US" altLang="zh-TW" sz="2400" b="1" dirty="0">
                <a:solidFill>
                  <a:schemeClr val="tx1"/>
                </a:solidFill>
                <a:latin typeface="Bodoni MT" panose="02070603080606020203" pitchFamily="18" charset="0"/>
                <a:ea typeface="DFKai-SB" panose="03000509000000000000" pitchFamily="65" charset="-120"/>
              </a:rPr>
              <a:t>(</a:t>
            </a:r>
            <a:r>
              <a:rPr lang="zh-TW" altLang="en-US" sz="2400" b="1" dirty="0">
                <a:solidFill>
                  <a:schemeClr val="tx1"/>
                </a:solidFill>
                <a:latin typeface="Bodoni MT" panose="02070603080606020203" pitchFamily="18" charset="0"/>
                <a:ea typeface="DFKai-SB" panose="03000509000000000000" pitchFamily="65" charset="-120"/>
              </a:rPr>
              <a:t>除非涉及安全</a:t>
            </a:r>
            <a:r>
              <a:rPr lang="en-US" altLang="zh-TW" sz="2400" b="1" dirty="0">
                <a:solidFill>
                  <a:schemeClr val="tx1"/>
                </a:solidFill>
                <a:latin typeface="Bodoni MT" panose="02070603080606020203" pitchFamily="18" charset="0"/>
                <a:ea typeface="DFKai-SB" panose="03000509000000000000" pitchFamily="65" charset="-120"/>
              </a:rPr>
              <a:t>,</a:t>
            </a:r>
            <a:r>
              <a:rPr lang="zh-TW" altLang="en-US" sz="2400" b="1" dirty="0">
                <a:solidFill>
                  <a:schemeClr val="tx1"/>
                </a:solidFill>
                <a:latin typeface="Bodoni MT" panose="02070603080606020203" pitchFamily="18" charset="0"/>
                <a:ea typeface="DFKai-SB" panose="03000509000000000000" pitchFamily="65" charset="-120"/>
              </a:rPr>
              <a:t>危險及他尚未準備好的情況</a:t>
            </a:r>
            <a:r>
              <a:rPr lang="en-US" altLang="zh-TW" sz="2400" b="1" dirty="0">
                <a:solidFill>
                  <a:schemeClr val="tx1"/>
                </a:solidFill>
                <a:latin typeface="Bodoni MT" panose="02070603080606020203" pitchFamily="18" charset="0"/>
                <a:ea typeface="DFKai-SB" panose="03000509000000000000" pitchFamily="65" charset="-120"/>
              </a:rPr>
              <a:t>)</a:t>
            </a:r>
            <a:r>
              <a:rPr lang="zh-TW" altLang="en-US" sz="2400" b="1" dirty="0">
                <a:solidFill>
                  <a:schemeClr val="tx1"/>
                </a:solidFill>
                <a:latin typeface="Bodoni MT" panose="02070603080606020203" pitchFamily="18" charset="0"/>
                <a:ea typeface="DFKai-SB" panose="03000509000000000000" pitchFamily="65" charset="-120"/>
              </a:rPr>
              <a:t>，學習自己決定，「自己負責→承擔他所做的決定的後果」</a:t>
            </a:r>
            <a:endParaRPr lang="en-US" altLang="zh-TW" sz="2400" b="1" dirty="0">
              <a:solidFill>
                <a:schemeClr val="tx1"/>
              </a:solidFill>
              <a:latin typeface="Bodoni MT" panose="02070603080606020203" pitchFamily="18" charset="0"/>
              <a:ea typeface="DFKai-SB" panose="03000509000000000000" pitchFamily="65" charset="-120"/>
            </a:endParaRPr>
          </a:p>
          <a:p>
            <a:pPr marL="800100" lvl="1" indent="-342900" algn="l">
              <a:lnSpc>
                <a:spcPts val="3700"/>
              </a:lnSpc>
              <a:spcBef>
                <a:spcPts val="0"/>
              </a:spcBef>
              <a:spcAft>
                <a:spcPts val="800"/>
              </a:spcAft>
              <a:buFontTx/>
              <a:buChar char="-"/>
            </a:pPr>
            <a:r>
              <a:rPr lang="zh-TW" altLang="en-US" sz="2400" b="1" dirty="0">
                <a:solidFill>
                  <a:schemeClr val="tx1"/>
                </a:solidFill>
                <a:latin typeface="Bodoni MT" panose="02070603080606020203" pitchFamily="18" charset="0"/>
                <a:ea typeface="DFKai-SB" panose="03000509000000000000" pitchFamily="65" charset="-120"/>
              </a:rPr>
              <a:t>現實</a:t>
            </a:r>
            <a:r>
              <a:rPr lang="en-US" altLang="zh-TW" sz="2400" b="1" dirty="0">
                <a:solidFill>
                  <a:schemeClr val="tx1"/>
                </a:solidFill>
                <a:latin typeface="Bodoni MT" panose="02070603080606020203" pitchFamily="18" charset="0"/>
                <a:ea typeface="DFKai-SB" panose="03000509000000000000" pitchFamily="65" charset="-120"/>
              </a:rPr>
              <a:t>(Reality):</a:t>
            </a:r>
            <a:r>
              <a:rPr lang="zh-TW" altLang="en-US" sz="2400" b="1" dirty="0">
                <a:solidFill>
                  <a:schemeClr val="tx1"/>
                </a:solidFill>
                <a:latin typeface="Bodoni MT" panose="02070603080606020203" pitchFamily="18" charset="0"/>
                <a:ea typeface="DFKai-SB" panose="03000509000000000000" pitchFamily="65" charset="-120"/>
              </a:rPr>
              <a:t>當他忽視界線時，必須承擔的處罰或後果</a:t>
            </a:r>
            <a:endParaRPr lang="en-US" altLang="zh-TW" sz="2400" b="1" dirty="0">
              <a:solidFill>
                <a:schemeClr val="tx1"/>
              </a:solidFill>
              <a:latin typeface="Bodoni MT" panose="02070603080606020203" pitchFamily="18" charset="0"/>
              <a:ea typeface="DFKai-SB" panose="03000509000000000000" pitchFamily="65" charset="-120"/>
            </a:endParaRPr>
          </a:p>
        </p:txBody>
      </p:sp>
      <p:sp>
        <p:nvSpPr>
          <p:cNvPr id="4" name="Slide Number Placeholder 3"/>
          <p:cNvSpPr>
            <a:spLocks noGrp="1"/>
          </p:cNvSpPr>
          <p:nvPr>
            <p:ph type="sldNum" sz="quarter" idx="12"/>
          </p:nvPr>
        </p:nvSpPr>
        <p:spPr>
          <a:xfrm>
            <a:off x="8686800" y="6400800"/>
            <a:ext cx="439615" cy="365125"/>
          </a:xfrm>
        </p:spPr>
        <p:txBody>
          <a:bodyPr/>
          <a:lstStyle/>
          <a:p>
            <a:pPr algn="l">
              <a:lnSpc>
                <a:spcPts val="3700"/>
              </a:lnSpc>
            </a:pPr>
            <a:fld id="{69C4CFD8-F662-4A36-AA27-12DE1FA08638}" type="slidenum">
              <a:rPr lang="en-US" smtClean="0"/>
              <a:pPr algn="l">
                <a:lnSpc>
                  <a:spcPts val="3700"/>
                </a:lnSpc>
              </a:pPr>
              <a:t>14</a:t>
            </a:fld>
            <a:endParaRPr lang="en-US" dirty="0"/>
          </a:p>
        </p:txBody>
      </p:sp>
    </p:spTree>
    <p:extLst>
      <p:ext uri="{BB962C8B-B14F-4D97-AF65-F5344CB8AC3E}">
        <p14:creationId xmlns:p14="http://schemas.microsoft.com/office/powerpoint/2010/main" val="22216575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58272"/>
            <a:ext cx="9144000" cy="703728"/>
          </a:xfrm>
        </p:spPr>
        <p:txBody>
          <a:bodyPr>
            <a:noAutofit/>
          </a:bodyPr>
          <a:lstStyle/>
          <a:p>
            <a:pPr>
              <a:lnSpc>
                <a:spcPts val="3700"/>
              </a:lnSpc>
            </a:pPr>
            <a:r>
              <a:rPr lang="zh-TW" altLang="en-US" sz="4800" b="1" dirty="0">
                <a:effectLst>
                  <a:outerShdw blurRad="38100" dist="38100" dir="2700000" algn="tl">
                    <a:srgbClr val="000000">
                      <a:alpha val="43137"/>
                    </a:srgbClr>
                  </a:outerShdw>
                </a:effectLst>
                <a:latin typeface="Bodoni MT" panose="02070603080606020203" pitchFamily="18" charset="0"/>
                <a:ea typeface="DFKai-SB" panose="03000509000000000000" pitchFamily="65" charset="-120"/>
                <a:cs typeface="PMingLiU" panose="02020500000000000000" pitchFamily="18" charset="-120"/>
              </a:rPr>
              <a:t>與未成年兒女</a:t>
            </a:r>
            <a:r>
              <a:rPr lang="zh-TW" altLang="en-US" sz="4800" b="1" dirty="0">
                <a:solidFill>
                  <a:schemeClr val="tx1"/>
                </a:solidFill>
                <a:effectLst>
                  <a:outerShdw blurRad="38100" dist="38100" dir="2700000" algn="tl">
                    <a:srgbClr val="000000">
                      <a:alpha val="43137"/>
                    </a:srgbClr>
                  </a:outerShdw>
                </a:effectLst>
                <a:latin typeface="Bodoni MT" panose="02070603080606020203" pitchFamily="18" charset="0"/>
                <a:ea typeface="DFKai-SB" panose="03000509000000000000" pitchFamily="65" charset="-120"/>
                <a:cs typeface="PMingLiU" panose="02020500000000000000" pitchFamily="18" charset="-120"/>
              </a:rPr>
              <a:t>界線溝通的原則</a:t>
            </a:r>
            <a:endParaRPr lang="en-US" altLang="zh-TW"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7353" y="762000"/>
            <a:ext cx="9144000" cy="6096000"/>
          </a:xfrm>
        </p:spPr>
        <p:txBody>
          <a:bodyPr>
            <a:noAutofit/>
          </a:bodyPr>
          <a:lstStyle/>
          <a:p>
            <a:pPr algn="l">
              <a:lnSpc>
                <a:spcPts val="3400"/>
              </a:lnSpc>
              <a:spcBef>
                <a:spcPts val="0"/>
              </a:spcBef>
              <a:spcAft>
                <a:spcPts val="800"/>
              </a:spcAft>
            </a:pPr>
            <a:r>
              <a:rPr lang="en-US" altLang="zh-TW" sz="2800" b="1" dirty="0">
                <a:solidFill>
                  <a:schemeClr val="tx1"/>
                </a:solidFill>
                <a:latin typeface="Bodoni MT" panose="02070603080606020203" pitchFamily="18" charset="0"/>
                <a:ea typeface="DFKai-SB" panose="03000509000000000000" pitchFamily="65" charset="-120"/>
              </a:rPr>
              <a:t>4.</a:t>
            </a:r>
            <a:r>
              <a:rPr lang="zh-TW" altLang="en-US" sz="2800" b="1" dirty="0">
                <a:solidFill>
                  <a:schemeClr val="tx1"/>
                </a:solidFill>
                <a:latin typeface="Bodoni MT" panose="02070603080606020203" pitchFamily="18" charset="0"/>
                <a:ea typeface="DFKai-SB" panose="03000509000000000000" pitchFamily="65" charset="-120"/>
              </a:rPr>
              <a:t> 不只是談談而已</a:t>
            </a:r>
            <a:r>
              <a:rPr lang="en-US" altLang="zh-TW" sz="2800" b="1" dirty="0">
                <a:solidFill>
                  <a:schemeClr val="tx1"/>
                </a:solidFill>
                <a:latin typeface="Bodoni MT" panose="02070603080606020203" pitchFamily="18" charset="0"/>
                <a:ea typeface="DFKai-SB" panose="03000509000000000000" pitchFamily="65" charset="-120"/>
              </a:rPr>
              <a:t>(Go further than talking):</a:t>
            </a:r>
          </a:p>
          <a:p>
            <a:pPr marL="800100" lvl="1" indent="-342900" algn="l">
              <a:lnSpc>
                <a:spcPts val="3400"/>
              </a:lnSpc>
              <a:spcBef>
                <a:spcPts val="0"/>
              </a:spcBef>
              <a:spcAft>
                <a:spcPts val="800"/>
              </a:spcAft>
              <a:buFontTx/>
              <a:buChar char="-"/>
            </a:pPr>
            <a:r>
              <a:rPr lang="zh-TW" altLang="en-US" sz="2400" b="1" dirty="0">
                <a:solidFill>
                  <a:schemeClr val="tx1"/>
                </a:solidFill>
                <a:latin typeface="Bodoni MT" panose="02070603080606020203" pitchFamily="18" charset="0"/>
                <a:ea typeface="DFKai-SB" panose="03000509000000000000" pitchFamily="65" charset="-120"/>
              </a:rPr>
              <a:t>幫助子女確立一些與各種情況相對應的後果逞罰</a:t>
            </a:r>
            <a:endParaRPr lang="en-US" altLang="zh-TW" sz="2400" b="1" dirty="0">
              <a:solidFill>
                <a:schemeClr val="tx1"/>
              </a:solidFill>
              <a:latin typeface="Bodoni MT" panose="02070603080606020203" pitchFamily="18" charset="0"/>
              <a:ea typeface="DFKai-SB" panose="03000509000000000000" pitchFamily="65" charset="-120"/>
            </a:endParaRPr>
          </a:p>
          <a:p>
            <a:pPr algn="l">
              <a:lnSpc>
                <a:spcPts val="3400"/>
              </a:lnSpc>
              <a:spcBef>
                <a:spcPts val="0"/>
              </a:spcBef>
              <a:spcAft>
                <a:spcPts val="800"/>
              </a:spcAft>
            </a:pPr>
            <a:r>
              <a:rPr lang="en-US" altLang="zh-TW" sz="2800" b="1" dirty="0">
                <a:solidFill>
                  <a:schemeClr val="tx1"/>
                </a:solidFill>
                <a:latin typeface="Bodoni MT" panose="02070603080606020203" pitchFamily="18" charset="0"/>
                <a:ea typeface="DFKai-SB" panose="03000509000000000000" pitchFamily="65" charset="-120"/>
              </a:rPr>
              <a:t>5. </a:t>
            </a:r>
            <a:r>
              <a:rPr lang="zh-TW" altLang="en-US" sz="2800" b="1" dirty="0">
                <a:solidFill>
                  <a:schemeClr val="tx1"/>
                </a:solidFill>
                <a:latin typeface="Bodoni MT" panose="02070603080606020203" pitchFamily="18" charset="0"/>
                <a:ea typeface="DFKai-SB" panose="03000509000000000000" pitchFamily="65" charset="-120"/>
              </a:rPr>
              <a:t>涵容與同理</a:t>
            </a:r>
            <a:r>
              <a:rPr lang="en-US" altLang="zh-TW" sz="2800" b="1" dirty="0">
                <a:solidFill>
                  <a:schemeClr val="tx1"/>
                </a:solidFill>
                <a:latin typeface="Bodoni MT" panose="02070603080606020203" pitchFamily="18" charset="0"/>
                <a:ea typeface="DFKai-SB" panose="03000509000000000000" pitchFamily="65" charset="-120"/>
              </a:rPr>
              <a:t>(Contain and empathize)</a:t>
            </a:r>
          </a:p>
          <a:p>
            <a:pPr marL="800100" lvl="1" indent="-342900" algn="l">
              <a:lnSpc>
                <a:spcPts val="3400"/>
              </a:lnSpc>
              <a:spcBef>
                <a:spcPts val="0"/>
              </a:spcBef>
              <a:spcAft>
                <a:spcPts val="800"/>
              </a:spcAft>
              <a:buFontTx/>
              <a:buChar char="-"/>
            </a:pPr>
            <a:r>
              <a:rPr lang="zh-TW" altLang="en-US" sz="2400" b="1" dirty="0">
                <a:solidFill>
                  <a:schemeClr val="tx1"/>
                </a:solidFill>
                <a:latin typeface="Bodoni MT" panose="02070603080606020203" pitchFamily="18" charset="0"/>
                <a:ea typeface="DFKai-SB" panose="03000509000000000000" pitchFamily="65" charset="-120"/>
              </a:rPr>
              <a:t>先包容他提出的抗議、惱怒和感情的疏離，同理他悲慘的命運</a:t>
            </a:r>
            <a:endParaRPr lang="en-US" altLang="zh-TW" sz="2400" b="1" dirty="0">
              <a:solidFill>
                <a:schemeClr val="tx1"/>
              </a:solidFill>
              <a:latin typeface="Bodoni MT" panose="02070603080606020203" pitchFamily="18" charset="0"/>
              <a:ea typeface="DFKai-SB" panose="03000509000000000000" pitchFamily="65" charset="-120"/>
            </a:endParaRPr>
          </a:p>
          <a:p>
            <a:pPr marL="800100" lvl="1" indent="-342900" algn="l">
              <a:lnSpc>
                <a:spcPts val="3400"/>
              </a:lnSpc>
              <a:spcBef>
                <a:spcPts val="0"/>
              </a:spcBef>
              <a:spcAft>
                <a:spcPts val="800"/>
              </a:spcAft>
              <a:buFontTx/>
              <a:buChar char="-"/>
            </a:pPr>
            <a:r>
              <a:rPr lang="zh-TW" altLang="en-US" sz="2400" b="1" dirty="0">
                <a:solidFill>
                  <a:schemeClr val="tx1"/>
                </a:solidFill>
                <a:latin typeface="Bodoni MT" panose="02070603080606020203" pitchFamily="18" charset="0"/>
                <a:ea typeface="DFKai-SB" panose="03000509000000000000" pitchFamily="65" charset="-120"/>
              </a:rPr>
              <a:t>不是用正確邏輯、清楚表達來說服子女</a:t>
            </a:r>
            <a:r>
              <a:rPr lang="en-US" altLang="zh-TW" sz="2400" b="1" dirty="0">
                <a:solidFill>
                  <a:schemeClr val="tx1"/>
                </a:solidFill>
                <a:latin typeface="Bodoni MT" panose="02070603080606020203" pitchFamily="18" charset="0"/>
                <a:ea typeface="DFKai-SB" panose="03000509000000000000" pitchFamily="65" charset="-120"/>
              </a:rPr>
              <a:t>,</a:t>
            </a:r>
            <a:r>
              <a:rPr lang="zh-TW" altLang="en-US" sz="2400" b="1" dirty="0">
                <a:solidFill>
                  <a:schemeClr val="tx1"/>
                </a:solidFill>
                <a:latin typeface="Bodoni MT" panose="02070603080606020203" pitchFamily="18" charset="0"/>
                <a:ea typeface="DFKai-SB" panose="03000509000000000000" pitchFamily="65" charset="-120"/>
              </a:rPr>
              <a:t> 而是一再感同身受來治癒他的創傷</a:t>
            </a:r>
            <a:endParaRPr lang="en-US" altLang="zh-TW" sz="2400" b="1" dirty="0">
              <a:solidFill>
                <a:schemeClr val="tx1"/>
              </a:solidFill>
              <a:latin typeface="Bodoni MT" panose="02070603080606020203" pitchFamily="18" charset="0"/>
              <a:ea typeface="DFKai-SB" panose="03000509000000000000" pitchFamily="65" charset="-120"/>
            </a:endParaRPr>
          </a:p>
          <a:p>
            <a:pPr marL="800100" lvl="1" indent="-342900" algn="l">
              <a:lnSpc>
                <a:spcPts val="3400"/>
              </a:lnSpc>
              <a:spcBef>
                <a:spcPts val="0"/>
              </a:spcBef>
              <a:spcAft>
                <a:spcPts val="800"/>
              </a:spcAft>
              <a:buFontTx/>
              <a:buChar char="-"/>
            </a:pPr>
            <a:r>
              <a:rPr lang="zh-TW" altLang="en-US" sz="2400" b="1" dirty="0">
                <a:solidFill>
                  <a:schemeClr val="tx1"/>
                </a:solidFill>
                <a:latin typeface="Bodoni MT" panose="02070603080606020203" pitchFamily="18" charset="0"/>
                <a:ea typeface="DFKai-SB" panose="03000509000000000000" pitchFamily="65" charset="-120"/>
              </a:rPr>
              <a:t>協助他消化吸收、體會「雖然受限制卻有恩典與支持」。</a:t>
            </a:r>
            <a:endParaRPr lang="en-US" altLang="zh-TW" sz="2400" b="1" dirty="0">
              <a:solidFill>
                <a:schemeClr val="tx1"/>
              </a:solidFill>
              <a:latin typeface="Bodoni MT" panose="02070603080606020203" pitchFamily="18" charset="0"/>
              <a:ea typeface="DFKai-SB" panose="03000509000000000000" pitchFamily="65" charset="-120"/>
            </a:endParaRPr>
          </a:p>
          <a:p>
            <a:pPr marL="800100" lvl="1" indent="-342900" algn="l">
              <a:lnSpc>
                <a:spcPts val="3400"/>
              </a:lnSpc>
              <a:spcBef>
                <a:spcPts val="0"/>
              </a:spcBef>
              <a:spcAft>
                <a:spcPts val="800"/>
              </a:spcAft>
              <a:buFontTx/>
              <a:buChar char="-"/>
            </a:pPr>
            <a:r>
              <a:rPr lang="zh-TW" altLang="en-US" sz="2400" b="1" dirty="0">
                <a:solidFill>
                  <a:schemeClr val="tx1"/>
                </a:solidFill>
                <a:latin typeface="Bodoni MT" panose="02070603080606020203" pitchFamily="18" charset="0"/>
                <a:ea typeface="DFKai-SB" panose="03000509000000000000" pitchFamily="65" charset="-120"/>
              </a:rPr>
              <a:t>例如</a:t>
            </a:r>
            <a:r>
              <a:rPr lang="en-US" altLang="zh-TW" sz="2400" b="1" dirty="0">
                <a:solidFill>
                  <a:schemeClr val="tx1"/>
                </a:solidFill>
                <a:latin typeface="Bodoni MT" panose="02070603080606020203" pitchFamily="18" charset="0"/>
                <a:ea typeface="DFKai-SB" panose="03000509000000000000" pitchFamily="65" charset="-120"/>
              </a:rPr>
              <a:t>:</a:t>
            </a:r>
            <a:r>
              <a:rPr lang="zh-TW" altLang="en-US" sz="2400" b="1" dirty="0">
                <a:solidFill>
                  <a:schemeClr val="tx1"/>
                </a:solidFill>
                <a:latin typeface="Bodoni MT" panose="02070603080606020203" pitchFamily="18" charset="0"/>
                <a:ea typeface="DFKai-SB" panose="03000509000000000000" pitchFamily="65" charset="-120"/>
              </a:rPr>
              <a:t> 我知道你今天不能跟朋友玩</a:t>
            </a:r>
            <a:r>
              <a:rPr lang="en-US" altLang="zh-TW" sz="2400" b="1" dirty="0">
                <a:solidFill>
                  <a:schemeClr val="tx1"/>
                </a:solidFill>
                <a:latin typeface="Bodoni MT" panose="02070603080606020203" pitchFamily="18" charset="0"/>
                <a:ea typeface="DFKai-SB" panose="03000509000000000000" pitchFamily="65" charset="-120"/>
              </a:rPr>
              <a:t>,</a:t>
            </a:r>
            <a:r>
              <a:rPr lang="zh-TW" altLang="en-US" sz="2400" b="1" dirty="0">
                <a:solidFill>
                  <a:schemeClr val="tx1"/>
                </a:solidFill>
                <a:latin typeface="Bodoni MT" panose="02070603080606020203" pitchFamily="18" charset="0"/>
                <a:ea typeface="DFKai-SB" panose="03000509000000000000" pitchFamily="65" charset="-120"/>
              </a:rPr>
              <a:t> 你真的很難過，你很想念他們，心理一定很難受</a:t>
            </a:r>
            <a:r>
              <a:rPr lang="en-US" altLang="zh-TW" sz="2400" b="1" dirty="0">
                <a:solidFill>
                  <a:schemeClr val="tx1"/>
                </a:solidFill>
                <a:latin typeface="Bodoni MT" panose="02070603080606020203" pitchFamily="18" charset="0"/>
                <a:ea typeface="DFKai-SB" panose="03000509000000000000" pitchFamily="65" charset="-120"/>
              </a:rPr>
              <a:t>.</a:t>
            </a:r>
            <a:r>
              <a:rPr lang="zh-TW" altLang="en-US" sz="2400" b="1" dirty="0">
                <a:solidFill>
                  <a:schemeClr val="tx1"/>
                </a:solidFill>
                <a:latin typeface="Bodoni MT" panose="02070603080606020203" pitchFamily="18" charset="0"/>
                <a:ea typeface="DFKai-SB" panose="03000509000000000000" pitchFamily="65" charset="-120"/>
              </a:rPr>
              <a:t> 但我想先談談</a:t>
            </a:r>
            <a:r>
              <a:rPr lang="en-US" altLang="zh-TW" sz="2400" b="1" dirty="0">
                <a:solidFill>
                  <a:schemeClr val="tx1"/>
                </a:solidFill>
                <a:latin typeface="Bodoni MT" panose="02070603080606020203" pitchFamily="18" charset="0"/>
                <a:ea typeface="DFKai-SB" panose="03000509000000000000" pitchFamily="65" charset="-120"/>
              </a:rPr>
              <a:t>…</a:t>
            </a:r>
            <a:r>
              <a:rPr lang="zh-TW" altLang="en-US" sz="2400" b="1" dirty="0">
                <a:solidFill>
                  <a:schemeClr val="tx1"/>
                </a:solidFill>
                <a:latin typeface="Bodoni MT" panose="02070603080606020203" pitchFamily="18" charset="0"/>
                <a:ea typeface="DFKai-SB" panose="03000509000000000000" pitchFamily="65" charset="-120"/>
              </a:rPr>
              <a:t>  →同理 </a:t>
            </a:r>
            <a:r>
              <a:rPr lang="en-US" altLang="zh-TW" sz="2400" b="1" dirty="0">
                <a:solidFill>
                  <a:schemeClr val="tx1"/>
                </a:solidFill>
                <a:latin typeface="Bodoni MT" panose="02070603080606020203" pitchFamily="18" charset="0"/>
                <a:ea typeface="DFKai-SB" panose="03000509000000000000" pitchFamily="65" charset="-120"/>
              </a:rPr>
              <a:t>+ </a:t>
            </a:r>
            <a:r>
              <a:rPr lang="zh-TW" altLang="en-US" sz="2400" b="1" dirty="0">
                <a:solidFill>
                  <a:schemeClr val="tx1"/>
                </a:solidFill>
                <a:latin typeface="Bodoni MT" panose="02070603080606020203" pitchFamily="18" charset="0"/>
                <a:ea typeface="DFKai-SB" panose="03000509000000000000" pitchFamily="65" charset="-120"/>
              </a:rPr>
              <a:t>回到主題                                                                                                                                                                                                                                                                                                                                                                                                          </a:t>
            </a:r>
            <a:endParaRPr lang="en-US" altLang="zh-TW" sz="2400" b="1" dirty="0">
              <a:solidFill>
                <a:schemeClr val="tx1"/>
              </a:solidFill>
              <a:latin typeface="Bodoni MT" panose="02070603080606020203" pitchFamily="18" charset="0"/>
              <a:ea typeface="DFKai-SB" panose="03000509000000000000" pitchFamily="65" charset="-120"/>
            </a:endParaRPr>
          </a:p>
        </p:txBody>
      </p:sp>
      <p:sp>
        <p:nvSpPr>
          <p:cNvPr id="4" name="Slide Number Placeholder 3"/>
          <p:cNvSpPr>
            <a:spLocks noGrp="1"/>
          </p:cNvSpPr>
          <p:nvPr>
            <p:ph type="sldNum" sz="quarter" idx="12"/>
          </p:nvPr>
        </p:nvSpPr>
        <p:spPr>
          <a:xfrm>
            <a:off x="8610600" y="6400800"/>
            <a:ext cx="515815" cy="365125"/>
          </a:xfrm>
        </p:spPr>
        <p:txBody>
          <a:bodyPr/>
          <a:lstStyle/>
          <a:p>
            <a:pPr algn="l">
              <a:lnSpc>
                <a:spcPts val="3700"/>
              </a:lnSpc>
            </a:pPr>
            <a:fld id="{69C4CFD8-F662-4A36-AA27-12DE1FA08638}" type="slidenum">
              <a:rPr lang="en-US" smtClean="0"/>
              <a:pPr algn="l">
                <a:lnSpc>
                  <a:spcPts val="3700"/>
                </a:lnSpc>
              </a:pPr>
              <a:t>15</a:t>
            </a:fld>
            <a:endParaRPr lang="en-US" dirty="0"/>
          </a:p>
        </p:txBody>
      </p:sp>
    </p:spTree>
    <p:extLst>
      <p:ext uri="{BB962C8B-B14F-4D97-AF65-F5344CB8AC3E}">
        <p14:creationId xmlns:p14="http://schemas.microsoft.com/office/powerpoint/2010/main" val="6027546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58272"/>
            <a:ext cx="9144000" cy="703728"/>
          </a:xfrm>
        </p:spPr>
        <p:txBody>
          <a:bodyPr>
            <a:noAutofit/>
          </a:bodyPr>
          <a:lstStyle/>
          <a:p>
            <a:pPr>
              <a:lnSpc>
                <a:spcPts val="3700"/>
              </a:lnSpc>
            </a:pPr>
            <a:r>
              <a:rPr lang="zh-TW" altLang="en-US" sz="4800" b="1" dirty="0">
                <a:effectLst>
                  <a:outerShdw blurRad="38100" dist="38100" dir="2700000" algn="tl">
                    <a:srgbClr val="000000">
                      <a:alpha val="43137"/>
                    </a:srgbClr>
                  </a:outerShdw>
                </a:effectLst>
                <a:latin typeface="Bodoni MT" panose="02070603080606020203" pitchFamily="18" charset="0"/>
                <a:ea typeface="DFKai-SB" panose="03000509000000000000" pitchFamily="65" charset="-120"/>
                <a:cs typeface="PMingLiU" panose="02020500000000000000" pitchFamily="18" charset="-120"/>
              </a:rPr>
              <a:t>與未成年兒女</a:t>
            </a:r>
            <a:r>
              <a:rPr lang="zh-TW" altLang="en-US" sz="4800" b="1" dirty="0">
                <a:solidFill>
                  <a:schemeClr val="tx1"/>
                </a:solidFill>
                <a:effectLst>
                  <a:outerShdw blurRad="38100" dist="38100" dir="2700000" algn="tl">
                    <a:srgbClr val="000000">
                      <a:alpha val="43137"/>
                    </a:srgbClr>
                  </a:outerShdw>
                </a:effectLst>
                <a:latin typeface="Bodoni MT" panose="02070603080606020203" pitchFamily="18" charset="0"/>
                <a:ea typeface="DFKai-SB" panose="03000509000000000000" pitchFamily="65" charset="-120"/>
                <a:cs typeface="PMingLiU" panose="02020500000000000000" pitchFamily="18" charset="-120"/>
              </a:rPr>
              <a:t>界線溝通的原則</a:t>
            </a:r>
            <a:endParaRPr lang="en-US" altLang="zh-TW"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7353" y="762000"/>
            <a:ext cx="9144000" cy="6096000"/>
          </a:xfrm>
        </p:spPr>
        <p:txBody>
          <a:bodyPr>
            <a:noAutofit/>
          </a:bodyPr>
          <a:lstStyle/>
          <a:p>
            <a:pPr algn="l">
              <a:lnSpc>
                <a:spcPts val="3300"/>
              </a:lnSpc>
              <a:spcBef>
                <a:spcPts val="0"/>
              </a:spcBef>
              <a:spcAft>
                <a:spcPts val="800"/>
              </a:spcAft>
            </a:pPr>
            <a:r>
              <a:rPr lang="en-US" altLang="zh-TW" sz="2800" b="1" dirty="0">
                <a:solidFill>
                  <a:schemeClr val="tx1"/>
                </a:solidFill>
                <a:latin typeface="Bodoni MT" panose="02070603080606020203" pitchFamily="18" charset="0"/>
                <a:ea typeface="DFKai-SB" panose="03000509000000000000" pitchFamily="65" charset="-120"/>
              </a:rPr>
              <a:t>6.</a:t>
            </a:r>
            <a:r>
              <a:rPr lang="zh-TW" altLang="en-US" sz="2800" b="1" dirty="0">
                <a:solidFill>
                  <a:schemeClr val="tx1"/>
                </a:solidFill>
                <a:latin typeface="Bodoni MT" panose="02070603080606020203" pitchFamily="18" charset="0"/>
                <a:ea typeface="DFKai-SB" panose="03000509000000000000" pitchFamily="65" charset="-120"/>
              </a:rPr>
              <a:t> 犯錯時承認並改正</a:t>
            </a:r>
            <a:r>
              <a:rPr lang="en-US" altLang="zh-TW" sz="2800" b="1" dirty="0">
                <a:solidFill>
                  <a:schemeClr val="tx1"/>
                </a:solidFill>
                <a:latin typeface="Bodoni MT" panose="02070603080606020203" pitchFamily="18" charset="0"/>
                <a:ea typeface="DFKai-SB" panose="03000509000000000000" pitchFamily="65" charset="-120"/>
              </a:rPr>
              <a:t>(Admit and change when you are 	wrong): </a:t>
            </a:r>
          </a:p>
          <a:p>
            <a:pPr algn="l">
              <a:lnSpc>
                <a:spcPts val="3300"/>
              </a:lnSpc>
              <a:spcBef>
                <a:spcPts val="0"/>
              </a:spcBef>
              <a:spcAft>
                <a:spcPts val="800"/>
              </a:spcAft>
            </a:pPr>
            <a:r>
              <a:rPr lang="en-US" altLang="zh-TW" sz="2800" b="1" dirty="0">
                <a:solidFill>
                  <a:schemeClr val="tx1"/>
                </a:solidFill>
                <a:latin typeface="Bodoni MT" panose="02070603080606020203" pitchFamily="18" charset="0"/>
                <a:ea typeface="DFKai-SB" panose="03000509000000000000" pitchFamily="65" charset="-120"/>
              </a:rPr>
              <a:t>	</a:t>
            </a:r>
            <a:r>
              <a:rPr lang="zh-TW" altLang="en-US" sz="2800" b="1" dirty="0">
                <a:solidFill>
                  <a:schemeClr val="tx1"/>
                </a:solidFill>
                <a:latin typeface="Bodoni MT" panose="02070603080606020203" pitchFamily="18" charset="0"/>
                <a:ea typeface="DFKai-SB" panose="03000509000000000000" pitchFamily="65" charset="-120"/>
              </a:rPr>
              <a:t>「</a:t>
            </a:r>
            <a:r>
              <a:rPr lang="zh-TW" altLang="en-US" sz="2400" b="1" dirty="0">
                <a:solidFill>
                  <a:schemeClr val="tx1"/>
                </a:solidFill>
                <a:latin typeface="Bodoni MT" panose="02070603080606020203" pitchFamily="18" charset="0"/>
                <a:ea typeface="DFKai-SB" panose="03000509000000000000" pitchFamily="65" charset="-120"/>
              </a:rPr>
              <a:t>你說的對</a:t>
            </a:r>
            <a:r>
              <a:rPr lang="en-US" altLang="zh-TW" sz="2400" b="1" dirty="0">
                <a:solidFill>
                  <a:schemeClr val="tx1"/>
                </a:solidFill>
                <a:latin typeface="Bodoni MT" panose="02070603080606020203" pitchFamily="18" charset="0"/>
                <a:ea typeface="DFKai-SB" panose="03000509000000000000" pitchFamily="65" charset="-120"/>
              </a:rPr>
              <a:t>,</a:t>
            </a:r>
            <a:r>
              <a:rPr lang="zh-TW" altLang="en-US" sz="2400" b="1" dirty="0">
                <a:solidFill>
                  <a:schemeClr val="tx1"/>
                </a:solidFill>
                <a:latin typeface="Bodoni MT" panose="02070603080606020203" pitchFamily="18" charset="0"/>
                <a:ea typeface="DFKai-SB" panose="03000509000000000000" pitchFamily="65" charset="-120"/>
              </a:rPr>
              <a:t> 我那時太生氣了</a:t>
            </a:r>
            <a:r>
              <a:rPr lang="en-US" altLang="zh-TW" sz="2400" b="1" dirty="0">
                <a:solidFill>
                  <a:schemeClr val="tx1"/>
                </a:solidFill>
                <a:latin typeface="Bodoni MT" panose="02070603080606020203" pitchFamily="18" charset="0"/>
                <a:ea typeface="DFKai-SB" panose="03000509000000000000" pitchFamily="65" charset="-120"/>
              </a:rPr>
              <a:t>,</a:t>
            </a:r>
            <a:r>
              <a:rPr lang="zh-TW" altLang="en-US" sz="2400" b="1" dirty="0">
                <a:solidFill>
                  <a:schemeClr val="tx1"/>
                </a:solidFill>
                <a:latin typeface="Bodoni MT" panose="02070603080606020203" pitchFamily="18" charset="0"/>
                <a:ea typeface="DFKai-SB" panose="03000509000000000000" pitchFamily="65" charset="-120"/>
              </a:rPr>
              <a:t> 這是我的錯</a:t>
            </a:r>
            <a:r>
              <a:rPr lang="en-US" altLang="zh-TW" sz="2400" b="1" dirty="0">
                <a:solidFill>
                  <a:schemeClr val="tx1"/>
                </a:solidFill>
                <a:latin typeface="Bodoni MT" panose="02070603080606020203" pitchFamily="18" charset="0"/>
                <a:ea typeface="DFKai-SB" panose="03000509000000000000" pitchFamily="65" charset="-120"/>
              </a:rPr>
              <a:t>,</a:t>
            </a:r>
            <a:r>
              <a:rPr lang="zh-TW" altLang="en-US" sz="2400" b="1" dirty="0">
                <a:solidFill>
                  <a:schemeClr val="tx1"/>
                </a:solidFill>
                <a:latin typeface="Bodoni MT" panose="02070603080606020203" pitchFamily="18" charset="0"/>
                <a:ea typeface="DFKai-SB" panose="03000509000000000000" pitchFamily="65" charset="-120"/>
              </a:rPr>
              <a:t> 我很抱歉，我會</a:t>
            </a:r>
            <a:r>
              <a:rPr lang="en-US" altLang="zh-TW" sz="2400" b="1" dirty="0">
                <a:solidFill>
                  <a:schemeClr val="tx1"/>
                </a:solidFill>
                <a:latin typeface="Bodoni MT" panose="02070603080606020203" pitchFamily="18" charset="0"/>
                <a:ea typeface="DFKai-SB" panose="03000509000000000000" pitchFamily="65" charset="-120"/>
              </a:rPr>
              <a:t>	</a:t>
            </a:r>
            <a:r>
              <a:rPr lang="zh-TW" altLang="en-US" sz="2400" b="1" dirty="0">
                <a:solidFill>
                  <a:schemeClr val="tx1"/>
                </a:solidFill>
                <a:latin typeface="Bodoni MT" panose="02070603080606020203" pitchFamily="18" charset="0"/>
                <a:ea typeface="DFKai-SB" panose="03000509000000000000" pitchFamily="65" charset="-120"/>
              </a:rPr>
              <a:t>努力不重蹈覆轍，但我們還是先回來談談</a:t>
            </a:r>
            <a:r>
              <a:rPr lang="en-US" altLang="zh-TW" sz="2400" b="1" dirty="0">
                <a:solidFill>
                  <a:schemeClr val="tx1"/>
                </a:solidFill>
                <a:latin typeface="Bodoni MT" panose="02070603080606020203" pitchFamily="18" charset="0"/>
                <a:ea typeface="DFKai-SB" panose="03000509000000000000" pitchFamily="65" charset="-120"/>
              </a:rPr>
              <a:t>…</a:t>
            </a:r>
            <a:r>
              <a:rPr lang="zh-TW" altLang="en-US" sz="2800" b="1" dirty="0">
                <a:solidFill>
                  <a:schemeClr val="tx1"/>
                </a:solidFill>
                <a:latin typeface="Bodoni MT" panose="02070603080606020203" pitchFamily="18" charset="0"/>
                <a:ea typeface="DFKai-SB" panose="03000509000000000000" pitchFamily="65" charset="-120"/>
              </a:rPr>
              <a:t>」</a:t>
            </a:r>
            <a:endParaRPr lang="en-US" altLang="zh-TW" sz="2400" b="1" dirty="0">
              <a:solidFill>
                <a:schemeClr val="tx1"/>
              </a:solidFill>
              <a:latin typeface="Bodoni MT" panose="02070603080606020203" pitchFamily="18" charset="0"/>
              <a:ea typeface="DFKai-SB" panose="03000509000000000000" pitchFamily="65" charset="-120"/>
            </a:endParaRPr>
          </a:p>
          <a:p>
            <a:pPr algn="l">
              <a:lnSpc>
                <a:spcPts val="3300"/>
              </a:lnSpc>
              <a:spcBef>
                <a:spcPts val="0"/>
              </a:spcBef>
              <a:spcAft>
                <a:spcPts val="800"/>
              </a:spcAft>
            </a:pPr>
            <a:r>
              <a:rPr lang="en-US" altLang="zh-TW" sz="2800" b="1" dirty="0">
                <a:solidFill>
                  <a:schemeClr val="tx1"/>
                </a:solidFill>
                <a:latin typeface="Bodoni MT" panose="02070603080606020203" pitchFamily="18" charset="0"/>
                <a:ea typeface="DFKai-SB" panose="03000509000000000000" pitchFamily="65" charset="-120"/>
              </a:rPr>
              <a:t>7. </a:t>
            </a:r>
            <a:r>
              <a:rPr lang="zh-TW" altLang="en-US" sz="2800" b="1" dirty="0">
                <a:solidFill>
                  <a:schemeClr val="tx1"/>
                </a:solidFill>
                <a:latin typeface="Bodoni MT" panose="02070603080606020203" pitchFamily="18" charset="0"/>
                <a:ea typeface="DFKai-SB" panose="03000509000000000000" pitchFamily="65" charset="-120"/>
              </a:rPr>
              <a:t>顧及孩子的年齡和成熟度</a:t>
            </a:r>
            <a:r>
              <a:rPr lang="en-US" altLang="zh-TW" sz="2800" b="1" dirty="0">
                <a:solidFill>
                  <a:schemeClr val="tx1"/>
                </a:solidFill>
                <a:latin typeface="Bodoni MT" panose="02070603080606020203" pitchFamily="18" charset="0"/>
                <a:ea typeface="DFKai-SB" panose="03000509000000000000" pitchFamily="65" charset="-120"/>
              </a:rPr>
              <a:t>(Remember your child’s age 	and maturity level)</a:t>
            </a:r>
            <a:r>
              <a:rPr lang="zh-TW" altLang="en-US" sz="2800" b="1" dirty="0">
                <a:solidFill>
                  <a:schemeClr val="tx1"/>
                </a:solidFill>
                <a:latin typeface="Bodoni MT" panose="02070603080606020203" pitchFamily="18" charset="0"/>
                <a:ea typeface="DFKai-SB" panose="03000509000000000000" pitchFamily="65" charset="-120"/>
              </a:rPr>
              <a:t> →</a:t>
            </a:r>
            <a:r>
              <a:rPr lang="zh-TW" altLang="en-US" sz="2400" b="1" dirty="0">
                <a:solidFill>
                  <a:schemeClr val="tx1"/>
                </a:solidFill>
                <a:latin typeface="Bodoni MT" panose="02070603080606020203" pitchFamily="18" charset="0"/>
                <a:ea typeface="DFKai-SB" panose="03000509000000000000" pitchFamily="65" charset="-120"/>
              </a:rPr>
              <a:t>按子女的發展程度來談界線   </a:t>
            </a:r>
            <a:endParaRPr lang="en-US" altLang="zh-TW" sz="2400" b="1" dirty="0">
              <a:solidFill>
                <a:schemeClr val="tx1"/>
              </a:solidFill>
              <a:latin typeface="Bodoni MT" panose="02070603080606020203" pitchFamily="18" charset="0"/>
              <a:ea typeface="DFKai-SB" panose="03000509000000000000" pitchFamily="65" charset="-120"/>
            </a:endParaRPr>
          </a:p>
          <a:p>
            <a:pPr algn="l">
              <a:lnSpc>
                <a:spcPts val="3300"/>
              </a:lnSpc>
              <a:spcBef>
                <a:spcPts val="0"/>
              </a:spcBef>
              <a:spcAft>
                <a:spcPts val="800"/>
              </a:spcAft>
            </a:pPr>
            <a:r>
              <a:rPr lang="en-US" altLang="zh-TW" sz="2400" b="1" dirty="0">
                <a:solidFill>
                  <a:schemeClr val="tx1"/>
                </a:solidFill>
                <a:latin typeface="Bodoni MT" panose="02070603080606020203" pitchFamily="18" charset="0"/>
                <a:ea typeface="DFKai-SB" panose="03000509000000000000" pitchFamily="65" charset="-120"/>
              </a:rPr>
              <a:t>8.</a:t>
            </a:r>
            <a:r>
              <a:rPr lang="zh-TW" altLang="en-US" sz="2400" b="1" dirty="0">
                <a:solidFill>
                  <a:schemeClr val="tx1"/>
                </a:solidFill>
                <a:latin typeface="Bodoni MT" panose="02070603080606020203" pitchFamily="18" charset="0"/>
                <a:ea typeface="DFKai-SB" panose="03000509000000000000" pitchFamily="65" charset="-120"/>
              </a:rPr>
              <a:t> </a:t>
            </a:r>
            <a:r>
              <a:rPr lang="zh-TW" altLang="en-US" sz="2800" b="1" dirty="0">
                <a:solidFill>
                  <a:schemeClr val="tx1"/>
                </a:solidFill>
                <a:latin typeface="Bodoni MT" panose="02070603080606020203" pitchFamily="18" charset="0"/>
                <a:ea typeface="DFKai-SB" panose="03000509000000000000" pitchFamily="65" charset="-120"/>
              </a:rPr>
              <a:t>避免引發內疚  </a:t>
            </a:r>
            <a:r>
              <a:rPr lang="en-US" altLang="zh-TW" sz="2800" b="1" dirty="0">
                <a:solidFill>
                  <a:schemeClr val="tx1"/>
                </a:solidFill>
                <a:latin typeface="Bodoni MT" panose="02070603080606020203" pitchFamily="18" charset="0"/>
                <a:ea typeface="DFKai-SB" panose="03000509000000000000" pitchFamily="65" charset="-120"/>
              </a:rPr>
              <a:t>(</a:t>
            </a:r>
            <a:r>
              <a:rPr lang="zh-TW" altLang="en-US" sz="2800" b="1" dirty="0">
                <a:solidFill>
                  <a:schemeClr val="tx1"/>
                </a:solidFill>
                <a:latin typeface="Bodoni MT" panose="02070603080606020203" pitchFamily="18" charset="0"/>
                <a:ea typeface="DFKai-SB" panose="03000509000000000000" pitchFamily="65" charset="-120"/>
              </a:rPr>
              <a:t> </a:t>
            </a:r>
            <a:r>
              <a:rPr lang="en-US" altLang="zh-TW" sz="2800" b="1" dirty="0">
                <a:solidFill>
                  <a:schemeClr val="tx1"/>
                </a:solidFill>
                <a:latin typeface="Bodoni MT" panose="02070603080606020203" pitchFamily="18" charset="0"/>
                <a:ea typeface="DFKai-SB" panose="03000509000000000000" pitchFamily="65" charset="-120"/>
              </a:rPr>
              <a:t>Avoid guilt messages)</a:t>
            </a:r>
            <a:endParaRPr lang="en-US" altLang="zh-TW" sz="2000" b="1" dirty="0">
              <a:solidFill>
                <a:srgbClr val="7030A0"/>
              </a:solidFill>
              <a:latin typeface="Bodoni MT" panose="02070603080606020203" pitchFamily="18" charset="0"/>
              <a:ea typeface="DFKai-SB" panose="03000509000000000000" pitchFamily="65" charset="-120"/>
            </a:endParaRPr>
          </a:p>
          <a:p>
            <a:pPr marL="800100" lvl="1" indent="-342900" algn="l">
              <a:lnSpc>
                <a:spcPts val="3300"/>
              </a:lnSpc>
              <a:spcBef>
                <a:spcPts val="0"/>
              </a:spcBef>
              <a:spcAft>
                <a:spcPts val="800"/>
              </a:spcAft>
              <a:buFontTx/>
              <a:buChar char="-"/>
            </a:pPr>
            <a:r>
              <a:rPr lang="zh-TW" altLang="en-US" sz="2400" b="1" dirty="0">
                <a:solidFill>
                  <a:schemeClr val="tx1"/>
                </a:solidFill>
                <a:latin typeface="Bodoni MT" panose="02070603080606020203" pitchFamily="18" charset="0"/>
                <a:ea typeface="DFKai-SB" panose="03000509000000000000" pitchFamily="65" charset="-120"/>
              </a:rPr>
              <a:t>內疚永遠無法幫助人體會真理與恩典</a:t>
            </a:r>
            <a:r>
              <a:rPr lang="en-US" altLang="zh-TW" sz="2400" b="1" dirty="0">
                <a:solidFill>
                  <a:schemeClr val="tx1"/>
                </a:solidFill>
                <a:latin typeface="Bodoni MT" panose="02070603080606020203" pitchFamily="18" charset="0"/>
                <a:ea typeface="DFKai-SB" panose="03000509000000000000" pitchFamily="65" charset="-120"/>
              </a:rPr>
              <a:t>,</a:t>
            </a:r>
            <a:r>
              <a:rPr lang="zh-TW" altLang="en-US" sz="2400" b="1" dirty="0">
                <a:solidFill>
                  <a:schemeClr val="tx1"/>
                </a:solidFill>
                <a:latin typeface="Bodoni MT" panose="02070603080606020203" pitchFamily="18" charset="0"/>
                <a:ea typeface="DFKai-SB" panose="03000509000000000000" pitchFamily="65" charset="-120"/>
              </a:rPr>
              <a:t> 反而引發憤怒</a:t>
            </a:r>
            <a:r>
              <a:rPr lang="en-US" altLang="zh-TW" sz="2400" b="1" dirty="0">
                <a:solidFill>
                  <a:schemeClr val="tx1"/>
                </a:solidFill>
                <a:latin typeface="Bodoni MT" panose="02070603080606020203" pitchFamily="18" charset="0"/>
                <a:ea typeface="DFKai-SB" panose="03000509000000000000" pitchFamily="65" charset="-120"/>
              </a:rPr>
              <a:t>(</a:t>
            </a:r>
            <a:r>
              <a:rPr lang="zh-TW" altLang="en-US" sz="2400" b="1" dirty="0">
                <a:solidFill>
                  <a:schemeClr val="tx1"/>
                </a:solidFill>
                <a:latin typeface="Bodoni MT" panose="02070603080606020203" pitchFamily="18" charset="0"/>
                <a:ea typeface="DFKai-SB" panose="03000509000000000000" pitchFamily="65" charset="-120"/>
              </a:rPr>
              <a:t>羅</a:t>
            </a:r>
            <a:r>
              <a:rPr lang="en-US" altLang="zh-TW" sz="2400" b="1" dirty="0">
                <a:solidFill>
                  <a:schemeClr val="tx1"/>
                </a:solidFill>
                <a:latin typeface="Bodoni MT" panose="02070603080606020203" pitchFamily="18" charset="0"/>
                <a:ea typeface="DFKai-SB" panose="03000509000000000000" pitchFamily="65" charset="-120"/>
              </a:rPr>
              <a:t>4:15)</a:t>
            </a:r>
            <a:r>
              <a:rPr lang="zh-TW" altLang="en-US" sz="2400" b="1" dirty="0">
                <a:solidFill>
                  <a:schemeClr val="tx1"/>
                </a:solidFill>
                <a:latin typeface="Bodoni MT" panose="02070603080606020203" pitchFamily="18" charset="0"/>
                <a:ea typeface="DFKai-SB" panose="03000509000000000000" pitchFamily="65" charset="-120"/>
              </a:rPr>
              <a:t> </a:t>
            </a:r>
            <a:r>
              <a:rPr lang="zh-TW" altLang="en-US" sz="2000" b="1" dirty="0">
                <a:solidFill>
                  <a:schemeClr val="tx1"/>
                </a:solidFill>
                <a:latin typeface="Bodoni MT" panose="02070603080606020203" pitchFamily="18" charset="0"/>
                <a:ea typeface="DFKai-SB" panose="03000509000000000000" pitchFamily="65" charset="-120"/>
              </a:rPr>
              <a:t> </a:t>
            </a:r>
            <a:endParaRPr lang="en-US" altLang="zh-TW" sz="2000" b="1" dirty="0">
              <a:solidFill>
                <a:schemeClr val="tx1"/>
              </a:solidFill>
              <a:latin typeface="Bodoni MT" panose="02070603080606020203" pitchFamily="18" charset="0"/>
              <a:ea typeface="DFKai-SB" panose="03000509000000000000" pitchFamily="65" charset="-120"/>
            </a:endParaRPr>
          </a:p>
          <a:p>
            <a:pPr algn="l">
              <a:lnSpc>
                <a:spcPts val="3300"/>
              </a:lnSpc>
              <a:spcBef>
                <a:spcPts val="0"/>
              </a:spcBef>
              <a:spcAft>
                <a:spcPts val="800"/>
              </a:spcAft>
            </a:pPr>
            <a:r>
              <a:rPr lang="en-US" altLang="zh-TW" sz="2400" b="1" dirty="0">
                <a:solidFill>
                  <a:schemeClr val="tx1"/>
                </a:solidFill>
                <a:latin typeface="Bodoni MT" panose="02070603080606020203" pitchFamily="18" charset="0"/>
                <a:ea typeface="DFKai-SB" panose="03000509000000000000" pitchFamily="65" charset="-120"/>
              </a:rPr>
              <a:t>9.</a:t>
            </a:r>
            <a:r>
              <a:rPr lang="zh-TW" altLang="en-US" sz="2400" b="1" dirty="0">
                <a:solidFill>
                  <a:schemeClr val="tx1"/>
                </a:solidFill>
                <a:latin typeface="Bodoni MT" panose="02070603080606020203" pitchFamily="18" charset="0"/>
                <a:ea typeface="DFKai-SB" panose="03000509000000000000" pitchFamily="65" charset="-120"/>
              </a:rPr>
              <a:t>  </a:t>
            </a:r>
            <a:r>
              <a:rPr lang="zh-TW" altLang="en-US" sz="2800" b="1" dirty="0">
                <a:solidFill>
                  <a:schemeClr val="tx1"/>
                </a:solidFill>
                <a:latin typeface="Bodoni MT" panose="02070603080606020203" pitchFamily="18" charset="0"/>
                <a:ea typeface="DFKai-SB" panose="03000509000000000000" pitchFamily="65" charset="-120"/>
              </a:rPr>
              <a:t>以平常心看待抗議與憤怒  </a:t>
            </a:r>
            <a:r>
              <a:rPr lang="en-US" altLang="zh-TW" sz="2800" b="1" dirty="0">
                <a:solidFill>
                  <a:schemeClr val="tx1"/>
                </a:solidFill>
                <a:latin typeface="Bodoni MT" panose="02070603080606020203" pitchFamily="18" charset="0"/>
                <a:ea typeface="DFKai-SB" panose="03000509000000000000" pitchFamily="65" charset="-120"/>
              </a:rPr>
              <a:t>(Normalize protest and anger)</a:t>
            </a:r>
          </a:p>
          <a:p>
            <a:pPr marL="800100" lvl="1" indent="-342900" algn="l">
              <a:lnSpc>
                <a:spcPts val="3300"/>
              </a:lnSpc>
              <a:spcBef>
                <a:spcPts val="0"/>
              </a:spcBef>
              <a:spcAft>
                <a:spcPts val="800"/>
              </a:spcAft>
              <a:buFontTx/>
              <a:buChar char="-"/>
            </a:pPr>
            <a:r>
              <a:rPr lang="zh-TW" altLang="en-US" sz="2400" b="1" dirty="0">
                <a:solidFill>
                  <a:schemeClr val="tx1"/>
                </a:solidFill>
                <a:latin typeface="Bodoni MT" panose="02070603080606020203" pitchFamily="18" charset="0"/>
                <a:ea typeface="DFKai-SB" panose="03000509000000000000" pitchFamily="65" charset="-120"/>
              </a:rPr>
              <a:t>略過對孩子的不成熟、自私自利、無法自制和衝動，為他需要改進的問題畫出紅線</a:t>
            </a:r>
            <a:r>
              <a:rPr lang="en-US" altLang="zh-TW" sz="2400" b="1" dirty="0">
                <a:solidFill>
                  <a:schemeClr val="tx1"/>
                </a:solidFill>
                <a:latin typeface="Bodoni MT" panose="02070603080606020203" pitchFamily="18" charset="0"/>
                <a:ea typeface="DFKai-SB" panose="03000509000000000000" pitchFamily="65" charset="-120"/>
              </a:rPr>
              <a:t>.</a:t>
            </a:r>
          </a:p>
          <a:p>
            <a:pPr marL="800100" lvl="1" indent="-342900" algn="l">
              <a:lnSpc>
                <a:spcPts val="3400"/>
              </a:lnSpc>
              <a:spcBef>
                <a:spcPts val="0"/>
              </a:spcBef>
              <a:spcAft>
                <a:spcPts val="800"/>
              </a:spcAft>
              <a:buFontTx/>
              <a:buChar char="-"/>
            </a:pPr>
            <a:r>
              <a:rPr lang="zh-TW" altLang="en-US" sz="2400" b="1" dirty="0">
                <a:solidFill>
                  <a:schemeClr val="tx1"/>
                </a:solidFill>
                <a:latin typeface="Bodoni MT" panose="02070603080606020203" pitchFamily="18" charset="0"/>
                <a:ea typeface="DFKai-SB" panose="03000509000000000000" pitchFamily="65" charset="-120"/>
              </a:rPr>
              <a:t>要在意的是他驕傲、自以為是的態度</a:t>
            </a:r>
            <a:r>
              <a:rPr lang="en-US" altLang="zh-TW" sz="2400" b="1" dirty="0">
                <a:solidFill>
                  <a:schemeClr val="tx1"/>
                </a:solidFill>
                <a:latin typeface="Bodoni MT" panose="02070603080606020203" pitchFamily="18" charset="0"/>
                <a:ea typeface="DFKai-SB" panose="03000509000000000000" pitchFamily="65" charset="-120"/>
              </a:rPr>
              <a:t>.</a:t>
            </a:r>
            <a:r>
              <a:rPr lang="zh-TW" altLang="en-US" sz="2400" b="1" dirty="0">
                <a:solidFill>
                  <a:schemeClr val="tx1"/>
                </a:solidFill>
                <a:latin typeface="Bodoni MT" panose="02070603080606020203" pitchFamily="18" charset="0"/>
                <a:ea typeface="DFKai-SB" panose="03000509000000000000" pitchFamily="65" charset="-120"/>
              </a:rPr>
              <a:t>   </a:t>
            </a:r>
            <a:r>
              <a:rPr lang="zh-TW" altLang="en-US" sz="2000" b="1" dirty="0">
                <a:solidFill>
                  <a:schemeClr val="tx1"/>
                </a:solidFill>
                <a:latin typeface="Bodoni MT" panose="02070603080606020203" pitchFamily="18" charset="0"/>
                <a:ea typeface="DFKai-SB" panose="03000509000000000000" pitchFamily="65" charset="-120"/>
              </a:rPr>
              <a:t>                                                                                                                                                                                                                                                                                                                                                                                             </a:t>
            </a:r>
            <a:endParaRPr lang="en-US" altLang="zh-TW" sz="2000" b="1" dirty="0">
              <a:solidFill>
                <a:schemeClr val="tx1"/>
              </a:solidFill>
              <a:latin typeface="Bodoni MT" panose="02070603080606020203" pitchFamily="18" charset="0"/>
              <a:ea typeface="DFKai-SB" panose="03000509000000000000" pitchFamily="65" charset="-120"/>
            </a:endParaRPr>
          </a:p>
        </p:txBody>
      </p:sp>
      <p:sp>
        <p:nvSpPr>
          <p:cNvPr id="4" name="Slide Number Placeholder 3"/>
          <p:cNvSpPr>
            <a:spLocks noGrp="1"/>
          </p:cNvSpPr>
          <p:nvPr>
            <p:ph type="sldNum" sz="quarter" idx="12"/>
          </p:nvPr>
        </p:nvSpPr>
        <p:spPr>
          <a:xfrm>
            <a:off x="8686800" y="6400800"/>
            <a:ext cx="439615" cy="365125"/>
          </a:xfrm>
        </p:spPr>
        <p:txBody>
          <a:bodyPr/>
          <a:lstStyle/>
          <a:p>
            <a:pPr algn="l">
              <a:lnSpc>
                <a:spcPts val="3700"/>
              </a:lnSpc>
            </a:pPr>
            <a:fld id="{69C4CFD8-F662-4A36-AA27-12DE1FA08638}" type="slidenum">
              <a:rPr lang="en-US" smtClean="0"/>
              <a:pPr algn="l">
                <a:lnSpc>
                  <a:spcPts val="3700"/>
                </a:lnSpc>
              </a:pPr>
              <a:t>16</a:t>
            </a:fld>
            <a:endParaRPr lang="en-US" dirty="0"/>
          </a:p>
        </p:txBody>
      </p:sp>
    </p:spTree>
    <p:extLst>
      <p:ext uri="{BB962C8B-B14F-4D97-AF65-F5344CB8AC3E}">
        <p14:creationId xmlns:p14="http://schemas.microsoft.com/office/powerpoint/2010/main" val="5610702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18597"/>
            <a:ext cx="9144000" cy="703728"/>
          </a:xfrm>
        </p:spPr>
        <p:txBody>
          <a:bodyPr>
            <a:noAutofit/>
          </a:bodyPr>
          <a:lstStyle/>
          <a:p>
            <a:pPr>
              <a:lnSpc>
                <a:spcPts val="3700"/>
              </a:lnSpc>
            </a:pPr>
            <a:r>
              <a:rPr lang="zh-TW" altLang="en-US" sz="4800" b="1" dirty="0">
                <a:effectLst>
                  <a:outerShdw blurRad="38100" dist="38100" dir="2700000" algn="tl">
                    <a:srgbClr val="000000">
                      <a:alpha val="43137"/>
                    </a:srgbClr>
                  </a:outerShdw>
                </a:effectLst>
                <a:latin typeface="Bodoni MT" panose="02070603080606020203" pitchFamily="18" charset="0"/>
                <a:ea typeface="DFKai-SB" panose="03000509000000000000" pitchFamily="65" charset="-120"/>
                <a:cs typeface="PMingLiU" panose="02020500000000000000" pitchFamily="18" charset="-120"/>
              </a:rPr>
              <a:t>與未成年兒女</a:t>
            </a:r>
            <a:r>
              <a:rPr lang="zh-TW" altLang="en-US" sz="4800" b="1" dirty="0">
                <a:solidFill>
                  <a:schemeClr val="tx1"/>
                </a:solidFill>
                <a:effectLst>
                  <a:outerShdw blurRad="38100" dist="38100" dir="2700000" algn="tl">
                    <a:srgbClr val="000000">
                      <a:alpha val="43137"/>
                    </a:srgbClr>
                  </a:outerShdw>
                </a:effectLst>
                <a:latin typeface="Bodoni MT" panose="02070603080606020203" pitchFamily="18" charset="0"/>
                <a:ea typeface="DFKai-SB" panose="03000509000000000000" pitchFamily="65" charset="-120"/>
                <a:cs typeface="PMingLiU" panose="02020500000000000000" pitchFamily="18" charset="-120"/>
              </a:rPr>
              <a:t>界線溝通的原則</a:t>
            </a:r>
            <a:endParaRPr lang="en-US" altLang="zh-TW"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7353" y="914400"/>
            <a:ext cx="9144000" cy="5943600"/>
          </a:xfrm>
        </p:spPr>
        <p:txBody>
          <a:bodyPr>
            <a:noAutofit/>
          </a:bodyPr>
          <a:lstStyle/>
          <a:p>
            <a:pPr algn="l">
              <a:lnSpc>
                <a:spcPts val="3700"/>
              </a:lnSpc>
              <a:spcBef>
                <a:spcPts val="0"/>
              </a:spcBef>
              <a:spcAft>
                <a:spcPts val="800"/>
              </a:spcAft>
            </a:pPr>
            <a:r>
              <a:rPr lang="en-US" altLang="zh-TW" sz="2800" b="1" dirty="0">
                <a:solidFill>
                  <a:schemeClr val="tx1"/>
                </a:solidFill>
                <a:latin typeface="Bodoni MT" panose="02070603080606020203" pitchFamily="18" charset="0"/>
                <a:ea typeface="DFKai-SB" panose="03000509000000000000" pitchFamily="65" charset="-120"/>
              </a:rPr>
              <a:t>10.</a:t>
            </a:r>
            <a:r>
              <a:rPr lang="zh-TW" altLang="en-US" sz="2800" b="1" dirty="0">
                <a:solidFill>
                  <a:schemeClr val="tx1"/>
                </a:solidFill>
                <a:latin typeface="Bodoni MT" panose="02070603080606020203" pitchFamily="18" charset="0"/>
                <a:ea typeface="DFKai-SB" panose="03000509000000000000" pitchFamily="65" charset="-120"/>
              </a:rPr>
              <a:t> 防備各種花招出</a:t>
            </a:r>
            <a:r>
              <a:rPr lang="en-US" altLang="zh-TW" sz="2800" b="1" dirty="0">
                <a:solidFill>
                  <a:schemeClr val="tx1"/>
                </a:solidFill>
                <a:latin typeface="Bodoni MT" panose="02070603080606020203" pitchFamily="18" charset="0"/>
                <a:ea typeface="DFKai-SB" panose="03000509000000000000" pitchFamily="65" charset="-120"/>
              </a:rPr>
              <a:t>(Be prepare for manipulation)</a:t>
            </a:r>
          </a:p>
          <a:p>
            <a:pPr lvl="1" algn="l">
              <a:lnSpc>
                <a:spcPts val="3700"/>
              </a:lnSpc>
              <a:spcBef>
                <a:spcPts val="0"/>
              </a:spcBef>
              <a:spcAft>
                <a:spcPts val="800"/>
              </a:spcAft>
            </a:pPr>
            <a:r>
              <a:rPr lang="en-US" altLang="zh-TW" sz="2400" b="1" dirty="0">
                <a:solidFill>
                  <a:schemeClr val="tx1"/>
                </a:solidFill>
                <a:latin typeface="Bodoni MT" panose="02070603080606020203" pitchFamily="18" charset="0"/>
                <a:ea typeface="DFKai-SB" panose="03000509000000000000" pitchFamily="65" charset="-120"/>
              </a:rPr>
              <a:t>- </a:t>
            </a:r>
            <a:r>
              <a:rPr lang="zh-TW" altLang="en-US" sz="2400" b="1" dirty="0">
                <a:solidFill>
                  <a:schemeClr val="tx1"/>
                </a:solidFill>
                <a:latin typeface="Bodoni MT" panose="02070603080606020203" pitchFamily="18" charset="0"/>
                <a:ea typeface="DFKai-SB" panose="03000509000000000000" pitchFamily="65" charset="-120"/>
              </a:rPr>
              <a:t>預備好孩子的反擊</a:t>
            </a:r>
            <a:r>
              <a:rPr lang="en-US" altLang="zh-TW" sz="2400" b="1" dirty="0">
                <a:solidFill>
                  <a:schemeClr val="tx1"/>
                </a:solidFill>
                <a:latin typeface="Bodoni MT" panose="02070603080606020203" pitchFamily="18" charset="0"/>
                <a:ea typeface="DFKai-SB" panose="03000509000000000000" pitchFamily="65" charset="-120"/>
              </a:rPr>
              <a:t>,</a:t>
            </a:r>
            <a:r>
              <a:rPr lang="zh-TW" altLang="en-US" sz="2400" b="1" dirty="0">
                <a:solidFill>
                  <a:schemeClr val="tx1"/>
                </a:solidFill>
                <a:latin typeface="Bodoni MT" panose="02070603080606020203" pitchFamily="18" charset="0"/>
                <a:ea typeface="DFKai-SB" panose="03000509000000000000" pitchFamily="65" charset="-120"/>
              </a:rPr>
              <a:t> 怪罪於你，試圖轉移話題</a:t>
            </a:r>
            <a:r>
              <a:rPr lang="en-US" altLang="zh-TW" sz="2400" b="1" dirty="0">
                <a:solidFill>
                  <a:schemeClr val="tx1"/>
                </a:solidFill>
                <a:latin typeface="Bodoni MT" panose="02070603080606020203" pitchFamily="18" charset="0"/>
                <a:ea typeface="DFKai-SB" panose="03000509000000000000" pitchFamily="65" charset="-120"/>
              </a:rPr>
              <a:t>…</a:t>
            </a:r>
            <a:r>
              <a:rPr lang="zh-TW" altLang="en-US" sz="2400" b="1" dirty="0">
                <a:solidFill>
                  <a:schemeClr val="tx1"/>
                </a:solidFill>
                <a:latin typeface="Bodoni MT" panose="02070603080606020203" pitchFamily="18" charset="0"/>
                <a:ea typeface="DFKai-SB" panose="03000509000000000000" pitchFamily="65" charset="-120"/>
              </a:rPr>
              <a:t>，不需要求他一定要接受或喜歡你說的話</a:t>
            </a:r>
            <a:r>
              <a:rPr lang="en-US" altLang="zh-TW" sz="2400" b="1" dirty="0">
                <a:solidFill>
                  <a:schemeClr val="tx1"/>
                </a:solidFill>
                <a:latin typeface="Bodoni MT" panose="02070603080606020203" pitchFamily="18" charset="0"/>
                <a:ea typeface="DFKai-SB" panose="03000509000000000000" pitchFamily="65" charset="-120"/>
              </a:rPr>
              <a:t>.</a:t>
            </a:r>
          </a:p>
          <a:p>
            <a:pPr algn="l">
              <a:lnSpc>
                <a:spcPts val="3700"/>
              </a:lnSpc>
              <a:spcBef>
                <a:spcPts val="0"/>
              </a:spcBef>
              <a:spcAft>
                <a:spcPts val="800"/>
              </a:spcAft>
            </a:pPr>
            <a:r>
              <a:rPr lang="en-US" altLang="zh-TW" sz="2800" b="1" dirty="0">
                <a:solidFill>
                  <a:schemeClr val="tx1"/>
                </a:solidFill>
                <a:latin typeface="Bodoni MT" panose="02070603080606020203" pitchFamily="18" charset="0"/>
                <a:ea typeface="DFKai-SB" panose="03000509000000000000" pitchFamily="65" charset="-120"/>
              </a:rPr>
              <a:t>11.</a:t>
            </a:r>
            <a:r>
              <a:rPr lang="zh-TW" altLang="en-US" sz="2800" b="1" dirty="0">
                <a:solidFill>
                  <a:schemeClr val="tx1"/>
                </a:solidFill>
                <a:latin typeface="Bodoni MT" panose="02070603080606020203" pitchFamily="18" charset="0"/>
                <a:ea typeface="DFKai-SB" panose="03000509000000000000" pitchFamily="65" charset="-120"/>
              </a:rPr>
              <a:t>可以接受稍微疏遠</a:t>
            </a:r>
            <a:r>
              <a:rPr lang="en-US" altLang="zh-TW" sz="2800" b="1" dirty="0">
                <a:solidFill>
                  <a:schemeClr val="tx1"/>
                </a:solidFill>
                <a:latin typeface="Bodoni MT" panose="02070603080606020203" pitchFamily="18" charset="0"/>
                <a:ea typeface="DFKai-SB" panose="03000509000000000000" pitchFamily="65" charset="-120"/>
              </a:rPr>
              <a:t>,</a:t>
            </a:r>
            <a:r>
              <a:rPr lang="zh-TW" altLang="en-US" sz="2800" b="1" dirty="0">
                <a:solidFill>
                  <a:schemeClr val="tx1"/>
                </a:solidFill>
                <a:latin typeface="Bodoni MT" panose="02070603080606020203" pitchFamily="18" charset="0"/>
                <a:ea typeface="DFKai-SB" panose="03000509000000000000" pitchFamily="65" charset="-120"/>
              </a:rPr>
              <a:t>但不能永遠如此</a:t>
            </a:r>
            <a:r>
              <a:rPr lang="en-US" altLang="zh-TW" sz="2800" b="1" dirty="0">
                <a:solidFill>
                  <a:schemeClr val="tx1"/>
                </a:solidFill>
                <a:latin typeface="Bodoni MT" panose="02070603080606020203" pitchFamily="18" charset="0"/>
                <a:ea typeface="DFKai-SB" panose="03000509000000000000" pitchFamily="65" charset="-120"/>
              </a:rPr>
              <a:t>(Allow some 	withdrawal, but not forever)</a:t>
            </a:r>
          </a:p>
          <a:p>
            <a:pPr lvl="1" algn="l">
              <a:lnSpc>
                <a:spcPts val="3700"/>
              </a:lnSpc>
              <a:spcBef>
                <a:spcPts val="0"/>
              </a:spcBef>
              <a:spcAft>
                <a:spcPts val="800"/>
              </a:spcAft>
            </a:pPr>
            <a:r>
              <a:rPr lang="en-US" altLang="zh-TW" sz="2400" b="1" dirty="0">
                <a:solidFill>
                  <a:schemeClr val="tx1"/>
                </a:solidFill>
                <a:latin typeface="Bodoni MT" panose="02070603080606020203" pitchFamily="18" charset="0"/>
                <a:ea typeface="DFKai-SB" panose="03000509000000000000" pitchFamily="65" charset="-120"/>
              </a:rPr>
              <a:t>-</a:t>
            </a:r>
            <a:r>
              <a:rPr lang="zh-TW" altLang="en-US" sz="2400" b="1" dirty="0">
                <a:solidFill>
                  <a:schemeClr val="tx1"/>
                </a:solidFill>
                <a:latin typeface="Bodoni MT" panose="02070603080606020203" pitchFamily="18" charset="0"/>
                <a:ea typeface="DFKai-SB" panose="03000509000000000000" pitchFamily="65" charset="-120"/>
              </a:rPr>
              <a:t> 允許孩子暫時與你疏離，但若時間過長，要主動找他談談</a:t>
            </a:r>
            <a:endParaRPr lang="en-US" altLang="zh-TW" sz="2400" b="1" dirty="0">
              <a:solidFill>
                <a:schemeClr val="tx1"/>
              </a:solidFill>
              <a:latin typeface="Bodoni MT" panose="02070603080606020203" pitchFamily="18" charset="0"/>
              <a:ea typeface="DFKai-SB" panose="03000509000000000000" pitchFamily="65" charset="-120"/>
            </a:endParaRPr>
          </a:p>
        </p:txBody>
      </p:sp>
      <p:sp>
        <p:nvSpPr>
          <p:cNvPr id="4" name="Slide Number Placeholder 3"/>
          <p:cNvSpPr>
            <a:spLocks noGrp="1"/>
          </p:cNvSpPr>
          <p:nvPr>
            <p:ph type="sldNum" sz="quarter" idx="12"/>
          </p:nvPr>
        </p:nvSpPr>
        <p:spPr>
          <a:xfrm>
            <a:off x="8610600" y="6400800"/>
            <a:ext cx="515815" cy="365125"/>
          </a:xfrm>
        </p:spPr>
        <p:txBody>
          <a:bodyPr/>
          <a:lstStyle/>
          <a:p>
            <a:pPr algn="l">
              <a:lnSpc>
                <a:spcPts val="3700"/>
              </a:lnSpc>
            </a:pPr>
            <a:fld id="{69C4CFD8-F662-4A36-AA27-12DE1FA08638}" type="slidenum">
              <a:rPr lang="en-US" smtClean="0"/>
              <a:pPr algn="l">
                <a:lnSpc>
                  <a:spcPts val="3700"/>
                </a:lnSpc>
              </a:pPr>
              <a:t>17</a:t>
            </a:fld>
            <a:endParaRPr lang="en-US" dirty="0"/>
          </a:p>
        </p:txBody>
      </p:sp>
    </p:spTree>
    <p:extLst>
      <p:ext uri="{BB962C8B-B14F-4D97-AF65-F5344CB8AC3E}">
        <p14:creationId xmlns:p14="http://schemas.microsoft.com/office/powerpoint/2010/main" val="36047467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18597"/>
            <a:ext cx="9144000" cy="703728"/>
          </a:xfrm>
        </p:spPr>
        <p:txBody>
          <a:bodyPr>
            <a:noAutofit/>
          </a:bodyPr>
          <a:lstStyle/>
          <a:p>
            <a:pPr>
              <a:lnSpc>
                <a:spcPts val="3700"/>
              </a:lnSpc>
            </a:pPr>
            <a:r>
              <a:rPr lang="zh-TW" altLang="en-US" sz="4800" b="1" dirty="0">
                <a:effectLst>
                  <a:outerShdw blurRad="38100" dist="38100" dir="2700000" algn="tl">
                    <a:srgbClr val="000000">
                      <a:alpha val="43137"/>
                    </a:srgbClr>
                  </a:outerShdw>
                </a:effectLst>
                <a:latin typeface="Bodoni MT" panose="02070603080606020203" pitchFamily="18" charset="0"/>
                <a:ea typeface="DFKai-SB" panose="03000509000000000000" pitchFamily="65" charset="-120"/>
                <a:cs typeface="PMingLiU" panose="02020500000000000000" pitchFamily="18" charset="-120"/>
              </a:rPr>
              <a:t>與成年兒女</a:t>
            </a:r>
            <a:r>
              <a:rPr lang="zh-TW" altLang="en-US" sz="4800" b="1" dirty="0">
                <a:solidFill>
                  <a:schemeClr val="tx1"/>
                </a:solidFill>
                <a:effectLst>
                  <a:outerShdw blurRad="38100" dist="38100" dir="2700000" algn="tl">
                    <a:srgbClr val="000000">
                      <a:alpha val="43137"/>
                    </a:srgbClr>
                  </a:outerShdw>
                </a:effectLst>
                <a:latin typeface="Bodoni MT" panose="02070603080606020203" pitchFamily="18" charset="0"/>
                <a:ea typeface="DFKai-SB" panose="03000509000000000000" pitchFamily="65" charset="-120"/>
                <a:cs typeface="PMingLiU" panose="02020500000000000000" pitchFamily="18" charset="-120"/>
              </a:rPr>
              <a:t>界線溝通</a:t>
            </a:r>
            <a:endParaRPr lang="en-US" altLang="zh-TW"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7353" y="914400"/>
            <a:ext cx="9144000" cy="5943600"/>
          </a:xfrm>
        </p:spPr>
        <p:txBody>
          <a:bodyPr>
            <a:noAutofit/>
          </a:bodyPr>
          <a:lstStyle/>
          <a:p>
            <a:pPr marL="457200" indent="-457200" algn="l">
              <a:lnSpc>
                <a:spcPts val="3700"/>
              </a:lnSpc>
              <a:spcBef>
                <a:spcPts val="0"/>
              </a:spcBef>
              <a:spcAft>
                <a:spcPts val="800"/>
              </a:spcAft>
              <a:buFont typeface="Arial" panose="020B0604020202020204" pitchFamily="34" charset="0"/>
              <a:buChar char="•"/>
            </a:pPr>
            <a:r>
              <a:rPr lang="zh-TW" altLang="en-US" sz="2800" b="1" dirty="0">
                <a:solidFill>
                  <a:schemeClr val="tx1"/>
                </a:solidFill>
                <a:latin typeface="Bodoni MT" panose="02070603080606020203" pitchFamily="18" charset="0"/>
                <a:ea typeface="DFKai-SB" panose="03000509000000000000" pitchFamily="65" charset="-120"/>
              </a:rPr>
              <a:t>總會有各種因素破壞了理想應有的情況，讓父母覺得還在養育成年子女</a:t>
            </a:r>
            <a:endParaRPr lang="en-US" altLang="zh-TW" sz="2800" b="1" dirty="0">
              <a:solidFill>
                <a:schemeClr val="tx1"/>
              </a:solidFill>
              <a:latin typeface="Bodoni MT" panose="02070603080606020203" pitchFamily="18" charset="0"/>
              <a:ea typeface="DFKai-SB" panose="03000509000000000000" pitchFamily="65" charset="-120"/>
            </a:endParaRPr>
          </a:p>
          <a:p>
            <a:pPr marL="457200" indent="-457200" algn="l">
              <a:lnSpc>
                <a:spcPts val="3700"/>
              </a:lnSpc>
              <a:spcBef>
                <a:spcPts val="0"/>
              </a:spcBef>
              <a:spcAft>
                <a:spcPts val="800"/>
              </a:spcAft>
              <a:buFont typeface="Arial" panose="020B0604020202020204" pitchFamily="34" charset="0"/>
              <a:buChar char="•"/>
            </a:pPr>
            <a:r>
              <a:rPr lang="zh-TW" altLang="en-US" sz="2800" b="1" dirty="0">
                <a:solidFill>
                  <a:schemeClr val="tx1"/>
                </a:solidFill>
                <a:latin typeface="Bodoni MT" panose="02070603080606020203" pitchFamily="18" charset="0"/>
                <a:ea typeface="DFKai-SB" panose="03000509000000000000" pitchFamily="65" charset="-120"/>
              </a:rPr>
              <a:t>向成年子女定出界線，表明你們的關係已經不同以往，必須以他能善盡本分為前提，再來幫他</a:t>
            </a:r>
            <a:r>
              <a:rPr lang="en-US" altLang="zh-TW" sz="2800" b="1" dirty="0">
                <a:solidFill>
                  <a:schemeClr val="tx1"/>
                </a:solidFill>
                <a:latin typeface="Bodoni MT" panose="02070603080606020203" pitchFamily="18" charset="0"/>
                <a:ea typeface="DFKai-SB" panose="03000509000000000000" pitchFamily="65" charset="-120"/>
              </a:rPr>
              <a:t>.</a:t>
            </a:r>
          </a:p>
          <a:p>
            <a:pPr marL="457200" indent="-457200" algn="l">
              <a:lnSpc>
                <a:spcPts val="3700"/>
              </a:lnSpc>
              <a:spcBef>
                <a:spcPts val="0"/>
              </a:spcBef>
              <a:spcAft>
                <a:spcPts val="800"/>
              </a:spcAft>
              <a:buFont typeface="Arial" panose="020B0604020202020204" pitchFamily="34" charset="0"/>
              <a:buChar char="•"/>
            </a:pPr>
            <a:r>
              <a:rPr lang="zh-TW" altLang="en-US" sz="2800" b="1" dirty="0">
                <a:solidFill>
                  <a:schemeClr val="tx1"/>
                </a:solidFill>
                <a:latin typeface="Bodoni MT" panose="02070603080606020203" pitchFamily="18" charset="0"/>
                <a:ea typeface="DFKai-SB" panose="03000509000000000000" pitchFamily="65" charset="-120"/>
              </a:rPr>
              <a:t>應用本書第</a:t>
            </a:r>
            <a:r>
              <a:rPr lang="en-US" altLang="zh-TW" sz="2800" b="1" dirty="0">
                <a:solidFill>
                  <a:schemeClr val="tx1"/>
                </a:solidFill>
                <a:latin typeface="Bodoni MT" panose="02070603080606020203" pitchFamily="18" charset="0"/>
                <a:ea typeface="DFKai-SB" panose="03000509000000000000" pitchFamily="65" charset="-120"/>
              </a:rPr>
              <a:t>3 -14 </a:t>
            </a:r>
            <a:r>
              <a:rPr lang="zh-TW" altLang="en-US" sz="2800" b="1" dirty="0">
                <a:solidFill>
                  <a:schemeClr val="tx1"/>
                </a:solidFill>
                <a:latin typeface="Bodoni MT" panose="02070603080606020203" pitchFamily="18" charset="0"/>
                <a:ea typeface="DFKai-SB" panose="03000509000000000000" pitchFamily="65" charset="-120"/>
              </a:rPr>
              <a:t>章優質溝通的原則與成年子女溝通</a:t>
            </a:r>
            <a:r>
              <a:rPr lang="en-US" altLang="zh-TW" sz="2800" b="1" dirty="0">
                <a:solidFill>
                  <a:schemeClr val="tx1"/>
                </a:solidFill>
                <a:latin typeface="Bodoni MT" panose="02070603080606020203" pitchFamily="18" charset="0"/>
                <a:ea typeface="DFKai-SB" panose="03000509000000000000" pitchFamily="65" charset="-120"/>
              </a:rPr>
              <a:t>.</a:t>
            </a:r>
          </a:p>
          <a:p>
            <a:pPr marL="800100" lvl="1" indent="-342900" algn="l">
              <a:lnSpc>
                <a:spcPts val="3700"/>
              </a:lnSpc>
              <a:spcBef>
                <a:spcPts val="0"/>
              </a:spcBef>
              <a:spcAft>
                <a:spcPts val="800"/>
              </a:spcAft>
              <a:buFontTx/>
              <a:buChar char="-"/>
            </a:pPr>
            <a:r>
              <a:rPr lang="zh-TW" altLang="en-US" sz="2400" b="1" dirty="0">
                <a:solidFill>
                  <a:schemeClr val="tx1"/>
                </a:solidFill>
                <a:latin typeface="Bodoni MT" panose="02070603080606020203" pitchFamily="18" charset="0"/>
                <a:ea typeface="DFKai-SB" panose="03000509000000000000" pitchFamily="65" charset="-120"/>
              </a:rPr>
              <a:t>肯定關係、促進改變 ，避開「應該」字眼</a:t>
            </a:r>
            <a:endParaRPr lang="en-US" altLang="zh-TW" sz="2400" b="1" dirty="0">
              <a:solidFill>
                <a:schemeClr val="tx1"/>
              </a:solidFill>
              <a:latin typeface="Bodoni MT" panose="02070603080606020203" pitchFamily="18" charset="0"/>
              <a:ea typeface="DFKai-SB" panose="03000509000000000000" pitchFamily="65" charset="-120"/>
            </a:endParaRPr>
          </a:p>
          <a:p>
            <a:pPr marL="800100" lvl="1" indent="-342900" algn="l">
              <a:lnSpc>
                <a:spcPts val="3700"/>
              </a:lnSpc>
              <a:spcBef>
                <a:spcPts val="0"/>
              </a:spcBef>
              <a:spcAft>
                <a:spcPts val="800"/>
              </a:spcAft>
              <a:buFontTx/>
              <a:buChar char="-"/>
            </a:pPr>
            <a:r>
              <a:rPr lang="zh-TW" altLang="en-US" sz="2400" b="1" dirty="0">
                <a:solidFill>
                  <a:schemeClr val="tx1"/>
                </a:solidFill>
                <a:latin typeface="Bodoni MT" panose="02070603080606020203" pitchFamily="18" charset="0"/>
                <a:ea typeface="DFKai-SB" panose="03000509000000000000" pitchFamily="65" charset="-120"/>
              </a:rPr>
              <a:t>具體、清楚的表達議題本身和你的期待</a:t>
            </a:r>
            <a:endParaRPr lang="en-US" altLang="zh-TW" sz="2400" b="1" dirty="0">
              <a:solidFill>
                <a:schemeClr val="tx1"/>
              </a:solidFill>
              <a:latin typeface="Bodoni MT" panose="02070603080606020203" pitchFamily="18" charset="0"/>
              <a:ea typeface="DFKai-SB" panose="03000509000000000000" pitchFamily="65" charset="-120"/>
            </a:endParaRPr>
          </a:p>
          <a:p>
            <a:pPr marL="800100" lvl="1" indent="-342900" algn="l">
              <a:lnSpc>
                <a:spcPts val="3700"/>
              </a:lnSpc>
              <a:spcBef>
                <a:spcPts val="0"/>
              </a:spcBef>
              <a:spcAft>
                <a:spcPts val="800"/>
              </a:spcAft>
              <a:buFontTx/>
              <a:buChar char="-"/>
            </a:pPr>
            <a:r>
              <a:rPr lang="zh-TW" altLang="en-US" sz="2400" b="1" dirty="0">
                <a:solidFill>
                  <a:schemeClr val="tx1"/>
                </a:solidFill>
                <a:latin typeface="Bodoni MT" panose="02070603080606020203" pitchFamily="18" charset="0"/>
                <a:ea typeface="DFKai-SB" panose="03000509000000000000" pitchFamily="65" charset="-120"/>
              </a:rPr>
              <a:t>給對方自由選擇時</a:t>
            </a:r>
            <a:r>
              <a:rPr lang="en-US" altLang="zh-TW" sz="2400" b="1" dirty="0">
                <a:solidFill>
                  <a:schemeClr val="tx1"/>
                </a:solidFill>
                <a:latin typeface="Bodoni MT" panose="02070603080606020203" pitchFamily="18" charset="0"/>
                <a:ea typeface="DFKai-SB" panose="03000509000000000000" pitchFamily="65" charset="-120"/>
              </a:rPr>
              <a:t>,</a:t>
            </a:r>
            <a:r>
              <a:rPr lang="zh-TW" altLang="en-US" sz="2400" b="1" dirty="0">
                <a:solidFill>
                  <a:schemeClr val="tx1"/>
                </a:solidFill>
                <a:latin typeface="Bodoni MT" panose="02070603080606020203" pitchFamily="18" charset="0"/>
                <a:ea typeface="DFKai-SB" panose="03000509000000000000" pitchFamily="65" charset="-120"/>
              </a:rPr>
              <a:t> 要清楚陳述選擇做或不做的後果</a:t>
            </a:r>
            <a:endParaRPr lang="en-US" altLang="zh-TW" sz="2400" b="1" dirty="0">
              <a:solidFill>
                <a:schemeClr val="tx1"/>
              </a:solidFill>
              <a:latin typeface="Bodoni MT" panose="02070603080606020203" pitchFamily="18" charset="0"/>
              <a:ea typeface="DFKai-SB" panose="03000509000000000000" pitchFamily="65" charset="-120"/>
            </a:endParaRPr>
          </a:p>
          <a:p>
            <a:pPr marL="342900" indent="-342900" algn="l">
              <a:lnSpc>
                <a:spcPts val="3700"/>
              </a:lnSpc>
              <a:spcBef>
                <a:spcPts val="0"/>
              </a:spcBef>
              <a:spcAft>
                <a:spcPts val="800"/>
              </a:spcAft>
              <a:buFont typeface="Arial" panose="020B0604020202020204" pitchFamily="34" charset="0"/>
              <a:buChar char="•"/>
            </a:pPr>
            <a:r>
              <a:rPr lang="zh-TW" altLang="en-US" sz="2800" b="1" dirty="0">
                <a:solidFill>
                  <a:schemeClr val="tx1"/>
                </a:solidFill>
                <a:latin typeface="Bodoni MT" panose="02070603080606020203" pitchFamily="18" charset="0"/>
                <a:ea typeface="DFKai-SB" panose="03000509000000000000" pitchFamily="65" charset="-120"/>
              </a:rPr>
              <a:t>把子女看做成人</a:t>
            </a:r>
            <a:r>
              <a:rPr lang="en-US" altLang="zh-TW" sz="2800" b="1" dirty="0">
                <a:solidFill>
                  <a:schemeClr val="tx1"/>
                </a:solidFill>
                <a:latin typeface="Bodoni MT" panose="02070603080606020203" pitchFamily="18" charset="0"/>
                <a:ea typeface="DFKai-SB" panose="03000509000000000000" pitchFamily="65" charset="-120"/>
              </a:rPr>
              <a:t>(Treating your child as adult),</a:t>
            </a:r>
            <a:r>
              <a:rPr lang="zh-TW" altLang="en-US" sz="2800" b="1" dirty="0">
                <a:solidFill>
                  <a:schemeClr val="tx1"/>
                </a:solidFill>
                <a:latin typeface="Bodoni MT" panose="02070603080606020203" pitchFamily="18" charset="0"/>
                <a:ea typeface="DFKai-SB" panose="03000509000000000000" pitchFamily="65" charset="-120"/>
              </a:rPr>
              <a:t> 以對待其他成人一樣對待你的子女</a:t>
            </a:r>
            <a:endParaRPr lang="en-US" altLang="zh-TW" sz="2800" b="1" dirty="0">
              <a:solidFill>
                <a:schemeClr val="tx1"/>
              </a:solidFill>
              <a:latin typeface="Bodoni MT" panose="02070603080606020203" pitchFamily="18" charset="0"/>
              <a:ea typeface="DFKai-SB" panose="03000509000000000000" pitchFamily="65" charset="-120"/>
            </a:endParaRPr>
          </a:p>
        </p:txBody>
      </p:sp>
      <p:sp>
        <p:nvSpPr>
          <p:cNvPr id="4" name="Slide Number Placeholder 3"/>
          <p:cNvSpPr>
            <a:spLocks noGrp="1"/>
          </p:cNvSpPr>
          <p:nvPr>
            <p:ph type="sldNum" sz="quarter" idx="12"/>
          </p:nvPr>
        </p:nvSpPr>
        <p:spPr>
          <a:xfrm>
            <a:off x="8610600" y="6400800"/>
            <a:ext cx="515815" cy="365125"/>
          </a:xfrm>
        </p:spPr>
        <p:txBody>
          <a:bodyPr/>
          <a:lstStyle/>
          <a:p>
            <a:pPr algn="l">
              <a:lnSpc>
                <a:spcPts val="3700"/>
              </a:lnSpc>
            </a:pPr>
            <a:fld id="{69C4CFD8-F662-4A36-AA27-12DE1FA08638}" type="slidenum">
              <a:rPr lang="en-US" smtClean="0"/>
              <a:pPr algn="l">
                <a:lnSpc>
                  <a:spcPts val="3700"/>
                </a:lnSpc>
              </a:pPr>
              <a:t>18</a:t>
            </a:fld>
            <a:endParaRPr lang="en-US" dirty="0"/>
          </a:p>
        </p:txBody>
      </p:sp>
    </p:spTree>
    <p:extLst>
      <p:ext uri="{BB962C8B-B14F-4D97-AF65-F5344CB8AC3E}">
        <p14:creationId xmlns:p14="http://schemas.microsoft.com/office/powerpoint/2010/main" val="18695276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18597"/>
            <a:ext cx="9144000" cy="703728"/>
          </a:xfrm>
        </p:spPr>
        <p:txBody>
          <a:bodyPr>
            <a:noAutofit/>
          </a:bodyPr>
          <a:lstStyle/>
          <a:p>
            <a:pPr>
              <a:lnSpc>
                <a:spcPts val="3700"/>
              </a:lnSpc>
            </a:pPr>
            <a:r>
              <a:rPr lang="zh-TW" altLang="en-US" sz="4800" b="1" dirty="0">
                <a:effectLst>
                  <a:outerShdw blurRad="38100" dist="38100" dir="2700000" algn="tl">
                    <a:srgbClr val="000000">
                      <a:alpha val="43137"/>
                    </a:srgbClr>
                  </a:outerShdw>
                </a:effectLst>
                <a:latin typeface="Bodoni MT" panose="02070603080606020203" pitchFamily="18" charset="0"/>
                <a:ea typeface="DFKai-SB" panose="03000509000000000000" pitchFamily="65" charset="-120"/>
                <a:cs typeface="PMingLiU" panose="02020500000000000000" pitchFamily="18" charset="-120"/>
              </a:rPr>
              <a:t>與成年兒女</a:t>
            </a:r>
            <a:r>
              <a:rPr lang="zh-TW" altLang="en-US" sz="4800" b="1" dirty="0">
                <a:solidFill>
                  <a:schemeClr val="tx1"/>
                </a:solidFill>
                <a:effectLst>
                  <a:outerShdw blurRad="38100" dist="38100" dir="2700000" algn="tl">
                    <a:srgbClr val="000000">
                      <a:alpha val="43137"/>
                    </a:srgbClr>
                  </a:outerShdw>
                </a:effectLst>
                <a:latin typeface="Bodoni MT" panose="02070603080606020203" pitchFamily="18" charset="0"/>
                <a:ea typeface="DFKai-SB" panose="03000509000000000000" pitchFamily="65" charset="-120"/>
                <a:cs typeface="PMingLiU" panose="02020500000000000000" pitchFamily="18" charset="-120"/>
              </a:rPr>
              <a:t>界線溝通</a:t>
            </a:r>
            <a:r>
              <a:rPr lang="en-US" altLang="zh-TW" sz="4800" b="1" dirty="0">
                <a:solidFill>
                  <a:schemeClr val="tx1"/>
                </a:solidFill>
                <a:effectLst>
                  <a:outerShdw blurRad="38100" dist="38100" dir="2700000" algn="tl">
                    <a:srgbClr val="000000">
                      <a:alpha val="43137"/>
                    </a:srgbClr>
                  </a:outerShdw>
                </a:effectLst>
                <a:latin typeface="Bodoni MT" panose="02070603080606020203" pitchFamily="18" charset="0"/>
                <a:ea typeface="DFKai-SB" panose="03000509000000000000" pitchFamily="65" charset="-120"/>
                <a:cs typeface="PMingLiU" panose="02020500000000000000" pitchFamily="18" charset="-120"/>
              </a:rPr>
              <a:t>—</a:t>
            </a:r>
            <a:r>
              <a:rPr lang="zh-TW" altLang="en-US" sz="4800" b="1" dirty="0">
                <a:solidFill>
                  <a:schemeClr val="tx1"/>
                </a:solidFill>
                <a:effectLst>
                  <a:outerShdw blurRad="38100" dist="38100" dir="2700000" algn="tl">
                    <a:srgbClr val="000000">
                      <a:alpha val="43137"/>
                    </a:srgbClr>
                  </a:outerShdw>
                </a:effectLst>
                <a:latin typeface="Bodoni MT" panose="02070603080606020203" pitchFamily="18" charset="0"/>
                <a:ea typeface="DFKai-SB" panose="03000509000000000000" pitchFamily="65" charset="-120"/>
                <a:cs typeface="PMingLiU" panose="02020500000000000000" pitchFamily="18" charset="-120"/>
              </a:rPr>
              <a:t>學習放手</a:t>
            </a:r>
            <a:endParaRPr lang="en-US" altLang="zh-TW"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7353" y="762001"/>
            <a:ext cx="9144000" cy="6096000"/>
          </a:xfrm>
        </p:spPr>
        <p:txBody>
          <a:bodyPr>
            <a:noAutofit/>
          </a:bodyPr>
          <a:lstStyle/>
          <a:p>
            <a:pPr marL="457200" indent="-457200" algn="l">
              <a:lnSpc>
                <a:spcPts val="3700"/>
              </a:lnSpc>
              <a:spcBef>
                <a:spcPts val="0"/>
              </a:spcBef>
              <a:spcAft>
                <a:spcPts val="800"/>
              </a:spcAft>
              <a:buFont typeface="Arial" panose="020B0604020202020204" pitchFamily="34" charset="0"/>
              <a:buChar char="•"/>
            </a:pPr>
            <a:r>
              <a:rPr lang="zh-TW" altLang="en-US" sz="2800" b="1" dirty="0">
                <a:solidFill>
                  <a:schemeClr val="tx1"/>
                </a:solidFill>
                <a:latin typeface="Bodoni MT" panose="02070603080606020203" pitchFamily="18" charset="0"/>
                <a:ea typeface="DFKai-SB" panose="03000509000000000000" pitchFamily="65" charset="-120"/>
              </a:rPr>
              <a:t>跳脫父母的角色，成為他的朋友，有以下妙方</a:t>
            </a:r>
            <a:r>
              <a:rPr lang="en-US" altLang="zh-TW" sz="2800" b="1" dirty="0">
                <a:solidFill>
                  <a:schemeClr val="tx1"/>
                </a:solidFill>
                <a:latin typeface="Bodoni MT" panose="02070603080606020203" pitchFamily="18" charset="0"/>
                <a:ea typeface="DFKai-SB" panose="03000509000000000000" pitchFamily="65" charset="-120"/>
              </a:rPr>
              <a:t>:</a:t>
            </a:r>
          </a:p>
          <a:p>
            <a:pPr marL="457200" indent="-457200" algn="l">
              <a:lnSpc>
                <a:spcPts val="3700"/>
              </a:lnSpc>
              <a:spcBef>
                <a:spcPts val="0"/>
              </a:spcBef>
              <a:spcAft>
                <a:spcPts val="800"/>
              </a:spcAft>
              <a:buFont typeface="+mj-lt"/>
              <a:buAutoNum type="arabicParenR"/>
            </a:pPr>
            <a:r>
              <a:rPr lang="zh-TW" altLang="en-US" sz="2800" b="1" dirty="0">
                <a:solidFill>
                  <a:schemeClr val="tx1"/>
                </a:solidFill>
                <a:latin typeface="Bodoni MT" panose="02070603080606020203" pitchFamily="18" charset="0"/>
                <a:ea typeface="DFKai-SB" panose="03000509000000000000" pitchFamily="65" charset="-120"/>
              </a:rPr>
              <a:t>向子女道歉</a:t>
            </a:r>
            <a:r>
              <a:rPr lang="en-US" altLang="zh-TW" sz="2800" b="1" dirty="0">
                <a:solidFill>
                  <a:schemeClr val="tx1"/>
                </a:solidFill>
                <a:latin typeface="Bodoni MT" panose="02070603080606020203" pitchFamily="18" charset="0"/>
                <a:ea typeface="DFKai-SB" panose="03000509000000000000" pitchFamily="65" charset="-120"/>
              </a:rPr>
              <a:t>(Apologize)</a:t>
            </a:r>
          </a:p>
          <a:p>
            <a:pPr lvl="1" algn="l">
              <a:lnSpc>
                <a:spcPts val="3700"/>
              </a:lnSpc>
              <a:spcBef>
                <a:spcPts val="0"/>
              </a:spcBef>
              <a:spcAft>
                <a:spcPts val="800"/>
              </a:spcAft>
            </a:pPr>
            <a:r>
              <a:rPr lang="en-US" altLang="zh-TW" sz="2400" b="1" dirty="0">
                <a:solidFill>
                  <a:schemeClr val="tx1"/>
                </a:solidFill>
                <a:latin typeface="Bodoni MT" panose="02070603080606020203" pitchFamily="18" charset="0"/>
                <a:ea typeface="DFKai-SB" panose="03000509000000000000" pitchFamily="65" charset="-120"/>
              </a:rPr>
              <a:t>-</a:t>
            </a:r>
            <a:r>
              <a:rPr lang="zh-TW" altLang="en-US" sz="2400" b="1" dirty="0">
                <a:solidFill>
                  <a:schemeClr val="tx1"/>
                </a:solidFill>
                <a:latin typeface="Bodoni MT" panose="02070603080606020203" pitchFamily="18" charset="0"/>
                <a:ea typeface="DFKai-SB" panose="03000509000000000000" pitchFamily="65" charset="-120"/>
              </a:rPr>
              <a:t> 若過去管太多，為此道歉</a:t>
            </a:r>
            <a:r>
              <a:rPr lang="en-US" altLang="zh-TW" sz="2400" b="1" dirty="0">
                <a:solidFill>
                  <a:schemeClr val="tx1"/>
                </a:solidFill>
                <a:latin typeface="Bodoni MT" panose="02070603080606020203" pitchFamily="18" charset="0"/>
                <a:ea typeface="DFKai-SB" panose="03000509000000000000" pitchFamily="65" charset="-120"/>
              </a:rPr>
              <a:t>,</a:t>
            </a:r>
            <a:r>
              <a:rPr lang="zh-TW" altLang="en-US" sz="2400" b="1" dirty="0">
                <a:solidFill>
                  <a:schemeClr val="tx1"/>
                </a:solidFill>
                <a:latin typeface="Bodoni MT" panose="02070603080606020203" pitchFamily="18" charset="0"/>
                <a:ea typeface="DFKai-SB" panose="03000509000000000000" pitchFamily="65" charset="-120"/>
              </a:rPr>
              <a:t> 並表達希望與他建立新的關係</a:t>
            </a:r>
            <a:endParaRPr lang="en-US" altLang="zh-TW" b="1" dirty="0">
              <a:solidFill>
                <a:schemeClr val="tx1"/>
              </a:solidFill>
              <a:latin typeface="Bodoni MT" panose="02070603080606020203" pitchFamily="18" charset="0"/>
              <a:ea typeface="DFKai-SB" panose="03000509000000000000" pitchFamily="65" charset="-120"/>
            </a:endParaRPr>
          </a:p>
          <a:p>
            <a:pPr marL="457200" indent="-457200" algn="l">
              <a:lnSpc>
                <a:spcPts val="3700"/>
              </a:lnSpc>
              <a:spcBef>
                <a:spcPts val="0"/>
              </a:spcBef>
              <a:spcAft>
                <a:spcPts val="800"/>
              </a:spcAft>
              <a:buFont typeface="+mj-lt"/>
              <a:buAutoNum type="arabicParenR"/>
            </a:pPr>
            <a:r>
              <a:rPr lang="zh-TW" altLang="en-US" sz="2800" b="1" dirty="0">
                <a:solidFill>
                  <a:schemeClr val="tx1"/>
                </a:solidFill>
                <a:latin typeface="Bodoni MT" panose="02070603080606020203" pitchFamily="18" charset="0"/>
                <a:ea typeface="DFKai-SB" panose="03000509000000000000" pitchFamily="65" charset="-120"/>
              </a:rPr>
              <a:t>平等對待子女</a:t>
            </a:r>
            <a:r>
              <a:rPr lang="en-US" altLang="zh-TW" sz="2800" b="1" dirty="0">
                <a:solidFill>
                  <a:schemeClr val="tx1"/>
                </a:solidFill>
                <a:latin typeface="Bodoni MT" panose="02070603080606020203" pitchFamily="18" charset="0"/>
                <a:ea typeface="DFKai-SB" panose="03000509000000000000" pitchFamily="65" charset="-120"/>
              </a:rPr>
              <a:t>(Treat your adult child as an equal)</a:t>
            </a:r>
          </a:p>
          <a:p>
            <a:pPr lvl="1" algn="l">
              <a:lnSpc>
                <a:spcPts val="3700"/>
              </a:lnSpc>
              <a:spcBef>
                <a:spcPts val="0"/>
              </a:spcBef>
              <a:spcAft>
                <a:spcPts val="800"/>
              </a:spcAft>
            </a:pPr>
            <a:r>
              <a:rPr lang="en-US" altLang="zh-TW" sz="2400" b="1" dirty="0">
                <a:solidFill>
                  <a:schemeClr val="tx1"/>
                </a:solidFill>
                <a:latin typeface="Bodoni MT" panose="02070603080606020203" pitchFamily="18" charset="0"/>
                <a:ea typeface="DFKai-SB" panose="03000509000000000000" pitchFamily="65" charset="-120"/>
              </a:rPr>
              <a:t>-</a:t>
            </a:r>
            <a:r>
              <a:rPr lang="zh-TW" altLang="en-US" sz="2400" b="1" dirty="0">
                <a:solidFill>
                  <a:schemeClr val="tx1"/>
                </a:solidFill>
                <a:latin typeface="Bodoni MT" panose="02070603080606020203" pitchFamily="18" charset="0"/>
                <a:ea typeface="DFKai-SB" panose="03000509000000000000" pitchFamily="65" charset="-120"/>
              </a:rPr>
              <a:t> 像對待其他成人一樣，平等對待他，而非上對下像對孩子</a:t>
            </a:r>
            <a:endParaRPr lang="en-US" altLang="zh-TW" sz="2400" b="1" dirty="0">
              <a:solidFill>
                <a:schemeClr val="tx1"/>
              </a:solidFill>
              <a:latin typeface="Bodoni MT" panose="02070603080606020203" pitchFamily="18" charset="0"/>
              <a:ea typeface="DFKai-SB" panose="03000509000000000000" pitchFamily="65" charset="-120"/>
            </a:endParaRPr>
          </a:p>
          <a:p>
            <a:pPr marL="457200" indent="-457200" algn="l">
              <a:lnSpc>
                <a:spcPts val="3700"/>
              </a:lnSpc>
              <a:spcBef>
                <a:spcPts val="0"/>
              </a:spcBef>
              <a:spcAft>
                <a:spcPts val="800"/>
              </a:spcAft>
              <a:buFont typeface="+mj-lt"/>
              <a:buAutoNum type="arabicParenR"/>
            </a:pPr>
            <a:r>
              <a:rPr lang="zh-TW" altLang="en-US" sz="2800" b="1" dirty="0">
                <a:solidFill>
                  <a:schemeClr val="tx1"/>
                </a:solidFill>
                <a:latin typeface="Bodoni MT" panose="02070603080606020203" pitchFamily="18" charset="0"/>
                <a:ea typeface="DFKai-SB" panose="03000509000000000000" pitchFamily="65" charset="-120"/>
              </a:rPr>
              <a:t>相信子女能力</a:t>
            </a:r>
            <a:r>
              <a:rPr lang="en-US" altLang="zh-TW" sz="2800" b="1" dirty="0">
                <a:solidFill>
                  <a:schemeClr val="tx1"/>
                </a:solidFill>
                <a:latin typeface="Bodoni MT" panose="02070603080606020203" pitchFamily="18" charset="0"/>
                <a:ea typeface="DFKai-SB" panose="03000509000000000000" pitchFamily="65" charset="-120"/>
              </a:rPr>
              <a:t>(Assume competence)</a:t>
            </a:r>
          </a:p>
          <a:p>
            <a:pPr marL="800100" lvl="1" indent="-342900" algn="l">
              <a:lnSpc>
                <a:spcPts val="3700"/>
              </a:lnSpc>
              <a:spcBef>
                <a:spcPts val="0"/>
              </a:spcBef>
              <a:spcAft>
                <a:spcPts val="800"/>
              </a:spcAft>
              <a:buFontTx/>
              <a:buChar char="-"/>
            </a:pPr>
            <a:r>
              <a:rPr lang="zh-TW" altLang="en-US" sz="2400" b="1" dirty="0">
                <a:solidFill>
                  <a:schemeClr val="tx1"/>
                </a:solidFill>
                <a:latin typeface="Bodoni MT" panose="02070603080606020203" pitchFamily="18" charset="0"/>
                <a:ea typeface="DFKai-SB" panose="03000509000000000000" pitchFamily="65" charset="-120"/>
              </a:rPr>
              <a:t>避免用「應該如何做」字眼</a:t>
            </a:r>
            <a:endParaRPr lang="en-US" altLang="zh-TW" sz="2400" b="1" dirty="0">
              <a:solidFill>
                <a:schemeClr val="tx1"/>
              </a:solidFill>
              <a:latin typeface="Bodoni MT" panose="02070603080606020203" pitchFamily="18" charset="0"/>
              <a:ea typeface="DFKai-SB" panose="03000509000000000000" pitchFamily="65" charset="-120"/>
            </a:endParaRPr>
          </a:p>
          <a:p>
            <a:pPr algn="l">
              <a:lnSpc>
                <a:spcPts val="3700"/>
              </a:lnSpc>
              <a:spcBef>
                <a:spcPts val="0"/>
              </a:spcBef>
              <a:spcAft>
                <a:spcPts val="800"/>
              </a:spcAft>
            </a:pPr>
            <a:r>
              <a:rPr lang="en-US" altLang="zh-TW" sz="2800" b="1" dirty="0">
                <a:solidFill>
                  <a:schemeClr val="tx1"/>
                </a:solidFill>
                <a:latin typeface="Bodoni MT" panose="02070603080606020203" pitchFamily="18" charset="0"/>
                <a:ea typeface="DFKai-SB" panose="03000509000000000000" pitchFamily="65" charset="-120"/>
              </a:rPr>
              <a:t>4)</a:t>
            </a:r>
            <a:r>
              <a:rPr lang="zh-TW" altLang="en-US" sz="2800" b="1" dirty="0">
                <a:solidFill>
                  <a:schemeClr val="tx1"/>
                </a:solidFill>
                <a:latin typeface="Bodoni MT" panose="02070603080606020203" pitchFamily="18" charset="0"/>
                <a:ea typeface="DFKai-SB" panose="03000509000000000000" pitchFamily="65" charset="-120"/>
              </a:rPr>
              <a:t> 尊重分離的事實</a:t>
            </a:r>
            <a:r>
              <a:rPr lang="en-US" altLang="zh-TW" sz="2800" b="1" dirty="0">
                <a:solidFill>
                  <a:schemeClr val="tx1"/>
                </a:solidFill>
                <a:latin typeface="Bodoni MT" panose="02070603080606020203" pitchFamily="18" charset="0"/>
                <a:ea typeface="DFKai-SB" panose="03000509000000000000" pitchFamily="65" charset="-120"/>
              </a:rPr>
              <a:t>(Respect separation)</a:t>
            </a:r>
          </a:p>
          <a:p>
            <a:pPr marL="800100" lvl="1" indent="-342900" algn="l">
              <a:lnSpc>
                <a:spcPts val="3700"/>
              </a:lnSpc>
              <a:spcBef>
                <a:spcPts val="0"/>
              </a:spcBef>
              <a:spcAft>
                <a:spcPts val="800"/>
              </a:spcAft>
              <a:buFontTx/>
              <a:buChar char="-"/>
            </a:pPr>
            <a:r>
              <a:rPr lang="zh-TW" altLang="en-US" sz="2400" b="1" dirty="0">
                <a:solidFill>
                  <a:schemeClr val="tx1"/>
                </a:solidFill>
                <a:latin typeface="Bodoni MT" panose="02070603080606020203" pitchFamily="18" charset="0"/>
                <a:ea typeface="DFKai-SB" panose="03000509000000000000" pitchFamily="65" charset="-120"/>
              </a:rPr>
              <a:t>「離開與聯合」指的是空間與自由，別侵犯孩子成年後的獨立生活空間</a:t>
            </a:r>
            <a:r>
              <a:rPr lang="en-US" altLang="zh-TW" sz="2400" b="1" dirty="0">
                <a:solidFill>
                  <a:schemeClr val="tx1"/>
                </a:solidFill>
                <a:latin typeface="Bodoni MT" panose="02070603080606020203" pitchFamily="18" charset="0"/>
                <a:ea typeface="DFKai-SB" panose="03000509000000000000" pitchFamily="65" charset="-120"/>
              </a:rPr>
              <a:t>(</a:t>
            </a:r>
            <a:r>
              <a:rPr lang="zh-TW" altLang="en-US" sz="2400" b="1" dirty="0">
                <a:solidFill>
                  <a:schemeClr val="tx1"/>
                </a:solidFill>
                <a:latin typeface="Bodoni MT" panose="02070603080606020203" pitchFamily="18" charset="0"/>
                <a:ea typeface="DFKai-SB" panose="03000509000000000000" pitchFamily="65" charset="-120"/>
              </a:rPr>
              <a:t>勿介入兒女的夫妻問題及教養孩子</a:t>
            </a:r>
            <a:r>
              <a:rPr lang="en-US" altLang="zh-TW" sz="2400" b="1" dirty="0">
                <a:solidFill>
                  <a:schemeClr val="tx1"/>
                </a:solidFill>
                <a:latin typeface="Bodoni MT" panose="02070603080606020203" pitchFamily="18" charset="0"/>
                <a:ea typeface="DFKai-SB" panose="03000509000000000000" pitchFamily="65" charset="-120"/>
              </a:rPr>
              <a:t>..,</a:t>
            </a:r>
            <a:r>
              <a:rPr lang="zh-TW" altLang="en-US" sz="2400" b="1" dirty="0">
                <a:solidFill>
                  <a:schemeClr val="tx1"/>
                </a:solidFill>
                <a:latin typeface="Bodoni MT" panose="02070603080606020203" pitchFamily="18" charset="0"/>
                <a:ea typeface="DFKai-SB" panose="03000509000000000000" pitchFamily="65" charset="-120"/>
              </a:rPr>
              <a:t>問題</a:t>
            </a:r>
            <a:r>
              <a:rPr lang="en-US" altLang="zh-TW" sz="2400" b="1" dirty="0">
                <a:solidFill>
                  <a:schemeClr val="tx1"/>
                </a:solidFill>
                <a:latin typeface="Bodoni MT" panose="02070603080606020203" pitchFamily="18" charset="0"/>
                <a:ea typeface="DFKai-SB" panose="03000509000000000000" pitchFamily="65" charset="-120"/>
              </a:rPr>
              <a:t>)</a:t>
            </a:r>
            <a:r>
              <a:rPr lang="zh-TW" altLang="en-US" sz="2400" b="1" dirty="0">
                <a:solidFill>
                  <a:schemeClr val="tx1"/>
                </a:solidFill>
                <a:latin typeface="Bodoni MT" panose="02070603080606020203" pitchFamily="18" charset="0"/>
                <a:ea typeface="DFKai-SB" panose="03000509000000000000" pitchFamily="65" charset="-120"/>
              </a:rPr>
              <a:t>，你自己也該有自己的生活</a:t>
            </a:r>
            <a:r>
              <a:rPr lang="en-US" altLang="zh-TW" sz="2400" b="1" dirty="0">
                <a:solidFill>
                  <a:schemeClr val="tx1"/>
                </a:solidFill>
                <a:latin typeface="Bodoni MT" panose="02070603080606020203" pitchFamily="18" charset="0"/>
                <a:ea typeface="DFKai-SB" panose="03000509000000000000" pitchFamily="65" charset="-120"/>
              </a:rPr>
              <a:t>.</a:t>
            </a:r>
          </a:p>
          <a:p>
            <a:pPr algn="l">
              <a:lnSpc>
                <a:spcPts val="3700"/>
              </a:lnSpc>
              <a:spcBef>
                <a:spcPts val="0"/>
              </a:spcBef>
              <a:spcAft>
                <a:spcPts val="800"/>
              </a:spcAft>
            </a:pPr>
            <a:endParaRPr lang="en-US" altLang="zh-TW" sz="2800" b="1" dirty="0">
              <a:solidFill>
                <a:schemeClr val="tx1"/>
              </a:solidFill>
              <a:latin typeface="Bodoni MT" panose="02070603080606020203" pitchFamily="18" charset="0"/>
              <a:ea typeface="DFKai-SB" panose="03000509000000000000" pitchFamily="65" charset="-120"/>
            </a:endParaRPr>
          </a:p>
        </p:txBody>
      </p:sp>
      <p:sp>
        <p:nvSpPr>
          <p:cNvPr id="4" name="Slide Number Placeholder 3"/>
          <p:cNvSpPr>
            <a:spLocks noGrp="1"/>
          </p:cNvSpPr>
          <p:nvPr>
            <p:ph type="sldNum" sz="quarter" idx="12"/>
          </p:nvPr>
        </p:nvSpPr>
        <p:spPr>
          <a:xfrm>
            <a:off x="8610600" y="6400800"/>
            <a:ext cx="515815" cy="365125"/>
          </a:xfrm>
        </p:spPr>
        <p:txBody>
          <a:bodyPr/>
          <a:lstStyle/>
          <a:p>
            <a:pPr algn="l">
              <a:lnSpc>
                <a:spcPts val="3700"/>
              </a:lnSpc>
            </a:pPr>
            <a:fld id="{69C4CFD8-F662-4A36-AA27-12DE1FA08638}" type="slidenum">
              <a:rPr lang="en-US" smtClean="0"/>
              <a:pPr algn="l">
                <a:lnSpc>
                  <a:spcPts val="3700"/>
                </a:lnSpc>
              </a:pPr>
              <a:t>19</a:t>
            </a:fld>
            <a:endParaRPr lang="en-US" dirty="0"/>
          </a:p>
        </p:txBody>
      </p:sp>
    </p:spTree>
    <p:extLst>
      <p:ext uri="{BB962C8B-B14F-4D97-AF65-F5344CB8AC3E}">
        <p14:creationId xmlns:p14="http://schemas.microsoft.com/office/powerpoint/2010/main" val="33204288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18597"/>
            <a:ext cx="9144000" cy="703728"/>
          </a:xfrm>
        </p:spPr>
        <p:txBody>
          <a:bodyPr>
            <a:noAutofit/>
          </a:bodyPr>
          <a:lstStyle/>
          <a:p>
            <a:pPr>
              <a:lnSpc>
                <a:spcPts val="3700"/>
              </a:lnSpc>
            </a:pPr>
            <a:r>
              <a:rPr lang="zh-TW" altLang="en-US" sz="4800" b="1" dirty="0">
                <a:effectLst>
                  <a:outerShdw blurRad="38100" dist="38100" dir="2700000" algn="tl">
                    <a:srgbClr val="000000">
                      <a:alpha val="43137"/>
                    </a:srgbClr>
                  </a:outerShdw>
                </a:effectLst>
                <a:latin typeface="Bodoni MT" panose="02070603080606020203" pitchFamily="18" charset="0"/>
                <a:ea typeface="DFKai-SB" panose="03000509000000000000" pitchFamily="65" charset="-120"/>
                <a:cs typeface="PMingLiU" panose="02020500000000000000" pitchFamily="18" charset="-120"/>
              </a:rPr>
              <a:t>與成年兒女</a:t>
            </a:r>
            <a:r>
              <a:rPr lang="zh-TW" altLang="en-US" sz="4800" b="1" dirty="0">
                <a:solidFill>
                  <a:schemeClr val="tx1"/>
                </a:solidFill>
                <a:effectLst>
                  <a:outerShdw blurRad="38100" dist="38100" dir="2700000" algn="tl">
                    <a:srgbClr val="000000">
                      <a:alpha val="43137"/>
                    </a:srgbClr>
                  </a:outerShdw>
                </a:effectLst>
                <a:latin typeface="Bodoni MT" panose="02070603080606020203" pitchFamily="18" charset="0"/>
                <a:ea typeface="DFKai-SB" panose="03000509000000000000" pitchFamily="65" charset="-120"/>
                <a:cs typeface="PMingLiU" panose="02020500000000000000" pitchFamily="18" charset="-120"/>
              </a:rPr>
              <a:t>界線溝通</a:t>
            </a:r>
            <a:r>
              <a:rPr lang="en-US" altLang="zh-TW" sz="4800" b="1" dirty="0">
                <a:solidFill>
                  <a:schemeClr val="tx1"/>
                </a:solidFill>
                <a:effectLst>
                  <a:outerShdw blurRad="38100" dist="38100" dir="2700000" algn="tl">
                    <a:srgbClr val="000000">
                      <a:alpha val="43137"/>
                    </a:srgbClr>
                  </a:outerShdw>
                </a:effectLst>
                <a:latin typeface="Bodoni MT" panose="02070603080606020203" pitchFamily="18" charset="0"/>
                <a:ea typeface="DFKai-SB" panose="03000509000000000000" pitchFamily="65" charset="-120"/>
                <a:cs typeface="PMingLiU" panose="02020500000000000000" pitchFamily="18" charset="-120"/>
              </a:rPr>
              <a:t>—</a:t>
            </a:r>
            <a:r>
              <a:rPr lang="zh-TW" altLang="en-US" sz="4800" b="1" dirty="0">
                <a:solidFill>
                  <a:schemeClr val="tx1"/>
                </a:solidFill>
                <a:effectLst>
                  <a:outerShdw blurRad="38100" dist="38100" dir="2700000" algn="tl">
                    <a:srgbClr val="000000">
                      <a:alpha val="43137"/>
                    </a:srgbClr>
                  </a:outerShdw>
                </a:effectLst>
                <a:latin typeface="Bodoni MT" panose="02070603080606020203" pitchFamily="18" charset="0"/>
                <a:ea typeface="DFKai-SB" panose="03000509000000000000" pitchFamily="65" charset="-120"/>
                <a:cs typeface="PMingLiU" panose="02020500000000000000" pitchFamily="18" charset="-120"/>
              </a:rPr>
              <a:t>學習放手</a:t>
            </a:r>
            <a:endParaRPr lang="en-US" altLang="zh-TW"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7353" y="822325"/>
            <a:ext cx="9144000" cy="6035675"/>
          </a:xfrm>
        </p:spPr>
        <p:txBody>
          <a:bodyPr>
            <a:noAutofit/>
          </a:bodyPr>
          <a:lstStyle/>
          <a:p>
            <a:pPr marL="457200" indent="-457200" algn="l">
              <a:lnSpc>
                <a:spcPts val="3500"/>
              </a:lnSpc>
              <a:spcBef>
                <a:spcPts val="0"/>
              </a:spcBef>
              <a:spcAft>
                <a:spcPts val="800"/>
              </a:spcAft>
              <a:buFont typeface="Arial" panose="020B0604020202020204" pitchFamily="34" charset="0"/>
              <a:buChar char="•"/>
            </a:pPr>
            <a:r>
              <a:rPr lang="zh-TW" altLang="en-US" sz="2800" b="1" dirty="0">
                <a:solidFill>
                  <a:schemeClr val="tx1"/>
                </a:solidFill>
                <a:latin typeface="Bodoni MT" panose="02070603080606020203" pitchFamily="18" charset="0"/>
                <a:ea typeface="DFKai-SB" panose="03000509000000000000" pitchFamily="65" charset="-120"/>
              </a:rPr>
              <a:t>跳脫父母的角色，成為他的朋友，有以下妙方</a:t>
            </a:r>
            <a:r>
              <a:rPr lang="en-US" altLang="zh-TW" sz="2800" b="1" dirty="0">
                <a:solidFill>
                  <a:schemeClr val="tx1"/>
                </a:solidFill>
                <a:latin typeface="Bodoni MT" panose="02070603080606020203" pitchFamily="18" charset="0"/>
                <a:ea typeface="DFKai-SB" panose="03000509000000000000" pitchFamily="65" charset="-120"/>
              </a:rPr>
              <a:t>:</a:t>
            </a:r>
          </a:p>
          <a:p>
            <a:pPr algn="l">
              <a:lnSpc>
                <a:spcPts val="3500"/>
              </a:lnSpc>
              <a:spcBef>
                <a:spcPts val="0"/>
              </a:spcBef>
              <a:spcAft>
                <a:spcPts val="800"/>
              </a:spcAft>
            </a:pPr>
            <a:r>
              <a:rPr lang="en-US" altLang="zh-TW" sz="2800" b="1" dirty="0">
                <a:solidFill>
                  <a:schemeClr val="tx1"/>
                </a:solidFill>
                <a:latin typeface="Bodoni MT" panose="02070603080606020203" pitchFamily="18" charset="0"/>
                <a:ea typeface="DFKai-SB" panose="03000509000000000000" pitchFamily="65" charset="-120"/>
              </a:rPr>
              <a:t>5)</a:t>
            </a:r>
            <a:r>
              <a:rPr lang="zh-TW" altLang="en-US" sz="2800" b="1" dirty="0">
                <a:solidFill>
                  <a:schemeClr val="tx1"/>
                </a:solidFill>
                <a:latin typeface="Bodoni MT" panose="02070603080606020203" pitchFamily="18" charset="0"/>
                <a:ea typeface="DFKai-SB" panose="03000509000000000000" pitchFamily="65" charset="-120"/>
              </a:rPr>
              <a:t>尊重他的自由</a:t>
            </a:r>
            <a:r>
              <a:rPr lang="en-US" altLang="zh-TW" sz="2800" b="1" dirty="0">
                <a:solidFill>
                  <a:schemeClr val="tx1"/>
                </a:solidFill>
                <a:latin typeface="Bodoni MT" panose="02070603080606020203" pitchFamily="18" charset="0"/>
                <a:ea typeface="DFKai-SB" panose="03000509000000000000" pitchFamily="65" charset="-120"/>
              </a:rPr>
              <a:t>(Respect freedom)</a:t>
            </a:r>
          </a:p>
          <a:p>
            <a:pPr marL="800100" lvl="1" indent="-342900" algn="l">
              <a:lnSpc>
                <a:spcPts val="3500"/>
              </a:lnSpc>
              <a:spcBef>
                <a:spcPts val="0"/>
              </a:spcBef>
              <a:spcAft>
                <a:spcPts val="800"/>
              </a:spcAft>
              <a:buFontTx/>
              <a:buChar char="-"/>
            </a:pPr>
            <a:r>
              <a:rPr lang="zh-TW" altLang="en-US" sz="2400" b="1" dirty="0">
                <a:solidFill>
                  <a:schemeClr val="tx1"/>
                </a:solidFill>
                <a:latin typeface="Bodoni MT" panose="02070603080606020203" pitchFamily="18" charset="0"/>
                <a:ea typeface="DFKai-SB" panose="03000509000000000000" pitchFamily="65" charset="-120"/>
              </a:rPr>
              <a:t>給成年子女為自己做決定的自由，你可給意見，但他有選擇的自由</a:t>
            </a:r>
            <a:r>
              <a:rPr lang="en-US" altLang="zh-TW" sz="2400" b="1" dirty="0">
                <a:solidFill>
                  <a:schemeClr val="tx1"/>
                </a:solidFill>
                <a:latin typeface="Bodoni MT" panose="02070603080606020203" pitchFamily="18" charset="0"/>
                <a:ea typeface="DFKai-SB" panose="03000509000000000000" pitchFamily="65" charset="-120"/>
              </a:rPr>
              <a:t>.</a:t>
            </a:r>
          </a:p>
          <a:p>
            <a:pPr algn="l">
              <a:lnSpc>
                <a:spcPts val="3500"/>
              </a:lnSpc>
              <a:spcBef>
                <a:spcPts val="0"/>
              </a:spcBef>
              <a:spcAft>
                <a:spcPts val="800"/>
              </a:spcAft>
            </a:pPr>
            <a:r>
              <a:rPr lang="en-US" altLang="zh-TW" sz="2800" b="1" dirty="0">
                <a:solidFill>
                  <a:schemeClr val="tx1"/>
                </a:solidFill>
                <a:latin typeface="Bodoni MT" panose="02070603080606020203" pitchFamily="18" charset="0"/>
                <a:ea typeface="DFKai-SB" panose="03000509000000000000" pitchFamily="65" charset="-120"/>
              </a:rPr>
              <a:t>6)</a:t>
            </a:r>
            <a:r>
              <a:rPr lang="zh-TW" altLang="en-US" sz="2800" b="1" dirty="0">
                <a:solidFill>
                  <a:schemeClr val="tx1"/>
                </a:solidFill>
                <a:latin typeface="Bodoni MT" panose="02070603080606020203" pitchFamily="18" charset="0"/>
                <a:ea typeface="DFKai-SB" panose="03000509000000000000" pitchFamily="65" charset="-120"/>
              </a:rPr>
              <a:t>在生活中接納</a:t>
            </a:r>
            <a:r>
              <a:rPr lang="en-US" altLang="zh-TW" sz="2800" b="1" dirty="0">
                <a:solidFill>
                  <a:schemeClr val="tx1"/>
                </a:solidFill>
                <a:latin typeface="Bodoni MT" panose="02070603080606020203" pitchFamily="18" charset="0"/>
                <a:ea typeface="DFKai-SB" panose="03000509000000000000" pitchFamily="65" charset="-120"/>
              </a:rPr>
              <a:t>(Live in acceptance)</a:t>
            </a:r>
          </a:p>
          <a:p>
            <a:pPr marL="800100" lvl="1" indent="-342900" algn="l">
              <a:lnSpc>
                <a:spcPts val="3500"/>
              </a:lnSpc>
              <a:spcBef>
                <a:spcPts val="0"/>
              </a:spcBef>
              <a:spcAft>
                <a:spcPts val="800"/>
              </a:spcAft>
              <a:buFontTx/>
              <a:buChar char="-"/>
            </a:pPr>
            <a:r>
              <a:rPr lang="zh-TW" altLang="en-US" sz="2400" b="1" dirty="0">
                <a:solidFill>
                  <a:schemeClr val="tx1"/>
                </a:solidFill>
                <a:latin typeface="Bodoni MT" panose="02070603080606020203" pitchFamily="18" charset="0"/>
                <a:ea typeface="DFKai-SB" panose="03000509000000000000" pitchFamily="65" charset="-120"/>
              </a:rPr>
              <a:t>避免用譴責的方式批判成年子女，企圖讓他感到內疚或羞愧</a:t>
            </a:r>
            <a:endParaRPr lang="en-US" altLang="zh-TW" sz="2400" b="1" dirty="0">
              <a:solidFill>
                <a:schemeClr val="tx1"/>
              </a:solidFill>
              <a:latin typeface="Bodoni MT" panose="02070603080606020203" pitchFamily="18" charset="0"/>
              <a:ea typeface="DFKai-SB" panose="03000509000000000000" pitchFamily="65" charset="-120"/>
            </a:endParaRPr>
          </a:p>
          <a:p>
            <a:pPr marL="800100" lvl="1" indent="-342900" algn="l">
              <a:lnSpc>
                <a:spcPts val="3500"/>
              </a:lnSpc>
              <a:spcBef>
                <a:spcPts val="0"/>
              </a:spcBef>
              <a:spcAft>
                <a:spcPts val="800"/>
              </a:spcAft>
              <a:buFontTx/>
              <a:buChar char="-"/>
            </a:pPr>
            <a:r>
              <a:rPr lang="zh-TW" altLang="en-US" sz="2400" b="1" dirty="0">
                <a:solidFill>
                  <a:schemeClr val="tx1"/>
                </a:solidFill>
                <a:latin typeface="Bodoni MT" panose="02070603080606020203" pitchFamily="18" charset="0"/>
                <a:ea typeface="DFKai-SB" panose="03000509000000000000" pitchFamily="65" charset="-120"/>
              </a:rPr>
              <a:t>學習像神對待我們一樣，接納你的成年子女，不要論斷他們</a:t>
            </a:r>
            <a:r>
              <a:rPr lang="en-US" altLang="zh-TW" sz="2400" b="1" dirty="0">
                <a:solidFill>
                  <a:schemeClr val="tx1"/>
                </a:solidFill>
                <a:latin typeface="Bodoni MT" panose="02070603080606020203" pitchFamily="18" charset="0"/>
                <a:ea typeface="DFKai-SB" panose="03000509000000000000" pitchFamily="65" charset="-120"/>
              </a:rPr>
              <a:t>(</a:t>
            </a:r>
            <a:r>
              <a:rPr lang="zh-TW" altLang="en-US" sz="2400" b="1" dirty="0">
                <a:solidFill>
                  <a:schemeClr val="tx1"/>
                </a:solidFill>
                <a:latin typeface="Bodoni MT" panose="02070603080606020203" pitchFamily="18" charset="0"/>
                <a:ea typeface="DFKai-SB" panose="03000509000000000000" pitchFamily="65" charset="-120"/>
              </a:rPr>
              <a:t>路</a:t>
            </a:r>
            <a:r>
              <a:rPr lang="en-US" altLang="zh-TW" sz="2400" b="1" dirty="0">
                <a:solidFill>
                  <a:schemeClr val="tx1"/>
                </a:solidFill>
                <a:latin typeface="Bodoni MT" panose="02070603080606020203" pitchFamily="18" charset="0"/>
                <a:ea typeface="DFKai-SB" panose="03000509000000000000" pitchFamily="65" charset="-120"/>
              </a:rPr>
              <a:t>6:37</a:t>
            </a:r>
            <a:r>
              <a:rPr lang="zh-TW" altLang="en-US" sz="2400" b="1" dirty="0">
                <a:solidFill>
                  <a:schemeClr val="tx1"/>
                </a:solidFill>
                <a:latin typeface="Bodoni MT" panose="02070603080606020203" pitchFamily="18" charset="0"/>
                <a:ea typeface="DFKai-SB" panose="03000509000000000000" pitchFamily="65" charset="-120"/>
              </a:rPr>
              <a:t> </a:t>
            </a:r>
            <a:r>
              <a:rPr lang="en-US" altLang="zh-TW" sz="2400" b="1" dirty="0">
                <a:solidFill>
                  <a:schemeClr val="tx1"/>
                </a:solidFill>
                <a:latin typeface="Bodoni MT" panose="02070603080606020203" pitchFamily="18" charset="0"/>
                <a:ea typeface="DFKai-SB" panose="03000509000000000000" pitchFamily="65" charset="-120"/>
              </a:rPr>
              <a:t>)</a:t>
            </a:r>
          </a:p>
          <a:p>
            <a:pPr algn="l">
              <a:lnSpc>
                <a:spcPts val="3500"/>
              </a:lnSpc>
              <a:spcBef>
                <a:spcPts val="0"/>
              </a:spcBef>
              <a:spcAft>
                <a:spcPts val="800"/>
              </a:spcAft>
            </a:pPr>
            <a:r>
              <a:rPr lang="zh-TW" altLang="en-US" sz="2400" b="1" dirty="0">
                <a:solidFill>
                  <a:schemeClr val="tx1"/>
                </a:solidFill>
                <a:latin typeface="Bodoni MT" panose="02070603080606020203" pitchFamily="18" charset="0"/>
                <a:ea typeface="DFKai-SB" panose="03000509000000000000" pitchFamily="65" charset="-120"/>
              </a:rPr>
              <a:t>結論</a:t>
            </a:r>
            <a:r>
              <a:rPr lang="en-US" altLang="zh-TW" sz="2400" b="1" dirty="0">
                <a:solidFill>
                  <a:schemeClr val="tx1"/>
                </a:solidFill>
                <a:latin typeface="Bodoni MT" panose="02070603080606020203" pitchFamily="18" charset="0"/>
                <a:ea typeface="DFKai-SB" panose="03000509000000000000" pitchFamily="65" charset="-120"/>
              </a:rPr>
              <a:t>:</a:t>
            </a:r>
            <a:r>
              <a:rPr lang="zh-TW" altLang="en-US" sz="2400" b="1" dirty="0">
                <a:solidFill>
                  <a:schemeClr val="tx1"/>
                </a:solidFill>
                <a:latin typeface="Bodoni MT" panose="02070603080606020203" pitchFamily="18" charset="0"/>
                <a:ea typeface="DFKai-SB" panose="03000509000000000000" pitchFamily="65" charset="-120"/>
              </a:rPr>
              <a:t> 建立美好的友誼 </a:t>
            </a:r>
            <a:r>
              <a:rPr lang="en-US" altLang="zh-TW" sz="2400" b="1" dirty="0">
                <a:solidFill>
                  <a:schemeClr val="tx1"/>
                </a:solidFill>
                <a:latin typeface="Bodoni MT" panose="02070603080606020203" pitchFamily="18" charset="0"/>
                <a:ea typeface="DFKai-SB" panose="03000509000000000000" pitchFamily="65" charset="-120"/>
              </a:rPr>
              <a:t>(Becoming some of your best friends )</a:t>
            </a:r>
          </a:p>
          <a:p>
            <a:pPr marL="342900" indent="-342900" algn="l">
              <a:lnSpc>
                <a:spcPts val="3500"/>
              </a:lnSpc>
              <a:spcBef>
                <a:spcPts val="0"/>
              </a:spcBef>
              <a:spcAft>
                <a:spcPts val="800"/>
              </a:spcAft>
              <a:buFont typeface="Arial" panose="020B0604020202020204" pitchFamily="34" charset="0"/>
              <a:buChar char="•"/>
            </a:pPr>
            <a:r>
              <a:rPr lang="zh-TW" altLang="en-US" sz="2400" b="1" dirty="0">
                <a:solidFill>
                  <a:schemeClr val="tx1"/>
                </a:solidFill>
                <a:latin typeface="Bodoni MT" panose="02070603080606020203" pitchFamily="18" charset="0"/>
                <a:ea typeface="DFKai-SB" panose="03000509000000000000" pitchFamily="65" charset="-120"/>
              </a:rPr>
              <a:t>讓子女知道你尊重他的成年生活，希望成為他們的朋友而非終生照料他們的父母</a:t>
            </a:r>
            <a:r>
              <a:rPr lang="en-US" altLang="zh-TW" sz="2400" b="1" dirty="0">
                <a:solidFill>
                  <a:schemeClr val="tx1"/>
                </a:solidFill>
                <a:latin typeface="Bodoni MT" panose="02070603080606020203" pitchFamily="18" charset="0"/>
                <a:ea typeface="DFKai-SB" panose="03000509000000000000" pitchFamily="65" charset="-120"/>
              </a:rPr>
              <a:t>.</a:t>
            </a:r>
          </a:p>
          <a:p>
            <a:pPr lvl="1" algn="l">
              <a:lnSpc>
                <a:spcPts val="3500"/>
              </a:lnSpc>
              <a:spcBef>
                <a:spcPts val="0"/>
              </a:spcBef>
              <a:spcAft>
                <a:spcPts val="800"/>
              </a:spcAft>
            </a:pPr>
            <a:endParaRPr lang="en-US" altLang="zh-TW" sz="2000" b="1" dirty="0">
              <a:solidFill>
                <a:schemeClr val="tx1"/>
              </a:solidFill>
              <a:latin typeface="Bodoni MT" panose="02070603080606020203" pitchFamily="18" charset="0"/>
              <a:ea typeface="DFKai-SB" panose="03000509000000000000" pitchFamily="65" charset="-120"/>
            </a:endParaRPr>
          </a:p>
        </p:txBody>
      </p:sp>
      <p:sp>
        <p:nvSpPr>
          <p:cNvPr id="4" name="Slide Number Placeholder 3"/>
          <p:cNvSpPr>
            <a:spLocks noGrp="1"/>
          </p:cNvSpPr>
          <p:nvPr>
            <p:ph type="sldNum" sz="quarter" idx="12"/>
          </p:nvPr>
        </p:nvSpPr>
        <p:spPr>
          <a:xfrm>
            <a:off x="8610600" y="6400800"/>
            <a:ext cx="515815" cy="365125"/>
          </a:xfrm>
        </p:spPr>
        <p:txBody>
          <a:bodyPr/>
          <a:lstStyle/>
          <a:p>
            <a:pPr algn="l">
              <a:lnSpc>
                <a:spcPts val="3700"/>
              </a:lnSpc>
            </a:pPr>
            <a:fld id="{69C4CFD8-F662-4A36-AA27-12DE1FA08638}" type="slidenum">
              <a:rPr lang="en-US" smtClean="0"/>
              <a:pPr algn="l">
                <a:lnSpc>
                  <a:spcPts val="3700"/>
                </a:lnSpc>
              </a:pPr>
              <a:t>20</a:t>
            </a:fld>
            <a:endParaRPr lang="en-US" dirty="0"/>
          </a:p>
        </p:txBody>
      </p:sp>
    </p:spTree>
    <p:extLst>
      <p:ext uri="{BB962C8B-B14F-4D97-AF65-F5344CB8AC3E}">
        <p14:creationId xmlns:p14="http://schemas.microsoft.com/office/powerpoint/2010/main" val="15857561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76200"/>
            <a:ext cx="9144000" cy="914400"/>
          </a:xfrm>
        </p:spPr>
        <p:txBody>
          <a:bodyPr>
            <a:noAutofit/>
          </a:bodyPr>
          <a:lstStyle/>
          <a:p>
            <a:pPr>
              <a:lnSpc>
                <a:spcPts val="3300"/>
              </a:lnSpc>
            </a:pPr>
            <a:r>
              <a:rPr lang="zh-TW" alt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禱告範例</a:t>
            </a:r>
            <a:endParaRPr 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990600"/>
            <a:ext cx="9144000" cy="5867400"/>
          </a:xfrm>
        </p:spPr>
        <p:txBody>
          <a:bodyPr>
            <a:noAutofit/>
          </a:bodyPr>
          <a:lstStyle/>
          <a:p>
            <a:pPr marL="0" marR="0" algn="l">
              <a:lnSpc>
                <a:spcPts val="4000"/>
              </a:lnSpc>
              <a:spcBef>
                <a:spcPts val="0"/>
              </a:spcBef>
              <a:spcAft>
                <a:spcPts val="0"/>
              </a:spcAft>
            </a:pPr>
            <a:r>
              <a:rPr lang="zh-TW"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親愛的父神！</a:t>
            </a:r>
            <a:r>
              <a:rPr lang="en-US"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 </a:t>
            </a:r>
            <a:r>
              <a:rPr lang="zh-TW"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我要為祢給我目前的身分來感謝祢，我也</a:t>
            </a:r>
            <a:r>
              <a:rPr lang="en-US" altLang="zh-TW"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	</a:t>
            </a:r>
            <a:r>
              <a:rPr lang="zh-TW"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願意靠著祢扮演好每個角色與身分</a:t>
            </a:r>
            <a:r>
              <a:rPr lang="en-US"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a:t>
            </a:r>
            <a:endParaRPr lang="en-US" sz="2800" dirty="0">
              <a:solidFill>
                <a:schemeClr val="tx1"/>
              </a:solidFill>
              <a:effectLst/>
              <a:latin typeface="DFKai-SB" panose="03000509000000000000" pitchFamily="65" charset="-120"/>
              <a:ea typeface="DFKai-SB" panose="03000509000000000000" pitchFamily="65" charset="-120"/>
              <a:cs typeface="Times New Roman" panose="02020603050405020304" pitchFamily="18" charset="0"/>
            </a:endParaRPr>
          </a:p>
          <a:p>
            <a:pPr marL="0" marR="0" algn="l">
              <a:lnSpc>
                <a:spcPts val="4000"/>
              </a:lnSpc>
              <a:spcBef>
                <a:spcPts val="0"/>
              </a:spcBef>
              <a:spcAft>
                <a:spcPts val="0"/>
              </a:spcAft>
            </a:pPr>
            <a:r>
              <a:rPr lang="en-US"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 </a:t>
            </a:r>
            <a:endParaRPr lang="en-US" sz="2800" dirty="0">
              <a:solidFill>
                <a:schemeClr val="tx1"/>
              </a:solidFill>
              <a:effectLst/>
              <a:latin typeface="DFKai-SB" panose="03000509000000000000" pitchFamily="65" charset="-120"/>
              <a:ea typeface="DFKai-SB" panose="03000509000000000000" pitchFamily="65" charset="-120"/>
              <a:cs typeface="Times New Roman" panose="02020603050405020304" pitchFamily="18" charset="0"/>
            </a:endParaRPr>
          </a:p>
          <a:p>
            <a:pPr marL="0" marR="0" algn="l">
              <a:lnSpc>
                <a:spcPts val="4000"/>
              </a:lnSpc>
              <a:spcBef>
                <a:spcPts val="0"/>
              </a:spcBef>
              <a:spcAft>
                <a:spcPts val="800"/>
              </a:spcAft>
            </a:pPr>
            <a:r>
              <a:rPr lang="zh-TW" altLang="en-US" sz="2800" b="1" dirty="0">
                <a:solidFill>
                  <a:schemeClr val="tx1"/>
                </a:solidFill>
                <a:latin typeface="DFKai-SB" panose="03000509000000000000" pitchFamily="65" charset="-120"/>
                <a:ea typeface="DFKai-SB" panose="03000509000000000000" pitchFamily="65" charset="-120"/>
                <a:cs typeface="PMingLiU" panose="02020500000000000000" pitchFamily="18" charset="-120"/>
              </a:rPr>
              <a:t>主啊！</a:t>
            </a:r>
            <a:r>
              <a:rPr lang="zh-TW"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感謝祢在聖經中給我們許多人際關係的原則，但在</a:t>
            </a:r>
            <a:r>
              <a:rPr lang="en-US" altLang="zh-TW"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	</a:t>
            </a:r>
            <a:r>
              <a:rPr lang="zh-TW"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實際生活中應用時</a:t>
            </a:r>
            <a:r>
              <a:rPr lang="en-US"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 </a:t>
            </a:r>
            <a:r>
              <a:rPr lang="zh-TW"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主啊</a:t>
            </a:r>
            <a:r>
              <a:rPr lang="en-US"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 </a:t>
            </a:r>
            <a:r>
              <a:rPr lang="zh-TW"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我需要你的大能與智慧</a:t>
            </a:r>
            <a:r>
              <a:rPr lang="en-US"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	</a:t>
            </a:r>
            <a:r>
              <a:rPr lang="zh-TW"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願你的愛與能力充滿我的生命，讓我無論扮演哪個</a:t>
            </a:r>
            <a:r>
              <a:rPr lang="en-US" altLang="zh-TW"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	</a:t>
            </a:r>
            <a:r>
              <a:rPr lang="zh-TW" altLang="en-US"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角色</a:t>
            </a:r>
            <a:r>
              <a:rPr lang="zh-TW"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都能能讓人看見你的恩典與真理</a:t>
            </a:r>
            <a:r>
              <a:rPr lang="en-US"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a:t>
            </a:r>
            <a:r>
              <a:rPr lang="zh-TW"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奉耶穌基督的</a:t>
            </a:r>
            <a:r>
              <a:rPr lang="en-US" altLang="zh-TW"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	</a:t>
            </a:r>
            <a:r>
              <a:rPr lang="zh-TW"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聖名禱告</a:t>
            </a:r>
            <a:r>
              <a:rPr lang="en-US"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 </a:t>
            </a:r>
            <a:r>
              <a:rPr lang="zh-TW"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阿們！</a:t>
            </a:r>
            <a:endParaRPr lang="en-US" sz="2800" dirty="0">
              <a:solidFill>
                <a:schemeClr val="tx1"/>
              </a:solidFill>
              <a:effectLst/>
              <a:latin typeface="DFKai-SB" panose="03000509000000000000" pitchFamily="65" charset="-120"/>
              <a:ea typeface="DFKai-SB"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31996853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76200"/>
            <a:ext cx="9144000" cy="533400"/>
          </a:xfrm>
        </p:spPr>
        <p:txBody>
          <a:bodyPr>
            <a:noAutofit/>
          </a:bodyPr>
          <a:lstStyle/>
          <a:p>
            <a:pPr>
              <a:lnSpc>
                <a:spcPts val="3800"/>
              </a:lnSpc>
            </a:pPr>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討論問題</a:t>
            </a:r>
            <a:endParaRPr 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609600"/>
            <a:ext cx="9144000" cy="6248400"/>
          </a:xfrm>
        </p:spPr>
        <p:txBody>
          <a:bodyPr>
            <a:noAutofit/>
          </a:bodyPr>
          <a:lstStyle/>
          <a:p>
            <a:pPr marL="342900" marR="0" lvl="0" indent="-342900" algn="l">
              <a:lnSpc>
                <a:spcPts val="3700"/>
              </a:lnSpc>
              <a:spcBef>
                <a:spcPts val="0"/>
              </a:spcBef>
              <a:spcAft>
                <a:spcPts val="0"/>
              </a:spcAft>
              <a:buFont typeface="+mj-lt"/>
              <a:buAutoNum type="arabicPeriod"/>
            </a:pPr>
            <a:r>
              <a:rPr lang="zh-TW" sz="2800" b="1" dirty="0">
                <a:solidFill>
                  <a:schemeClr val="tx1"/>
                </a:solidFill>
                <a:effectLst/>
                <a:latin typeface="Calibri" panose="020F0502020204030204" pitchFamily="34" charset="0"/>
                <a:ea typeface="DFKai-SB" panose="03000509000000000000" pitchFamily="65" charset="-120"/>
                <a:cs typeface="PMingLiU" panose="02020500000000000000" pitchFamily="18" charset="-120"/>
              </a:rPr>
              <a:t>根據第</a:t>
            </a:r>
            <a:r>
              <a:rPr lang="en-US" sz="2800" b="1" dirty="0">
                <a:solidFill>
                  <a:schemeClr val="tx1"/>
                </a:solidFill>
                <a:effectLst/>
                <a:latin typeface="DFKai-SB" panose="03000509000000000000" pitchFamily="65" charset="-120"/>
                <a:ea typeface="PMingLiU" panose="02020500000000000000" pitchFamily="18" charset="-120"/>
                <a:cs typeface="Times New Roman" panose="02020603050405020304" pitchFamily="18" charset="0"/>
              </a:rPr>
              <a:t>21</a:t>
            </a:r>
            <a:r>
              <a:rPr lang="zh-TW" sz="2800" b="1" dirty="0">
                <a:solidFill>
                  <a:schemeClr val="tx1"/>
                </a:solidFill>
                <a:effectLst/>
                <a:latin typeface="Calibri" panose="020F0502020204030204" pitchFamily="34" charset="0"/>
                <a:ea typeface="DFKai-SB" panose="03000509000000000000" pitchFamily="65" charset="-120"/>
                <a:cs typeface="PMingLiU" panose="02020500000000000000" pitchFamily="18" charset="-120"/>
              </a:rPr>
              <a:t>章，作者提出以下與配偶界線溝通的步驟與原則</a:t>
            </a:r>
            <a:r>
              <a:rPr lang="en-US" sz="2800" b="1" dirty="0">
                <a:solidFill>
                  <a:schemeClr val="tx1"/>
                </a:solidFill>
                <a:effectLst/>
                <a:latin typeface="DFKai-SB" panose="03000509000000000000" pitchFamily="65" charset="-120"/>
                <a:ea typeface="PMingLiU" panose="02020500000000000000" pitchFamily="18" charset="-120"/>
                <a:cs typeface="PMingLiU" panose="02020500000000000000" pitchFamily="18" charset="-120"/>
              </a:rPr>
              <a:t> :</a:t>
            </a:r>
            <a:endParaRPr lang="en-US" sz="2800" dirty="0">
              <a:solidFill>
                <a:schemeClr val="tx1"/>
              </a:solidFill>
              <a:effectLst/>
              <a:latin typeface="Calibri" panose="020F0502020204030204" pitchFamily="34" charset="0"/>
              <a:ea typeface="PMingLiU" panose="02020500000000000000" pitchFamily="18" charset="-120"/>
              <a:cs typeface="Times New Roman" panose="02020603050405020304" pitchFamily="18" charset="0"/>
            </a:endParaRPr>
          </a:p>
          <a:p>
            <a:pPr marL="800100" lvl="1" indent="-342900" algn="l">
              <a:lnSpc>
                <a:spcPts val="3700"/>
              </a:lnSpc>
              <a:spcBef>
                <a:spcPts val="0"/>
              </a:spcBef>
              <a:buFont typeface="+mj-lt"/>
              <a:buAutoNum type="alphaLcPeriod"/>
            </a:pPr>
            <a:r>
              <a:rPr lang="zh-TW" sz="2400" b="1" dirty="0">
                <a:solidFill>
                  <a:schemeClr val="tx1"/>
                </a:solidFill>
                <a:effectLst/>
                <a:latin typeface="Calibri" panose="020F0502020204030204" pitchFamily="34" charset="0"/>
                <a:ea typeface="DFKai-SB" panose="03000509000000000000" pitchFamily="65" charset="-120"/>
                <a:cs typeface="PMingLiU" panose="02020500000000000000" pitchFamily="18" charset="-120"/>
              </a:rPr>
              <a:t>竭力成為最佳配偶</a:t>
            </a:r>
            <a:r>
              <a:rPr lang="en-US" sz="2400" b="1" dirty="0">
                <a:solidFill>
                  <a:schemeClr val="tx1"/>
                </a:solidFill>
                <a:effectLst/>
                <a:latin typeface="DFKai-SB" panose="03000509000000000000" pitchFamily="65" charset="-120"/>
                <a:ea typeface="PMingLiU" panose="02020500000000000000" pitchFamily="18" charset="-120"/>
                <a:cs typeface="PMingLiU" panose="02020500000000000000" pitchFamily="18" charset="-120"/>
              </a:rPr>
              <a:t>(</a:t>
            </a:r>
            <a:r>
              <a:rPr lang="en-US" sz="2400" b="1" dirty="0">
                <a:solidFill>
                  <a:schemeClr val="tx1"/>
                </a:solidFill>
                <a:effectLst/>
                <a:latin typeface="Bodoni MT" panose="02070603080606020203" pitchFamily="18" charset="0"/>
                <a:ea typeface="DFKai-SB" panose="03000509000000000000" pitchFamily="65" charset="-120"/>
                <a:cs typeface="PMingLiU" panose="02020500000000000000" pitchFamily="18" charset="-120"/>
              </a:rPr>
              <a:t>Be the best spouse possible</a:t>
            </a:r>
            <a:r>
              <a:rPr lang="en-US" sz="2400" b="1" dirty="0">
                <a:solidFill>
                  <a:schemeClr val="tx1"/>
                </a:solidFill>
                <a:effectLst/>
                <a:latin typeface="DFKai-SB" panose="03000509000000000000" pitchFamily="65" charset="-120"/>
                <a:ea typeface="PMingLiU" panose="02020500000000000000" pitchFamily="18" charset="-120"/>
                <a:cs typeface="PMingLiU" panose="02020500000000000000" pitchFamily="18" charset="-120"/>
              </a:rPr>
              <a:t>)</a:t>
            </a:r>
            <a:endParaRPr lang="en-US" sz="2400" dirty="0">
              <a:solidFill>
                <a:schemeClr val="tx1"/>
              </a:solidFill>
              <a:effectLst/>
              <a:latin typeface="Calibri" panose="020F0502020204030204" pitchFamily="34" charset="0"/>
              <a:ea typeface="PMingLiU" panose="02020500000000000000" pitchFamily="18" charset="-120"/>
              <a:cs typeface="Times New Roman" panose="02020603050405020304" pitchFamily="18" charset="0"/>
            </a:endParaRPr>
          </a:p>
          <a:p>
            <a:pPr marL="800100" lvl="1" indent="-342900" algn="l">
              <a:lnSpc>
                <a:spcPts val="3700"/>
              </a:lnSpc>
              <a:spcBef>
                <a:spcPts val="0"/>
              </a:spcBef>
              <a:buFont typeface="+mj-lt"/>
              <a:buAutoNum type="alphaLcPeriod"/>
            </a:pPr>
            <a:r>
              <a:rPr lang="zh-TW" sz="2400" b="1" dirty="0">
                <a:solidFill>
                  <a:schemeClr val="tx1"/>
                </a:solidFill>
                <a:effectLst/>
                <a:latin typeface="Calibri" panose="020F0502020204030204" pitchFamily="34" charset="0"/>
                <a:ea typeface="DFKai-SB" panose="03000509000000000000" pitchFamily="65" charset="-120"/>
                <a:cs typeface="PMingLiU" panose="02020500000000000000" pitchFamily="18" charset="-120"/>
              </a:rPr>
              <a:t>訴諸關係本身</a:t>
            </a:r>
            <a:r>
              <a:rPr lang="en-US" sz="2400" b="1" dirty="0">
                <a:solidFill>
                  <a:schemeClr val="tx1"/>
                </a:solidFill>
                <a:effectLst/>
                <a:latin typeface="DFKai-SB" panose="03000509000000000000" pitchFamily="65" charset="-120"/>
                <a:ea typeface="PMingLiU" panose="02020500000000000000" pitchFamily="18" charset="-120"/>
                <a:cs typeface="PMingLiU" panose="02020500000000000000" pitchFamily="18" charset="-120"/>
              </a:rPr>
              <a:t>(</a:t>
            </a:r>
            <a:r>
              <a:rPr lang="en-US" sz="2400" b="1" dirty="0">
                <a:solidFill>
                  <a:schemeClr val="tx1"/>
                </a:solidFill>
                <a:effectLst/>
                <a:latin typeface="Bodoni MT" panose="02070603080606020203" pitchFamily="18" charset="0"/>
                <a:ea typeface="DFKai-SB" panose="03000509000000000000" pitchFamily="65" charset="-120"/>
                <a:cs typeface="PMingLiU" panose="02020500000000000000" pitchFamily="18" charset="-120"/>
              </a:rPr>
              <a:t>Appeal to the relationship itself</a:t>
            </a:r>
            <a:r>
              <a:rPr lang="en-US" sz="2400" b="1" dirty="0">
                <a:solidFill>
                  <a:schemeClr val="tx1"/>
                </a:solidFill>
                <a:effectLst/>
                <a:latin typeface="DFKai-SB" panose="03000509000000000000" pitchFamily="65" charset="-120"/>
                <a:ea typeface="PMingLiU" panose="02020500000000000000" pitchFamily="18" charset="-120"/>
                <a:cs typeface="PMingLiU" panose="02020500000000000000" pitchFamily="18" charset="-120"/>
              </a:rPr>
              <a:t>)</a:t>
            </a:r>
            <a:endParaRPr lang="en-US" sz="2400" dirty="0">
              <a:solidFill>
                <a:schemeClr val="tx1"/>
              </a:solidFill>
              <a:effectLst/>
              <a:latin typeface="Calibri" panose="020F0502020204030204" pitchFamily="34" charset="0"/>
              <a:ea typeface="PMingLiU" panose="02020500000000000000" pitchFamily="18" charset="-120"/>
              <a:cs typeface="Times New Roman" panose="02020603050405020304" pitchFamily="18" charset="0"/>
            </a:endParaRPr>
          </a:p>
          <a:p>
            <a:pPr marL="800100" lvl="1" indent="-342900" algn="l">
              <a:lnSpc>
                <a:spcPts val="3700"/>
              </a:lnSpc>
              <a:spcBef>
                <a:spcPts val="0"/>
              </a:spcBef>
              <a:buFont typeface="+mj-lt"/>
              <a:buAutoNum type="alphaLcPeriod"/>
            </a:pPr>
            <a:r>
              <a:rPr lang="zh-TW" sz="2400" b="1" dirty="0">
                <a:solidFill>
                  <a:schemeClr val="tx1"/>
                </a:solidFill>
                <a:effectLst/>
                <a:latin typeface="Calibri" panose="020F0502020204030204" pitchFamily="34" charset="0"/>
                <a:ea typeface="DFKai-SB" panose="03000509000000000000" pitchFamily="65" charset="-120"/>
                <a:cs typeface="PMingLiU" panose="02020500000000000000" pitchFamily="18" charset="-120"/>
              </a:rPr>
              <a:t>運用過去相處經驗與確實性</a:t>
            </a:r>
            <a:r>
              <a:rPr lang="en-US" sz="2400" b="1" dirty="0">
                <a:solidFill>
                  <a:schemeClr val="tx1"/>
                </a:solidFill>
                <a:effectLst/>
                <a:latin typeface="DFKai-SB" panose="03000509000000000000" pitchFamily="65" charset="-120"/>
                <a:ea typeface="PMingLiU" panose="02020500000000000000" pitchFamily="18" charset="-120"/>
                <a:cs typeface="PMingLiU" panose="02020500000000000000" pitchFamily="18" charset="-120"/>
              </a:rPr>
              <a:t>(</a:t>
            </a:r>
            <a:r>
              <a:rPr lang="en-US" sz="2400" b="1" dirty="0">
                <a:solidFill>
                  <a:schemeClr val="tx1"/>
                </a:solidFill>
                <a:effectLst/>
                <a:latin typeface="Bodoni MT" panose="02070603080606020203" pitchFamily="18" charset="0"/>
                <a:ea typeface="DFKai-SB" panose="03000509000000000000" pitchFamily="65" charset="-120"/>
                <a:cs typeface="PMingLiU" panose="02020500000000000000" pitchFamily="18" charset="-120"/>
              </a:rPr>
              <a:t>Use your history and credibility</a:t>
            </a:r>
            <a:r>
              <a:rPr lang="en-US" sz="2400" b="1" dirty="0">
                <a:solidFill>
                  <a:schemeClr val="tx1"/>
                </a:solidFill>
                <a:effectLst/>
                <a:latin typeface="DFKai-SB" panose="03000509000000000000" pitchFamily="65" charset="-120"/>
                <a:ea typeface="PMingLiU" panose="02020500000000000000" pitchFamily="18" charset="-120"/>
                <a:cs typeface="PMingLiU" panose="02020500000000000000" pitchFamily="18" charset="-120"/>
              </a:rPr>
              <a:t>)p.243</a:t>
            </a:r>
            <a:endParaRPr lang="en-US" sz="2400" dirty="0">
              <a:solidFill>
                <a:schemeClr val="tx1"/>
              </a:solidFill>
              <a:effectLst/>
              <a:latin typeface="Calibri" panose="020F0502020204030204" pitchFamily="34" charset="0"/>
              <a:ea typeface="PMingLiU" panose="02020500000000000000" pitchFamily="18" charset="-120"/>
              <a:cs typeface="Times New Roman" panose="02020603050405020304" pitchFamily="18" charset="0"/>
            </a:endParaRPr>
          </a:p>
          <a:p>
            <a:pPr marL="800100" lvl="1" indent="-342900" algn="l">
              <a:lnSpc>
                <a:spcPts val="3700"/>
              </a:lnSpc>
              <a:spcBef>
                <a:spcPts val="0"/>
              </a:spcBef>
              <a:buFont typeface="+mj-lt"/>
              <a:buAutoNum type="alphaLcPeriod"/>
            </a:pPr>
            <a:r>
              <a:rPr lang="zh-TW" sz="2400" b="1" dirty="0">
                <a:solidFill>
                  <a:schemeClr val="tx1"/>
                </a:solidFill>
                <a:effectLst/>
                <a:latin typeface="Calibri" panose="020F0502020204030204" pitchFamily="34" charset="0"/>
                <a:ea typeface="DFKai-SB" panose="03000509000000000000" pitchFamily="65" charset="-120"/>
                <a:cs typeface="PMingLiU" panose="02020500000000000000" pitchFamily="18" charset="-120"/>
              </a:rPr>
              <a:t>堅持到底</a:t>
            </a:r>
            <a:r>
              <a:rPr lang="en-US" sz="2400" b="1" dirty="0">
                <a:solidFill>
                  <a:schemeClr val="tx1"/>
                </a:solidFill>
                <a:effectLst/>
                <a:latin typeface="DFKai-SB" panose="03000509000000000000" pitchFamily="65" charset="-120"/>
                <a:ea typeface="PMingLiU" panose="02020500000000000000" pitchFamily="18" charset="-120"/>
                <a:cs typeface="PMingLiU" panose="02020500000000000000" pitchFamily="18" charset="-120"/>
              </a:rPr>
              <a:t>(</a:t>
            </a:r>
            <a:r>
              <a:rPr lang="en-US" sz="2400" b="1" dirty="0">
                <a:solidFill>
                  <a:schemeClr val="tx1"/>
                </a:solidFill>
                <a:effectLst/>
                <a:latin typeface="Bodoni MT" panose="02070603080606020203" pitchFamily="18" charset="0"/>
                <a:ea typeface="DFKai-SB" panose="03000509000000000000" pitchFamily="65" charset="-120"/>
                <a:cs typeface="PMingLiU" panose="02020500000000000000" pitchFamily="18" charset="-120"/>
              </a:rPr>
              <a:t>Persist</a:t>
            </a:r>
            <a:r>
              <a:rPr lang="en-US" sz="2400" b="1" dirty="0">
                <a:solidFill>
                  <a:schemeClr val="tx1"/>
                </a:solidFill>
                <a:effectLst/>
                <a:latin typeface="DFKai-SB" panose="03000509000000000000" pitchFamily="65" charset="-120"/>
                <a:ea typeface="PMingLiU" panose="02020500000000000000" pitchFamily="18" charset="-120"/>
                <a:cs typeface="PMingLiU" panose="02020500000000000000" pitchFamily="18" charset="-120"/>
              </a:rPr>
              <a:t>)</a:t>
            </a:r>
            <a:endParaRPr lang="en-US" sz="2400" dirty="0">
              <a:solidFill>
                <a:schemeClr val="tx1"/>
              </a:solidFill>
              <a:effectLst/>
              <a:latin typeface="Calibri" panose="020F0502020204030204" pitchFamily="34" charset="0"/>
              <a:ea typeface="PMingLiU" panose="02020500000000000000" pitchFamily="18" charset="-120"/>
              <a:cs typeface="Times New Roman" panose="02020603050405020304" pitchFamily="18" charset="0"/>
            </a:endParaRPr>
          </a:p>
          <a:p>
            <a:pPr marL="800100" lvl="1" indent="-342900" algn="l">
              <a:lnSpc>
                <a:spcPts val="3700"/>
              </a:lnSpc>
              <a:spcBef>
                <a:spcPts val="0"/>
              </a:spcBef>
              <a:buFont typeface="+mj-lt"/>
              <a:buAutoNum type="alphaLcPeriod"/>
            </a:pPr>
            <a:r>
              <a:rPr lang="zh-TW" sz="2400" b="1" dirty="0">
                <a:solidFill>
                  <a:schemeClr val="tx1"/>
                </a:solidFill>
                <a:effectLst/>
                <a:latin typeface="Bodoni MT" panose="02070603080606020203" pitchFamily="18" charset="0"/>
                <a:ea typeface="DFKai-SB" panose="03000509000000000000" pitchFamily="65" charset="-120"/>
                <a:cs typeface="PMingLiU" panose="02020500000000000000" pitchFamily="18" charset="-120"/>
              </a:rPr>
              <a:t>再沒辦法也要學習堅持到底</a:t>
            </a:r>
            <a:r>
              <a:rPr lang="en-US" sz="2400" b="1" dirty="0">
                <a:solidFill>
                  <a:schemeClr val="tx1"/>
                </a:solidFill>
                <a:effectLst/>
                <a:latin typeface="Bodoni MT" panose="02070603080606020203" pitchFamily="18" charset="0"/>
                <a:ea typeface="DFKai-SB" panose="03000509000000000000" pitchFamily="65" charset="-120"/>
                <a:cs typeface="PMingLiU" panose="02020500000000000000" pitchFamily="18" charset="-120"/>
              </a:rPr>
              <a:t>(Learn to persist if you feel 	unable to persist)</a:t>
            </a:r>
            <a:endParaRPr lang="en-US" sz="2400" dirty="0">
              <a:solidFill>
                <a:schemeClr val="tx1"/>
              </a:solidFill>
              <a:effectLst/>
              <a:latin typeface="Calibri" panose="020F0502020204030204" pitchFamily="34" charset="0"/>
              <a:ea typeface="PMingLiU" panose="02020500000000000000" pitchFamily="18" charset="-120"/>
              <a:cs typeface="Times New Roman" panose="02020603050405020304" pitchFamily="18" charset="0"/>
            </a:endParaRPr>
          </a:p>
          <a:p>
            <a:pPr marL="800100" lvl="1" indent="-342900" algn="l">
              <a:lnSpc>
                <a:spcPts val="3700"/>
              </a:lnSpc>
              <a:spcBef>
                <a:spcPts val="0"/>
              </a:spcBef>
              <a:buFont typeface="+mj-lt"/>
              <a:buAutoNum type="alphaLcPeriod"/>
            </a:pPr>
            <a:r>
              <a:rPr lang="zh-TW" sz="2400" b="1" dirty="0">
                <a:solidFill>
                  <a:schemeClr val="tx1"/>
                </a:solidFill>
                <a:effectLst/>
                <a:latin typeface="Bodoni MT" panose="02070603080606020203" pitchFamily="18" charset="0"/>
                <a:ea typeface="DFKai-SB" panose="03000509000000000000" pitchFamily="65" charset="-120"/>
                <a:cs typeface="PMingLiU" panose="02020500000000000000" pitchFamily="18" charset="-120"/>
              </a:rPr>
              <a:t>意識你身上有配偶所需</a:t>
            </a:r>
            <a:r>
              <a:rPr lang="en-US" sz="2400" b="1" dirty="0">
                <a:solidFill>
                  <a:schemeClr val="tx1"/>
                </a:solidFill>
                <a:effectLst/>
                <a:latin typeface="Bodoni MT" panose="02070603080606020203" pitchFamily="18" charset="0"/>
                <a:ea typeface="DFKai-SB" panose="03000509000000000000" pitchFamily="65" charset="-120"/>
                <a:cs typeface="PMingLiU" panose="02020500000000000000" pitchFamily="18" charset="-120"/>
              </a:rPr>
              <a:t>(Realize that your spouse needs 	something from you)</a:t>
            </a:r>
            <a:r>
              <a:rPr lang="zh-TW" sz="2400" b="1" dirty="0">
                <a:solidFill>
                  <a:schemeClr val="tx1"/>
                </a:solidFill>
                <a:effectLst/>
                <a:latin typeface="Bodoni MT" panose="02070603080606020203" pitchFamily="18" charset="0"/>
                <a:ea typeface="DFKai-SB" panose="03000509000000000000" pitchFamily="65" charset="-120"/>
                <a:cs typeface="PMingLiU" panose="02020500000000000000" pitchFamily="18" charset="-120"/>
              </a:rPr>
              <a:t>→</a:t>
            </a:r>
            <a:r>
              <a:rPr lang="zh-TW" sz="2400" b="1" kern="1200" dirty="0">
                <a:solidFill>
                  <a:schemeClr val="tx1"/>
                </a:solidFill>
                <a:effectLst/>
                <a:latin typeface="Calibri" panose="020F0502020204030204" pitchFamily="34" charset="0"/>
                <a:ea typeface="Bodoni MT" panose="02070603080606020203" pitchFamily="18" charset="0"/>
                <a:cs typeface="Times New Roman" panose="02020603050405020304" pitchFamily="18" charset="0"/>
              </a:rPr>
              <a:t> </a:t>
            </a:r>
            <a:r>
              <a:rPr lang="zh-TW" sz="2400" b="1" dirty="0">
                <a:solidFill>
                  <a:schemeClr val="tx1"/>
                </a:solidFill>
                <a:effectLst/>
                <a:latin typeface="Bodoni MT" panose="02070603080606020203" pitchFamily="18" charset="0"/>
                <a:ea typeface="DFKai-SB" panose="03000509000000000000" pitchFamily="65" charset="-120"/>
                <a:cs typeface="PMingLiU" panose="02020500000000000000" pitchFamily="18" charset="-120"/>
              </a:rPr>
              <a:t>暫時收回另一半需要的東西</a:t>
            </a:r>
            <a:r>
              <a:rPr lang="en-US" sz="2400" b="1" dirty="0">
                <a:solidFill>
                  <a:schemeClr val="tx1"/>
                </a:solidFill>
                <a:effectLst/>
                <a:latin typeface="Bodoni MT" panose="02070603080606020203" pitchFamily="18" charset="0"/>
                <a:ea typeface="DFKai-SB" panose="03000509000000000000" pitchFamily="65" charset="-120"/>
                <a:cs typeface="PMingLiU" panose="02020500000000000000" pitchFamily="18" charset="-120"/>
              </a:rPr>
              <a:t>, </a:t>
            </a:r>
            <a:r>
              <a:rPr lang="zh-TW" sz="2400" b="1" dirty="0">
                <a:solidFill>
                  <a:schemeClr val="tx1"/>
                </a:solidFill>
                <a:effectLst/>
                <a:latin typeface="Bodoni MT" panose="02070603080606020203" pitchFamily="18" charset="0"/>
                <a:ea typeface="DFKai-SB" panose="03000509000000000000" pitchFamily="65" charset="-120"/>
                <a:cs typeface="PMingLiU" panose="02020500000000000000" pitchFamily="18" charset="-120"/>
              </a:rPr>
              <a:t>藉此立下並保有底線</a:t>
            </a:r>
            <a:r>
              <a:rPr lang="zh-TW" sz="2400" b="1" dirty="0">
                <a:solidFill>
                  <a:schemeClr val="tx1"/>
                </a:solidFill>
                <a:effectLst/>
                <a:latin typeface="Calibri" panose="020F0502020204030204" pitchFamily="34" charset="0"/>
                <a:ea typeface="Bodoni MT" panose="02070603080606020203" pitchFamily="18" charset="0"/>
                <a:cs typeface="PMingLiU" panose="02020500000000000000" pitchFamily="18" charset="-120"/>
              </a:rPr>
              <a:t> </a:t>
            </a:r>
            <a:endParaRPr lang="en-US" sz="2400" dirty="0">
              <a:solidFill>
                <a:schemeClr val="tx1"/>
              </a:solidFill>
              <a:effectLst/>
              <a:latin typeface="Calibri" panose="020F0502020204030204" pitchFamily="34" charset="0"/>
              <a:ea typeface="PMingLiU" panose="02020500000000000000" pitchFamily="18" charset="-120"/>
              <a:cs typeface="Times New Roman" panose="02020603050405020304" pitchFamily="18" charset="0"/>
            </a:endParaRPr>
          </a:p>
          <a:p>
            <a:pPr marL="800100" lvl="1" indent="-342900" algn="l">
              <a:lnSpc>
                <a:spcPts val="3700"/>
              </a:lnSpc>
              <a:spcBef>
                <a:spcPts val="0"/>
              </a:spcBef>
              <a:spcAft>
                <a:spcPts val="800"/>
              </a:spcAft>
              <a:buFont typeface="+mj-lt"/>
              <a:buAutoNum type="alphaLcPeriod"/>
            </a:pPr>
            <a:r>
              <a:rPr lang="zh-TW" sz="2400" b="1" dirty="0">
                <a:solidFill>
                  <a:schemeClr val="tx1"/>
                </a:solidFill>
                <a:effectLst/>
                <a:latin typeface="Bodoni MT" panose="02070603080606020203" pitchFamily="18" charset="0"/>
                <a:ea typeface="DFKai-SB" panose="03000509000000000000" pitchFamily="65" charset="-120"/>
                <a:cs typeface="PMingLiU" panose="02020500000000000000" pitchFamily="18" charset="-120"/>
              </a:rPr>
              <a:t>要「有滿意的時候」</a:t>
            </a:r>
            <a:r>
              <a:rPr lang="en-US" sz="2400" b="1" dirty="0">
                <a:solidFill>
                  <a:schemeClr val="tx1"/>
                </a:solidFill>
                <a:effectLst/>
                <a:latin typeface="Bodoni MT" panose="02070603080606020203" pitchFamily="18" charset="0"/>
                <a:ea typeface="DFKai-SB" panose="03000509000000000000" pitchFamily="65" charset="-120"/>
                <a:cs typeface="PMingLiU" panose="02020500000000000000" pitchFamily="18" charset="-120"/>
              </a:rPr>
              <a:t>(Be satisfiable)p.246 </a:t>
            </a:r>
            <a:endParaRPr lang="en-US" sz="2400" dirty="0">
              <a:solidFill>
                <a:schemeClr val="tx1"/>
              </a:solidFill>
              <a:effectLst/>
              <a:latin typeface="Calibri" panose="020F0502020204030204" pitchFamily="34" charset="0"/>
              <a:ea typeface="PMingLiU" panose="02020500000000000000" pitchFamily="18" charset="-120"/>
              <a:cs typeface="Times New Roman" panose="02020603050405020304" pitchFamily="18" charset="0"/>
            </a:endParaRPr>
          </a:p>
        </p:txBody>
      </p:sp>
      <p:sp>
        <p:nvSpPr>
          <p:cNvPr id="5" name="Slide Number Placeholder 4"/>
          <p:cNvSpPr>
            <a:spLocks noGrp="1"/>
          </p:cNvSpPr>
          <p:nvPr>
            <p:ph type="sldNum" sz="quarter" idx="12"/>
          </p:nvPr>
        </p:nvSpPr>
        <p:spPr>
          <a:xfrm>
            <a:off x="8458200" y="6645275"/>
            <a:ext cx="381000" cy="212725"/>
          </a:xfrm>
        </p:spPr>
        <p:txBody>
          <a:bodyPr/>
          <a:lstStyle/>
          <a:p>
            <a:pPr>
              <a:lnSpc>
                <a:spcPts val="3800"/>
              </a:lnSpc>
            </a:pPr>
            <a:fld id="{69C4CFD8-F662-4A36-AA27-12DE1FA08638}" type="slidenum">
              <a:rPr lang="en-US" smtClean="0"/>
              <a:pPr>
                <a:lnSpc>
                  <a:spcPts val="3800"/>
                </a:lnSpc>
              </a:pPr>
              <a:t>22</a:t>
            </a:fld>
            <a:endParaRPr lang="en-US" dirty="0"/>
          </a:p>
        </p:txBody>
      </p:sp>
    </p:spTree>
    <p:extLst>
      <p:ext uri="{BB962C8B-B14F-4D97-AF65-F5344CB8AC3E}">
        <p14:creationId xmlns:p14="http://schemas.microsoft.com/office/powerpoint/2010/main" val="38711732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76200"/>
            <a:ext cx="9144000" cy="685800"/>
          </a:xfrm>
        </p:spPr>
        <p:txBody>
          <a:bodyPr>
            <a:noAutofit/>
          </a:bodyPr>
          <a:lstStyle/>
          <a:p>
            <a:pPr>
              <a:lnSpc>
                <a:spcPts val="3800"/>
              </a:lnSpc>
            </a:pPr>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討論問題</a:t>
            </a:r>
            <a:endParaRPr 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762000"/>
            <a:ext cx="9144000" cy="6096000"/>
          </a:xfrm>
        </p:spPr>
        <p:txBody>
          <a:bodyPr>
            <a:noAutofit/>
          </a:bodyPr>
          <a:lstStyle/>
          <a:p>
            <a:pPr marL="342900" marR="0" lvl="0" indent="-342900" algn="l">
              <a:lnSpc>
                <a:spcPts val="4500"/>
              </a:lnSpc>
              <a:spcBef>
                <a:spcPts val="0"/>
              </a:spcBef>
              <a:spcAft>
                <a:spcPts val="0"/>
              </a:spcAft>
              <a:buFont typeface="+mj-lt"/>
              <a:buAutoNum type="arabicPeriod"/>
            </a:pPr>
            <a:r>
              <a:rPr lang="en-US" altLang="zh-TW"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a:t>
            </a:r>
            <a:r>
              <a:rPr lang="zh-TW" altLang="en-US"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續</a:t>
            </a:r>
            <a:r>
              <a:rPr lang="en-US" altLang="zh-TW"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a:t>
            </a:r>
          </a:p>
          <a:p>
            <a:pPr marL="342900" marR="0" lvl="0" indent="-342900" algn="l">
              <a:lnSpc>
                <a:spcPts val="4500"/>
              </a:lnSpc>
              <a:spcBef>
                <a:spcPts val="0"/>
              </a:spcBef>
              <a:spcAft>
                <a:spcPts val="0"/>
              </a:spcAft>
              <a:buFont typeface="Wingdings" panose="05000000000000000000" pitchFamily="2" charset="2"/>
              <a:buChar char=""/>
            </a:pPr>
            <a:r>
              <a:rPr lang="zh-TW"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這些原則與聖經在 弗</a:t>
            </a:r>
            <a:r>
              <a:rPr lang="en-US"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5:21-33</a:t>
            </a:r>
            <a:r>
              <a:rPr lang="zh-TW"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及</a:t>
            </a:r>
            <a:r>
              <a:rPr lang="en-US"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a:t>
            </a:r>
            <a:r>
              <a:rPr lang="zh-TW"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林前</a:t>
            </a:r>
            <a:r>
              <a:rPr lang="en-US"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7:3-5</a:t>
            </a:r>
            <a:r>
              <a:rPr lang="zh-TW"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所教導的夫妻相處的原則如何相輔相成</a:t>
            </a:r>
            <a:r>
              <a:rPr lang="en-US"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a:t>
            </a:r>
            <a:r>
              <a:rPr lang="en-US" sz="2800" b="1" dirty="0">
                <a:solidFill>
                  <a:schemeClr val="tx1"/>
                </a:solidFill>
                <a:effectLst/>
                <a:latin typeface="Bodoni MT" panose="02070603080606020203" pitchFamily="18" charset="0"/>
                <a:ea typeface="DFKai-SB" panose="03000509000000000000" pitchFamily="65" charset="-120"/>
                <a:cs typeface="PMingLiU" panose="02020500000000000000" pitchFamily="18" charset="-120"/>
              </a:rPr>
              <a:t>complement each other</a:t>
            </a:r>
            <a:r>
              <a:rPr lang="en-US"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a:t>
            </a:r>
            <a:endParaRPr lang="en-US" sz="2800" dirty="0">
              <a:solidFill>
                <a:schemeClr val="tx1"/>
              </a:solidFill>
              <a:effectLst/>
              <a:latin typeface="DFKai-SB" panose="03000509000000000000" pitchFamily="65" charset="-120"/>
              <a:ea typeface="DFKai-SB" panose="03000509000000000000" pitchFamily="65" charset="-120"/>
              <a:cs typeface="Times New Roman" panose="02020603050405020304" pitchFamily="18" charset="0"/>
            </a:endParaRPr>
          </a:p>
          <a:p>
            <a:pPr marL="342900" marR="0" lvl="0" indent="-342900" algn="l">
              <a:lnSpc>
                <a:spcPts val="4500"/>
              </a:lnSpc>
              <a:spcBef>
                <a:spcPts val="0"/>
              </a:spcBef>
              <a:spcAft>
                <a:spcPts val="0"/>
              </a:spcAft>
              <a:buFont typeface="Wingdings" panose="05000000000000000000" pitchFamily="2" charset="2"/>
              <a:buChar char=""/>
            </a:pPr>
            <a:r>
              <a:rPr lang="zh-TW"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在你的婚姻裏，以上的步驟與原則，那些項目對你最有幫助</a:t>
            </a:r>
            <a:r>
              <a:rPr lang="en-US"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 </a:t>
            </a:r>
            <a:r>
              <a:rPr lang="zh-TW"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那些項目你覺得還有努力的空間</a:t>
            </a:r>
            <a:r>
              <a:rPr lang="en-US"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a:t>
            </a:r>
            <a:endParaRPr lang="en-US" sz="2800" dirty="0">
              <a:solidFill>
                <a:schemeClr val="tx1"/>
              </a:solidFill>
              <a:effectLst/>
              <a:latin typeface="DFKai-SB" panose="03000509000000000000" pitchFamily="65" charset="-120"/>
              <a:ea typeface="DFKai-SB" panose="03000509000000000000" pitchFamily="65" charset="-120"/>
              <a:cs typeface="Times New Roman" panose="02020603050405020304" pitchFamily="18" charset="0"/>
            </a:endParaRPr>
          </a:p>
          <a:p>
            <a:pPr marL="342900" marR="0" lvl="0" indent="-342900" algn="l">
              <a:lnSpc>
                <a:spcPts val="4500"/>
              </a:lnSpc>
              <a:spcBef>
                <a:spcPts val="0"/>
              </a:spcBef>
              <a:spcAft>
                <a:spcPts val="800"/>
              </a:spcAft>
              <a:buFont typeface="Wingdings" panose="05000000000000000000" pitchFamily="2" charset="2"/>
              <a:buChar char=""/>
            </a:pPr>
            <a:r>
              <a:rPr lang="zh-TW"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請分享你的經驗與見證</a:t>
            </a:r>
            <a:r>
              <a:rPr lang="en-US" sz="28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 (p.241- 247)</a:t>
            </a:r>
            <a:endParaRPr lang="en-US" sz="2800" b="1"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458200" y="6645275"/>
            <a:ext cx="381000" cy="212725"/>
          </a:xfrm>
        </p:spPr>
        <p:txBody>
          <a:bodyPr/>
          <a:lstStyle/>
          <a:p>
            <a:pPr>
              <a:lnSpc>
                <a:spcPts val="3800"/>
              </a:lnSpc>
            </a:pPr>
            <a:fld id="{69C4CFD8-F662-4A36-AA27-12DE1FA08638}" type="slidenum">
              <a:rPr lang="en-US" smtClean="0"/>
              <a:pPr>
                <a:lnSpc>
                  <a:spcPts val="3800"/>
                </a:lnSpc>
              </a:pPr>
              <a:t>23</a:t>
            </a:fld>
            <a:endParaRPr lang="en-US" dirty="0"/>
          </a:p>
        </p:txBody>
      </p:sp>
    </p:spTree>
    <p:extLst>
      <p:ext uri="{BB962C8B-B14F-4D97-AF65-F5344CB8AC3E}">
        <p14:creationId xmlns:p14="http://schemas.microsoft.com/office/powerpoint/2010/main" val="39126380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76200"/>
            <a:ext cx="9144000" cy="609600"/>
          </a:xfrm>
        </p:spPr>
        <p:txBody>
          <a:bodyPr>
            <a:noAutofit/>
          </a:bodyPr>
          <a:lstStyle/>
          <a:p>
            <a:pPr>
              <a:lnSpc>
                <a:spcPts val="3800"/>
              </a:lnSpc>
            </a:pPr>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討論問題</a:t>
            </a:r>
            <a:endParaRPr 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762000"/>
            <a:ext cx="9144000" cy="6096000"/>
          </a:xfrm>
        </p:spPr>
        <p:txBody>
          <a:bodyPr>
            <a:noAutofit/>
          </a:bodyPr>
          <a:lstStyle/>
          <a:p>
            <a:pPr marR="0" lvl="0" algn="l">
              <a:lnSpc>
                <a:spcPts val="3500"/>
              </a:lnSpc>
              <a:spcBef>
                <a:spcPts val="0"/>
              </a:spcBef>
              <a:spcAft>
                <a:spcPts val="0"/>
              </a:spcAft>
            </a:pPr>
            <a:r>
              <a:rPr lang="en-US" alt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2.</a:t>
            </a: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根據第</a:t>
            </a:r>
            <a:r>
              <a:rPr lang="en-US"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22 </a:t>
            </a: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章</a:t>
            </a:r>
            <a:r>
              <a:rPr lang="en-US"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 :</a:t>
            </a: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如何在情侶關係中界線溝通</a:t>
            </a:r>
            <a:endParaRPr lang="en-US" sz="2400" dirty="0">
              <a:solidFill>
                <a:schemeClr val="tx1"/>
              </a:solidFill>
              <a:effectLst/>
              <a:latin typeface="DFKai-SB" panose="03000509000000000000" pitchFamily="65" charset="-120"/>
              <a:ea typeface="DFKai-SB" panose="03000509000000000000" pitchFamily="65" charset="-120"/>
              <a:cs typeface="Times New Roman" panose="02020603050405020304" pitchFamily="18" charset="0"/>
            </a:endParaRPr>
          </a:p>
          <a:p>
            <a:pPr marL="342900" marR="0" lvl="0" indent="-342900" algn="l">
              <a:lnSpc>
                <a:spcPts val="3500"/>
              </a:lnSpc>
              <a:spcBef>
                <a:spcPts val="0"/>
              </a:spcBef>
              <a:spcAft>
                <a:spcPts val="0"/>
              </a:spcAft>
              <a:buFont typeface="Symbol" panose="05050102010706020507" pitchFamily="18" charset="2"/>
              <a:buChar char=""/>
            </a:pP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你認為若更多情侶能意識到並願意在關係中認真溝通重要議題，會如何改變交往模式</a:t>
            </a:r>
            <a:r>
              <a:rPr lang="en-US"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 </a:t>
            </a:r>
            <a:endParaRPr lang="en-US" sz="2400" dirty="0">
              <a:solidFill>
                <a:schemeClr val="tx1"/>
              </a:solidFill>
              <a:effectLst/>
              <a:latin typeface="DFKai-SB" panose="03000509000000000000" pitchFamily="65" charset="-120"/>
              <a:ea typeface="DFKai-SB" panose="03000509000000000000" pitchFamily="65" charset="-120"/>
              <a:cs typeface="Times New Roman" panose="02020603050405020304" pitchFamily="18" charset="0"/>
            </a:endParaRPr>
          </a:p>
          <a:p>
            <a:pPr marL="342900" marR="0" lvl="0" indent="-342900" algn="l">
              <a:lnSpc>
                <a:spcPts val="3500"/>
              </a:lnSpc>
              <a:spcBef>
                <a:spcPts val="0"/>
              </a:spcBef>
              <a:spcAft>
                <a:spcPts val="0"/>
              </a:spcAft>
              <a:buFont typeface="Symbol" panose="05050102010706020507" pitchFamily="18" charset="2"/>
              <a:buChar char=""/>
            </a:pP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情侶透過認真溝通能增進那些對於自己和兩人關係的認識</a:t>
            </a:r>
            <a:r>
              <a:rPr lang="en-US"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 (p.255- 264)</a:t>
            </a:r>
            <a:endParaRPr lang="en-US" sz="2400" dirty="0">
              <a:solidFill>
                <a:schemeClr val="tx1"/>
              </a:solidFill>
              <a:effectLst/>
              <a:latin typeface="DFKai-SB" panose="03000509000000000000" pitchFamily="65" charset="-120"/>
              <a:ea typeface="DFKai-SB" panose="03000509000000000000" pitchFamily="65" charset="-120"/>
              <a:cs typeface="Times New Roman" panose="02020603050405020304" pitchFamily="18" charset="0"/>
            </a:endParaRPr>
          </a:p>
          <a:p>
            <a:pPr marL="342900" marR="0" lvl="0" indent="-342900" algn="l">
              <a:lnSpc>
                <a:spcPts val="3500"/>
              </a:lnSpc>
              <a:spcBef>
                <a:spcPts val="0"/>
              </a:spcBef>
              <a:spcAft>
                <a:spcPts val="0"/>
              </a:spcAft>
              <a:buFont typeface="Symbol" panose="05050102010706020507" pitchFamily="18" charset="2"/>
              <a:buChar char=""/>
            </a:pP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情侶交往時</a:t>
            </a:r>
            <a:r>
              <a:rPr lang="en-US"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 </a:t>
            </a: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無法有效的界線溝通的原因有哪些</a:t>
            </a:r>
            <a:r>
              <a:rPr lang="en-US"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a:t>
            </a:r>
            <a:endParaRPr lang="en-US" sz="2400" dirty="0">
              <a:solidFill>
                <a:schemeClr val="tx1"/>
              </a:solidFill>
              <a:effectLst/>
              <a:latin typeface="DFKai-SB" panose="03000509000000000000" pitchFamily="65" charset="-120"/>
              <a:ea typeface="DFKai-SB" panose="03000509000000000000" pitchFamily="65" charset="-120"/>
              <a:cs typeface="Times New Roman" panose="02020603050405020304" pitchFamily="18" charset="0"/>
            </a:endParaRPr>
          </a:p>
          <a:p>
            <a:pPr marL="342900" marR="0" lvl="0" indent="-342900" algn="l">
              <a:lnSpc>
                <a:spcPts val="3500"/>
              </a:lnSpc>
              <a:spcBef>
                <a:spcPts val="0"/>
              </a:spcBef>
              <a:spcAft>
                <a:spcPts val="0"/>
              </a:spcAft>
              <a:buFont typeface="Symbol" panose="05050102010706020507" pitchFamily="18" charset="2"/>
              <a:buChar char=""/>
            </a:pP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欠缺界線溝通會對交往及婚後關係造成哪些嚴重後果</a:t>
            </a:r>
            <a:r>
              <a:rPr lang="en-US"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a:t>
            </a: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請把後果列出來</a:t>
            </a:r>
            <a:r>
              <a:rPr lang="en-US"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a:t>
            </a:r>
            <a:endParaRPr lang="en-US" sz="2400" dirty="0">
              <a:solidFill>
                <a:schemeClr val="tx1"/>
              </a:solidFill>
              <a:effectLst/>
              <a:latin typeface="DFKai-SB" panose="03000509000000000000" pitchFamily="65" charset="-120"/>
              <a:ea typeface="DFKai-SB" panose="03000509000000000000" pitchFamily="65" charset="-120"/>
              <a:cs typeface="Times New Roman" panose="02020603050405020304" pitchFamily="18" charset="0"/>
            </a:endParaRPr>
          </a:p>
          <a:p>
            <a:pPr marL="342900" marR="0" lvl="0" indent="-342900" algn="l">
              <a:lnSpc>
                <a:spcPts val="3500"/>
              </a:lnSpc>
              <a:spcBef>
                <a:spcPts val="0"/>
              </a:spcBef>
              <a:spcAft>
                <a:spcPts val="0"/>
              </a:spcAft>
              <a:buFont typeface="Symbol" panose="05050102010706020507" pitchFamily="18" charset="2"/>
              <a:buChar char=""/>
            </a:pP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如果你現在單身，今後若有機會交往對象，讀了本章之後</a:t>
            </a:r>
            <a:r>
              <a:rPr lang="en-US"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 </a:t>
            </a: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你會跟以前有甚麼不一樣的做法</a:t>
            </a:r>
            <a:r>
              <a:rPr lang="en-US"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 </a:t>
            </a:r>
            <a:endParaRPr lang="en-US" sz="2400" dirty="0">
              <a:solidFill>
                <a:schemeClr val="tx1"/>
              </a:solidFill>
              <a:effectLst/>
              <a:latin typeface="DFKai-SB" panose="03000509000000000000" pitchFamily="65" charset="-120"/>
              <a:ea typeface="DFKai-SB" panose="03000509000000000000" pitchFamily="65" charset="-120"/>
              <a:cs typeface="Times New Roman" panose="02020603050405020304" pitchFamily="18" charset="0"/>
            </a:endParaRPr>
          </a:p>
          <a:p>
            <a:pPr marL="342900" marR="0" lvl="0" indent="-342900" algn="l">
              <a:lnSpc>
                <a:spcPts val="3500"/>
              </a:lnSpc>
              <a:spcBef>
                <a:spcPts val="0"/>
              </a:spcBef>
              <a:spcAft>
                <a:spcPts val="0"/>
              </a:spcAft>
              <a:buFont typeface="Symbol" panose="05050102010706020507" pitchFamily="18" charset="2"/>
              <a:buChar char=""/>
            </a:pP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或者你是長輩</a:t>
            </a:r>
            <a:r>
              <a:rPr lang="en-US"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 </a:t>
            </a: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你如何教導你的戀愛中的兒女、晚輩與對方界線溝通</a:t>
            </a:r>
            <a:r>
              <a:rPr lang="en-US"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a:t>
            </a:r>
            <a:endParaRPr lang="en-US" sz="2400" dirty="0">
              <a:solidFill>
                <a:schemeClr val="tx1"/>
              </a:solidFill>
              <a:effectLst/>
              <a:latin typeface="DFKai-SB" panose="03000509000000000000" pitchFamily="65" charset="-120"/>
              <a:ea typeface="DFKai-SB" panose="03000509000000000000" pitchFamily="65" charset="-120"/>
              <a:cs typeface="Times New Roman" panose="02020603050405020304" pitchFamily="18" charset="0"/>
            </a:endParaRPr>
          </a:p>
          <a:p>
            <a:pPr marL="342900" marR="0" lvl="0" indent="-342900" algn="l">
              <a:lnSpc>
                <a:spcPts val="3500"/>
              </a:lnSpc>
              <a:spcBef>
                <a:spcPts val="0"/>
              </a:spcBef>
              <a:spcAft>
                <a:spcPts val="800"/>
              </a:spcAft>
              <a:buFont typeface="Symbol" panose="05050102010706020507" pitchFamily="18" charset="2"/>
              <a:buChar char=""/>
            </a:pP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請分享你的經驗與見證</a:t>
            </a:r>
            <a:r>
              <a:rPr lang="en-US"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a:t>
            </a:r>
            <a:endParaRPr lang="en-US" sz="2400" dirty="0">
              <a:solidFill>
                <a:schemeClr val="tx1"/>
              </a:solidFill>
              <a:effectLst/>
              <a:latin typeface="DFKai-SB" panose="03000509000000000000" pitchFamily="65" charset="-120"/>
              <a:ea typeface="DFKai-SB" panose="03000509000000000000" pitchFamily="65" charset="-120"/>
              <a:cs typeface="Times New Roman" panose="02020603050405020304" pitchFamily="18" charset="0"/>
            </a:endParaRPr>
          </a:p>
          <a:p>
            <a:pPr algn="l">
              <a:lnSpc>
                <a:spcPts val="3500"/>
              </a:lnSpc>
              <a:spcBef>
                <a:spcPts val="0"/>
              </a:spcBef>
            </a:pPr>
            <a:endParaRPr lang="en-US" sz="2400" b="1" dirty="0">
              <a:solidFill>
                <a:schemeClr val="tx1"/>
              </a:solidFill>
              <a:effectLst/>
              <a:latin typeface="DFKai-SB" panose="03000509000000000000" pitchFamily="65" charset="-120"/>
              <a:ea typeface="DFKai-SB" panose="03000509000000000000" pitchFamily="65" charset="-120"/>
              <a:cs typeface="Times New Roman" panose="02020603050405020304" pitchFamily="18" charset="0"/>
            </a:endParaRPr>
          </a:p>
        </p:txBody>
      </p:sp>
      <p:sp>
        <p:nvSpPr>
          <p:cNvPr id="5" name="Slide Number Placeholder 4"/>
          <p:cNvSpPr>
            <a:spLocks noGrp="1"/>
          </p:cNvSpPr>
          <p:nvPr>
            <p:ph type="sldNum" sz="quarter" idx="12"/>
          </p:nvPr>
        </p:nvSpPr>
        <p:spPr>
          <a:xfrm>
            <a:off x="8458200" y="6645275"/>
            <a:ext cx="381000" cy="212725"/>
          </a:xfrm>
        </p:spPr>
        <p:txBody>
          <a:bodyPr/>
          <a:lstStyle/>
          <a:p>
            <a:pPr>
              <a:lnSpc>
                <a:spcPts val="3800"/>
              </a:lnSpc>
            </a:pPr>
            <a:fld id="{69C4CFD8-F662-4A36-AA27-12DE1FA08638}" type="slidenum">
              <a:rPr lang="en-US" smtClean="0"/>
              <a:pPr>
                <a:lnSpc>
                  <a:spcPts val="3800"/>
                </a:lnSpc>
              </a:pPr>
              <a:t>24</a:t>
            </a:fld>
            <a:endParaRPr lang="en-US" dirty="0"/>
          </a:p>
        </p:txBody>
      </p:sp>
    </p:spTree>
    <p:extLst>
      <p:ext uri="{BB962C8B-B14F-4D97-AF65-F5344CB8AC3E}">
        <p14:creationId xmlns:p14="http://schemas.microsoft.com/office/powerpoint/2010/main" val="21138524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76200"/>
            <a:ext cx="9144000" cy="609600"/>
          </a:xfrm>
        </p:spPr>
        <p:txBody>
          <a:bodyPr>
            <a:noAutofit/>
          </a:bodyPr>
          <a:lstStyle/>
          <a:p>
            <a:pPr>
              <a:lnSpc>
                <a:spcPts val="3800"/>
              </a:lnSpc>
            </a:pPr>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討論問題</a:t>
            </a:r>
            <a:endParaRPr 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762000"/>
            <a:ext cx="9144000" cy="6096000"/>
          </a:xfrm>
        </p:spPr>
        <p:txBody>
          <a:bodyPr>
            <a:noAutofit/>
          </a:bodyPr>
          <a:lstStyle/>
          <a:p>
            <a:pPr marR="0" lvl="0" algn="l">
              <a:lnSpc>
                <a:spcPts val="3500"/>
              </a:lnSpc>
              <a:spcBef>
                <a:spcPts val="0"/>
              </a:spcBef>
              <a:spcAft>
                <a:spcPts val="0"/>
              </a:spcAft>
            </a:pPr>
            <a:r>
              <a:rPr lang="en-US" altLang="zh-TW" sz="2400" b="1" dirty="0">
                <a:solidFill>
                  <a:schemeClr val="tx1"/>
                </a:solidFill>
                <a:latin typeface="DFKai-SB" panose="03000509000000000000" pitchFamily="65" charset="-120"/>
                <a:ea typeface="DFKai-SB" panose="03000509000000000000" pitchFamily="65" charset="-120"/>
              </a:rPr>
              <a:t>3.</a:t>
            </a:r>
            <a:r>
              <a:rPr lang="zh-TW" sz="2400" b="1" dirty="0">
                <a:solidFill>
                  <a:schemeClr val="tx1"/>
                </a:solidFill>
                <a:effectLst/>
                <a:latin typeface="Calibri" panose="020F0502020204030204" pitchFamily="34" charset="0"/>
                <a:ea typeface="DFKai-SB" panose="03000509000000000000" pitchFamily="65" charset="-120"/>
                <a:cs typeface="PMingLiU" panose="02020500000000000000" pitchFamily="18" charset="-120"/>
              </a:rPr>
              <a:t>根據第</a:t>
            </a:r>
            <a:r>
              <a:rPr lang="en-US"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23 </a:t>
            </a: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章 </a:t>
            </a:r>
            <a:endParaRPr lang="en-US" sz="2400" dirty="0">
              <a:solidFill>
                <a:schemeClr val="tx1"/>
              </a:solidFill>
              <a:effectLst/>
              <a:latin typeface="DFKai-SB" panose="03000509000000000000" pitchFamily="65" charset="-120"/>
              <a:ea typeface="DFKai-SB" panose="03000509000000000000" pitchFamily="65" charset="-120"/>
              <a:cs typeface="Times New Roman" panose="02020603050405020304" pitchFamily="18" charset="0"/>
            </a:endParaRPr>
          </a:p>
          <a:p>
            <a:pPr marL="342900" marR="0" lvl="0" indent="-342900" algn="l">
              <a:lnSpc>
                <a:spcPts val="3500"/>
              </a:lnSpc>
              <a:spcBef>
                <a:spcPts val="0"/>
              </a:spcBef>
              <a:spcAft>
                <a:spcPts val="0"/>
              </a:spcAft>
              <a:buFont typeface="+mj-lt"/>
              <a:buAutoNum type="alphaLcParenR"/>
            </a:pPr>
            <a:r>
              <a:rPr lang="zh-TW" sz="2400" b="1" dirty="0">
                <a:solidFill>
                  <a:schemeClr val="tx1"/>
                </a:solidFill>
                <a:effectLst/>
                <a:latin typeface="Calibri" panose="020F0502020204030204" pitchFamily="34" charset="0"/>
                <a:ea typeface="DFKai-SB" panose="03000509000000000000" pitchFamily="65" charset="-120"/>
                <a:cs typeface="PMingLiU" panose="02020500000000000000" pitchFamily="18" charset="-120"/>
              </a:rPr>
              <a:t>作者表示，與孩子進行任何良好的界線溝通都必須具備四個基本要素：愛、真理、自由和現實，為什麼這些</a:t>
            </a:r>
            <a:r>
              <a:rPr lang="zh-TW" altLang="en-US" sz="2400" b="1" dirty="0">
                <a:solidFill>
                  <a:schemeClr val="tx1"/>
                </a:solidFill>
                <a:effectLst/>
                <a:latin typeface="Calibri" panose="020F0502020204030204" pitchFamily="34" charset="0"/>
                <a:ea typeface="DFKai-SB" panose="03000509000000000000" pitchFamily="65" charset="-120"/>
                <a:cs typeface="PMingLiU" panose="02020500000000000000" pitchFamily="18" charset="-120"/>
              </a:rPr>
              <a:t>要素</a:t>
            </a:r>
            <a:r>
              <a:rPr lang="zh-TW" sz="2400" b="1" dirty="0">
                <a:solidFill>
                  <a:schemeClr val="tx1"/>
                </a:solidFill>
                <a:effectLst/>
                <a:latin typeface="Calibri" panose="020F0502020204030204" pitchFamily="34" charset="0"/>
                <a:ea typeface="DFKai-SB" panose="03000509000000000000" pitchFamily="65" charset="-120"/>
                <a:cs typeface="PMingLiU" panose="02020500000000000000" pitchFamily="18" charset="-120"/>
              </a:rPr>
              <a:t>都很重要？ 遇到親子間不好處理的界線溝通時，有哪些具體的做法可以傳達這些元素</a:t>
            </a:r>
            <a:r>
              <a:rPr lang="en-US" sz="2400" b="1" dirty="0">
                <a:solidFill>
                  <a:schemeClr val="tx1"/>
                </a:solidFill>
                <a:effectLst/>
                <a:latin typeface="DFKai-SB" panose="03000509000000000000" pitchFamily="65" charset="-120"/>
                <a:ea typeface="PMingLiU" panose="02020500000000000000" pitchFamily="18" charset="-120"/>
                <a:cs typeface="PMingLiU" panose="02020500000000000000" pitchFamily="18" charset="-120"/>
              </a:rPr>
              <a:t>? (</a:t>
            </a:r>
            <a:r>
              <a:rPr lang="en-US" sz="2400" b="1" dirty="0">
                <a:solidFill>
                  <a:schemeClr val="tx1"/>
                </a:solidFill>
                <a:effectLst/>
                <a:latin typeface="Bodoni MT" panose="02070603080606020203" pitchFamily="18" charset="0"/>
                <a:ea typeface="DFKai-SB" panose="03000509000000000000" pitchFamily="65" charset="-120"/>
                <a:cs typeface="PMingLiU" panose="02020500000000000000" pitchFamily="18" charset="-120"/>
              </a:rPr>
              <a:t>Any good boundary conversation with a child has four essential elements: love, truth, freedom and reality. Why is each of these important? Talk about specific ways to communicate these elements in the midst of difficult boundary conversation with a child.</a:t>
            </a:r>
            <a:r>
              <a:rPr lang="en-US" sz="2400" b="1" dirty="0">
                <a:solidFill>
                  <a:schemeClr val="tx1"/>
                </a:solidFill>
                <a:effectLst/>
                <a:latin typeface="DFKai-SB" panose="03000509000000000000" pitchFamily="65" charset="-120"/>
                <a:ea typeface="PMingLiU" panose="02020500000000000000" pitchFamily="18" charset="-120"/>
                <a:cs typeface="PMingLiU" panose="02020500000000000000" pitchFamily="18" charset="-120"/>
              </a:rPr>
              <a:t>) (</a:t>
            </a:r>
            <a:r>
              <a:rPr lang="en-US" sz="2400" b="1" dirty="0">
                <a:solidFill>
                  <a:schemeClr val="tx1"/>
                </a:solidFill>
                <a:effectLst/>
                <a:latin typeface="Bodoni MT" panose="02070603080606020203" pitchFamily="18" charset="0"/>
                <a:ea typeface="DFKai-SB" panose="03000509000000000000" pitchFamily="65" charset="-120"/>
                <a:cs typeface="PMingLiU" panose="02020500000000000000" pitchFamily="18" charset="-120"/>
              </a:rPr>
              <a:t>p.275- 281)</a:t>
            </a:r>
            <a:endParaRPr lang="en-US" sz="2400" dirty="0">
              <a:solidFill>
                <a:schemeClr val="tx1"/>
              </a:solidFill>
              <a:effectLst/>
              <a:latin typeface="Calibri" panose="020F0502020204030204" pitchFamily="34" charset="0"/>
              <a:ea typeface="PMingLiU" panose="02020500000000000000" pitchFamily="18" charset="-120"/>
              <a:cs typeface="Times New Roman" panose="02020603050405020304" pitchFamily="18" charset="0"/>
            </a:endParaRPr>
          </a:p>
          <a:p>
            <a:pPr marL="342900" marR="0" lvl="0" indent="-342900" algn="l">
              <a:lnSpc>
                <a:spcPts val="3500"/>
              </a:lnSpc>
              <a:spcBef>
                <a:spcPts val="0"/>
              </a:spcBef>
              <a:spcAft>
                <a:spcPts val="800"/>
              </a:spcAft>
              <a:buFont typeface="+mj-lt"/>
              <a:buAutoNum type="alphaLcParenR"/>
            </a:pPr>
            <a:r>
              <a:rPr lang="zh-TW" sz="2400" b="1" dirty="0">
                <a:solidFill>
                  <a:schemeClr val="tx1"/>
                </a:solidFill>
                <a:effectLst/>
                <a:latin typeface="Calibri" panose="020F0502020204030204" pitchFamily="34" charset="0"/>
                <a:ea typeface="DFKai-SB" panose="03000509000000000000" pitchFamily="65" charset="-120"/>
                <a:cs typeface="PMingLiU" panose="02020500000000000000" pitchFamily="18" charset="-120"/>
              </a:rPr>
              <a:t>子女大多很難在被糾正的時候感受到對方的愛與關心，也不會被邏輯或清楚的說明說服。父母能用甚麼實際的方法展現關心</a:t>
            </a:r>
            <a:r>
              <a:rPr lang="en-US" sz="2400" b="1" dirty="0">
                <a:solidFill>
                  <a:schemeClr val="tx1"/>
                </a:solidFill>
                <a:effectLst/>
                <a:latin typeface="DFKai-SB" panose="03000509000000000000" pitchFamily="65" charset="-120"/>
                <a:ea typeface="PMingLiU" panose="02020500000000000000" pitchFamily="18" charset="-120"/>
                <a:cs typeface="PMingLiU" panose="02020500000000000000" pitchFamily="18" charset="-120"/>
              </a:rPr>
              <a:t>? </a:t>
            </a: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有哪些做法必須避免</a:t>
            </a:r>
            <a:r>
              <a:rPr lang="en-US"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 </a:t>
            </a:r>
            <a:r>
              <a:rPr lang="en-US" sz="2400" b="1" dirty="0">
                <a:solidFill>
                  <a:schemeClr val="tx1"/>
                </a:solidFill>
                <a:effectLst/>
                <a:latin typeface="DFKai-SB" panose="03000509000000000000" pitchFamily="65" charset="-120"/>
                <a:ea typeface="PMingLiU" panose="02020500000000000000" pitchFamily="18" charset="-120"/>
                <a:cs typeface="PMingLiU" panose="02020500000000000000" pitchFamily="18" charset="-120"/>
              </a:rPr>
              <a:t>(</a:t>
            </a:r>
            <a:r>
              <a:rPr lang="en-US" sz="2400" b="1" dirty="0">
                <a:solidFill>
                  <a:schemeClr val="tx1"/>
                </a:solidFill>
                <a:effectLst/>
                <a:latin typeface="Bodoni MT" panose="02070603080606020203" pitchFamily="18" charset="0"/>
                <a:ea typeface="DFKai-SB" panose="03000509000000000000" pitchFamily="65" charset="-120"/>
                <a:cs typeface="PMingLiU" panose="02020500000000000000" pitchFamily="18" charset="-120"/>
              </a:rPr>
              <a:t>p.274- 276)</a:t>
            </a:r>
            <a:endParaRPr lang="en-US" sz="2400" dirty="0">
              <a:solidFill>
                <a:schemeClr val="tx1"/>
              </a:solidFill>
              <a:effectLst/>
              <a:latin typeface="Calibri" panose="020F0502020204030204" pitchFamily="34" charset="0"/>
              <a:ea typeface="PMingLiU" panose="02020500000000000000" pitchFamily="18" charset="-120"/>
              <a:cs typeface="Times New Roman" panose="02020603050405020304" pitchFamily="18" charset="0"/>
            </a:endParaRPr>
          </a:p>
          <a:p>
            <a:pPr marR="0" lvl="0" algn="l">
              <a:lnSpc>
                <a:spcPts val="3500"/>
              </a:lnSpc>
              <a:spcBef>
                <a:spcPts val="0"/>
              </a:spcBef>
              <a:spcAft>
                <a:spcPts val="0"/>
              </a:spcAft>
            </a:pPr>
            <a:endParaRPr lang="en-US" sz="2400" b="1" dirty="0">
              <a:solidFill>
                <a:schemeClr val="tx1"/>
              </a:solidFill>
              <a:effectLst/>
              <a:latin typeface="DFKai-SB" panose="03000509000000000000" pitchFamily="65" charset="-120"/>
              <a:ea typeface="DFKai-SB" panose="03000509000000000000" pitchFamily="65" charset="-120"/>
              <a:cs typeface="Times New Roman" panose="02020603050405020304" pitchFamily="18" charset="0"/>
            </a:endParaRPr>
          </a:p>
        </p:txBody>
      </p:sp>
      <p:sp>
        <p:nvSpPr>
          <p:cNvPr id="5" name="Slide Number Placeholder 4"/>
          <p:cNvSpPr>
            <a:spLocks noGrp="1"/>
          </p:cNvSpPr>
          <p:nvPr>
            <p:ph type="sldNum" sz="quarter" idx="12"/>
          </p:nvPr>
        </p:nvSpPr>
        <p:spPr>
          <a:xfrm>
            <a:off x="8458200" y="6645275"/>
            <a:ext cx="381000" cy="212725"/>
          </a:xfrm>
        </p:spPr>
        <p:txBody>
          <a:bodyPr/>
          <a:lstStyle/>
          <a:p>
            <a:pPr>
              <a:lnSpc>
                <a:spcPts val="3800"/>
              </a:lnSpc>
            </a:pPr>
            <a:fld id="{69C4CFD8-F662-4A36-AA27-12DE1FA08638}" type="slidenum">
              <a:rPr lang="en-US" smtClean="0"/>
              <a:pPr>
                <a:lnSpc>
                  <a:spcPts val="3800"/>
                </a:lnSpc>
              </a:pPr>
              <a:t>25</a:t>
            </a:fld>
            <a:endParaRPr lang="en-US" dirty="0"/>
          </a:p>
        </p:txBody>
      </p:sp>
    </p:spTree>
    <p:extLst>
      <p:ext uri="{BB962C8B-B14F-4D97-AF65-F5344CB8AC3E}">
        <p14:creationId xmlns:p14="http://schemas.microsoft.com/office/powerpoint/2010/main" val="24878121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76200"/>
            <a:ext cx="9144000" cy="609600"/>
          </a:xfrm>
        </p:spPr>
        <p:txBody>
          <a:bodyPr>
            <a:noAutofit/>
          </a:bodyPr>
          <a:lstStyle/>
          <a:p>
            <a:pPr>
              <a:lnSpc>
                <a:spcPts val="3800"/>
              </a:lnSpc>
            </a:pPr>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討論問題</a:t>
            </a:r>
            <a:endParaRPr 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762000"/>
            <a:ext cx="9144000" cy="6096000"/>
          </a:xfrm>
        </p:spPr>
        <p:txBody>
          <a:bodyPr>
            <a:noAutofit/>
          </a:bodyPr>
          <a:lstStyle/>
          <a:p>
            <a:pPr marR="0" lvl="0" algn="l">
              <a:lnSpc>
                <a:spcPts val="3500"/>
              </a:lnSpc>
              <a:spcBef>
                <a:spcPts val="0"/>
              </a:spcBef>
              <a:spcAft>
                <a:spcPts val="0"/>
              </a:spcAft>
            </a:pPr>
            <a:r>
              <a:rPr lang="en-US" altLang="zh-TW" sz="2400" b="1" dirty="0">
                <a:solidFill>
                  <a:schemeClr val="tx1"/>
                </a:solidFill>
                <a:latin typeface="DFKai-SB" panose="03000509000000000000" pitchFamily="65" charset="-120"/>
                <a:ea typeface="DFKai-SB" panose="03000509000000000000" pitchFamily="65" charset="-120"/>
              </a:rPr>
              <a:t>3.</a:t>
            </a:r>
            <a:r>
              <a:rPr lang="zh-TW" altLang="en-US" sz="2400" b="1" dirty="0">
                <a:solidFill>
                  <a:schemeClr val="tx1"/>
                </a:solidFill>
                <a:latin typeface="DFKai-SB" panose="03000509000000000000" pitchFamily="65" charset="-120"/>
                <a:ea typeface="DFKai-SB" panose="03000509000000000000" pitchFamily="65" charset="-120"/>
              </a:rPr>
              <a:t> </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續</a:t>
            </a:r>
            <a:r>
              <a:rPr lang="en-US" altLang="zh-TW" sz="2400" b="1" dirty="0">
                <a:solidFill>
                  <a:schemeClr val="tx1"/>
                </a:solidFill>
                <a:latin typeface="DFKai-SB" panose="03000509000000000000" pitchFamily="65" charset="-120"/>
                <a:ea typeface="DFKai-SB" panose="03000509000000000000" pitchFamily="65" charset="-120"/>
              </a:rPr>
              <a:t>)</a:t>
            </a:r>
          </a:p>
          <a:p>
            <a:pPr marR="0" lvl="0" algn="l">
              <a:lnSpc>
                <a:spcPts val="3500"/>
              </a:lnSpc>
              <a:spcBef>
                <a:spcPts val="0"/>
              </a:spcBef>
              <a:spcAft>
                <a:spcPts val="0"/>
              </a:spcAft>
            </a:pPr>
            <a:r>
              <a:rPr lang="en-US" altLang="zh-TW" sz="2400" b="1" dirty="0">
                <a:solidFill>
                  <a:schemeClr val="tx1"/>
                </a:solidFill>
                <a:latin typeface="Calibri" panose="020F0502020204030204" pitchFamily="34" charset="0"/>
                <a:ea typeface="DFKai-SB" panose="03000509000000000000" pitchFamily="65" charset="-120"/>
                <a:cs typeface="PMingLiU" panose="02020500000000000000" pitchFamily="18" charset="-120"/>
              </a:rPr>
              <a:t>c) </a:t>
            </a: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你與子女進行溝通時，最困難的部分是甚麼</a:t>
            </a:r>
            <a:r>
              <a:rPr lang="en-US"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a:t>
            </a: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遇到</a:t>
            </a:r>
            <a:r>
              <a:rPr lang="zh-TW" altLang="en-US"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哪</a:t>
            </a: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些情況最容</a:t>
            </a:r>
            <a:r>
              <a:rPr lang="en-US" alt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	</a:t>
            </a: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易讓你躊躇不前</a:t>
            </a:r>
            <a:r>
              <a:rPr lang="en-US"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 </a:t>
            </a: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讀了這一章後，你如何有更充分的預備</a:t>
            </a:r>
            <a:r>
              <a:rPr lang="en-US"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a:t>
            </a:r>
            <a:endParaRPr lang="en-US" sz="2400" dirty="0">
              <a:solidFill>
                <a:schemeClr val="tx1"/>
              </a:solidFill>
              <a:effectLst/>
              <a:latin typeface="DFKai-SB" panose="03000509000000000000" pitchFamily="65" charset="-120"/>
              <a:ea typeface="DFKai-SB" panose="03000509000000000000" pitchFamily="65" charset="-120"/>
              <a:cs typeface="Times New Roman" panose="02020603050405020304" pitchFamily="18" charset="0"/>
            </a:endParaRPr>
          </a:p>
          <a:p>
            <a:pPr marR="0" lvl="0" algn="l">
              <a:lnSpc>
                <a:spcPts val="3500"/>
              </a:lnSpc>
              <a:spcBef>
                <a:spcPts val="0"/>
              </a:spcBef>
              <a:spcAft>
                <a:spcPts val="0"/>
              </a:spcAft>
            </a:pPr>
            <a:r>
              <a:rPr lang="en-US" alt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d) </a:t>
            </a: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你曾在甚麼情況下因自己的錯傷害了子女，包含內疚、不承認</a:t>
            </a:r>
            <a:r>
              <a:rPr lang="en-US" alt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	</a:t>
            </a: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自己的缺點、變得疏離、強加自己的期待或棄守立場</a:t>
            </a:r>
            <a:r>
              <a:rPr lang="en-US"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 </a:t>
            </a: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有哪</a:t>
            </a:r>
            <a:r>
              <a:rPr lang="en-US" alt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	</a:t>
            </a: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些問題是你自己需要處理的</a:t>
            </a:r>
            <a:r>
              <a:rPr lang="en-US"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 </a:t>
            </a: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你需要向你的孩子表達什麼來</a:t>
            </a:r>
            <a:r>
              <a:rPr lang="en-US" alt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	</a:t>
            </a: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改善你你們的關係</a:t>
            </a:r>
            <a:r>
              <a:rPr lang="en-US"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a:t>
            </a:r>
            <a:r>
              <a:rPr lang="en-US" sz="2400" b="1" dirty="0">
                <a:solidFill>
                  <a:schemeClr val="tx1"/>
                </a:solidFill>
                <a:effectLst/>
                <a:latin typeface="DFKai-SB" panose="03000509000000000000" pitchFamily="65" charset="-120"/>
                <a:ea typeface="PMingLiU" panose="02020500000000000000" pitchFamily="18" charset="-120"/>
                <a:cs typeface="PMingLiU" panose="02020500000000000000" pitchFamily="18" charset="-120"/>
              </a:rPr>
              <a:t>(</a:t>
            </a:r>
            <a:r>
              <a:rPr lang="en-US" sz="2400" b="1" dirty="0">
                <a:solidFill>
                  <a:schemeClr val="tx1"/>
                </a:solidFill>
                <a:effectLst/>
                <a:latin typeface="Bodoni MT" panose="02070603080606020203" pitchFamily="18" charset="0"/>
                <a:ea typeface="PMingLiU" panose="02020500000000000000" pitchFamily="18" charset="-120"/>
                <a:cs typeface="PMingLiU" panose="02020500000000000000" pitchFamily="18" charset="-120"/>
              </a:rPr>
              <a:t>When have you wronged your child 	through guilt, failing to admit your shortcomings, not staying 	connected, expecting too much, or backing down? What do you 	need to deal with in yourself and what do you need express to 	your child to get your 	relationship on a better track?)</a:t>
            </a:r>
            <a:endParaRPr lang="en-US" sz="2400" dirty="0">
              <a:solidFill>
                <a:schemeClr val="tx1"/>
              </a:solidFill>
              <a:effectLst/>
              <a:latin typeface="Bodoni MT" panose="02070603080606020203" pitchFamily="18" charset="0"/>
              <a:ea typeface="PMingLiU" panose="02020500000000000000" pitchFamily="18" charset="-120"/>
              <a:cs typeface="Times New Roman" panose="02020603050405020304" pitchFamily="18" charset="0"/>
            </a:endParaRPr>
          </a:p>
          <a:p>
            <a:pPr marR="0" lvl="0" algn="l">
              <a:lnSpc>
                <a:spcPts val="3500"/>
              </a:lnSpc>
              <a:spcBef>
                <a:spcPts val="0"/>
              </a:spcBef>
              <a:spcAft>
                <a:spcPts val="0"/>
              </a:spcAft>
            </a:pPr>
            <a:r>
              <a:rPr lang="en-US" altLang="zh-TW" sz="2400" b="1" dirty="0">
                <a:solidFill>
                  <a:schemeClr val="tx1"/>
                </a:solidFill>
                <a:effectLst/>
                <a:latin typeface="Calibri" panose="020F0502020204030204" pitchFamily="34" charset="0"/>
                <a:ea typeface="DFKai-SB" panose="03000509000000000000" pitchFamily="65" charset="-120"/>
                <a:cs typeface="PMingLiU" panose="02020500000000000000" pitchFamily="18" charset="-120"/>
              </a:rPr>
              <a:t>e) </a:t>
            </a:r>
            <a:r>
              <a:rPr lang="zh-TW" sz="2400" b="1" dirty="0">
                <a:solidFill>
                  <a:schemeClr val="tx1"/>
                </a:solidFill>
                <a:effectLst/>
                <a:latin typeface="Calibri" panose="020F0502020204030204" pitchFamily="34" charset="0"/>
                <a:ea typeface="DFKai-SB" panose="03000509000000000000" pitchFamily="65" charset="-120"/>
                <a:cs typeface="PMingLiU" panose="02020500000000000000" pitchFamily="18" charset="-120"/>
              </a:rPr>
              <a:t>請分享你的經驗與見證</a:t>
            </a:r>
            <a:r>
              <a:rPr lang="en-US" sz="2400" b="1" dirty="0">
                <a:solidFill>
                  <a:schemeClr val="tx1"/>
                </a:solidFill>
                <a:effectLst/>
                <a:latin typeface="DFKai-SB" panose="03000509000000000000" pitchFamily="65" charset="-120"/>
                <a:ea typeface="PMingLiU" panose="02020500000000000000" pitchFamily="18" charset="-120"/>
                <a:cs typeface="PMingLiU" panose="02020500000000000000" pitchFamily="18" charset="-120"/>
              </a:rPr>
              <a:t>.</a:t>
            </a:r>
            <a:endParaRPr lang="en-US" sz="2400" dirty="0">
              <a:solidFill>
                <a:schemeClr val="tx1"/>
              </a:solidFill>
              <a:effectLst/>
              <a:latin typeface="Calibri" panose="020F0502020204030204" pitchFamily="34" charset="0"/>
              <a:ea typeface="PMingLiU" panose="02020500000000000000" pitchFamily="18" charset="-120"/>
              <a:cs typeface="Times New Roman" panose="02020603050405020304" pitchFamily="18" charset="0"/>
            </a:endParaRPr>
          </a:p>
          <a:p>
            <a:pPr marL="742950" marR="0" algn="l">
              <a:lnSpc>
                <a:spcPts val="3500"/>
              </a:lnSpc>
              <a:spcBef>
                <a:spcPts val="0"/>
              </a:spcBef>
              <a:spcAft>
                <a:spcPts val="800"/>
              </a:spcAft>
            </a:pPr>
            <a:r>
              <a:rPr lang="en-US" sz="2400" b="1" dirty="0">
                <a:solidFill>
                  <a:schemeClr val="tx1"/>
                </a:solidFill>
                <a:effectLst/>
                <a:latin typeface="DFKai-SB" panose="03000509000000000000" pitchFamily="65" charset="-120"/>
                <a:ea typeface="PMingLiU" panose="02020500000000000000" pitchFamily="18" charset="-120"/>
                <a:cs typeface="PMingLiU" panose="02020500000000000000" pitchFamily="18" charset="-120"/>
              </a:rPr>
              <a:t> </a:t>
            </a:r>
            <a:endParaRPr lang="en-US" sz="2400" dirty="0">
              <a:solidFill>
                <a:schemeClr val="tx1"/>
              </a:solidFill>
              <a:effectLst/>
              <a:latin typeface="Calibri" panose="020F0502020204030204" pitchFamily="34" charset="0"/>
              <a:ea typeface="PMingLiU" panose="02020500000000000000" pitchFamily="18" charset="-120"/>
              <a:cs typeface="Times New Roman" panose="02020603050405020304" pitchFamily="18" charset="0"/>
            </a:endParaRPr>
          </a:p>
          <a:p>
            <a:pPr marR="0" lvl="0" algn="l">
              <a:lnSpc>
                <a:spcPts val="3500"/>
              </a:lnSpc>
              <a:spcBef>
                <a:spcPts val="0"/>
              </a:spcBef>
              <a:spcAft>
                <a:spcPts val="0"/>
              </a:spcAft>
            </a:pPr>
            <a:endParaRPr lang="en-US" sz="2400" b="1" dirty="0">
              <a:solidFill>
                <a:schemeClr val="tx1"/>
              </a:solidFill>
              <a:effectLst/>
              <a:latin typeface="DFKai-SB" panose="03000509000000000000" pitchFamily="65" charset="-120"/>
              <a:ea typeface="DFKai-SB" panose="03000509000000000000" pitchFamily="65" charset="-120"/>
              <a:cs typeface="Times New Roman" panose="02020603050405020304" pitchFamily="18" charset="0"/>
            </a:endParaRPr>
          </a:p>
        </p:txBody>
      </p:sp>
      <p:sp>
        <p:nvSpPr>
          <p:cNvPr id="5" name="Slide Number Placeholder 4"/>
          <p:cNvSpPr>
            <a:spLocks noGrp="1"/>
          </p:cNvSpPr>
          <p:nvPr>
            <p:ph type="sldNum" sz="quarter" idx="12"/>
          </p:nvPr>
        </p:nvSpPr>
        <p:spPr>
          <a:xfrm>
            <a:off x="8458200" y="6645275"/>
            <a:ext cx="381000" cy="212725"/>
          </a:xfrm>
        </p:spPr>
        <p:txBody>
          <a:bodyPr/>
          <a:lstStyle/>
          <a:p>
            <a:pPr>
              <a:lnSpc>
                <a:spcPts val="3800"/>
              </a:lnSpc>
            </a:pPr>
            <a:fld id="{69C4CFD8-F662-4A36-AA27-12DE1FA08638}" type="slidenum">
              <a:rPr lang="en-US" smtClean="0"/>
              <a:pPr>
                <a:lnSpc>
                  <a:spcPts val="3800"/>
                </a:lnSpc>
              </a:pPr>
              <a:t>26</a:t>
            </a:fld>
            <a:endParaRPr lang="en-US" dirty="0"/>
          </a:p>
        </p:txBody>
      </p:sp>
    </p:spTree>
    <p:extLst>
      <p:ext uri="{BB962C8B-B14F-4D97-AF65-F5344CB8AC3E}">
        <p14:creationId xmlns:p14="http://schemas.microsoft.com/office/powerpoint/2010/main" val="11526234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76200"/>
            <a:ext cx="9144000" cy="762000"/>
          </a:xfrm>
        </p:spPr>
        <p:txBody>
          <a:bodyPr>
            <a:noAutofit/>
          </a:bodyPr>
          <a:lstStyle/>
          <a:p>
            <a:pPr>
              <a:lnSpc>
                <a:spcPts val="3800"/>
              </a:lnSpc>
            </a:pPr>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討論問題</a:t>
            </a:r>
            <a:endParaRPr 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990600"/>
            <a:ext cx="9144000" cy="5867400"/>
          </a:xfrm>
        </p:spPr>
        <p:txBody>
          <a:bodyPr>
            <a:noAutofit/>
          </a:bodyPr>
          <a:lstStyle/>
          <a:p>
            <a:pPr marR="0" lvl="0" algn="l">
              <a:lnSpc>
                <a:spcPts val="3500"/>
              </a:lnSpc>
              <a:spcBef>
                <a:spcPts val="0"/>
              </a:spcBef>
              <a:spcAft>
                <a:spcPts val="0"/>
              </a:spcAft>
            </a:pPr>
            <a:r>
              <a:rPr lang="en-US" altLang="zh-TW" sz="2400" b="1" dirty="0">
                <a:solidFill>
                  <a:schemeClr val="tx1"/>
                </a:solidFill>
                <a:latin typeface="DFKai-SB" panose="03000509000000000000" pitchFamily="65" charset="-120"/>
                <a:ea typeface="DFKai-SB" panose="03000509000000000000" pitchFamily="65" charset="-120"/>
              </a:rPr>
              <a:t>4.</a:t>
            </a: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根據第</a:t>
            </a:r>
            <a:r>
              <a:rPr lang="en-US"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25 </a:t>
            </a: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章</a:t>
            </a:r>
            <a:endParaRPr lang="en-US" altLang="zh-TW" sz="2400" b="1" dirty="0">
              <a:solidFill>
                <a:schemeClr val="tx1"/>
              </a:solidFill>
              <a:latin typeface="DFKai-SB" panose="03000509000000000000" pitchFamily="65" charset="-120"/>
              <a:ea typeface="DFKai-SB" panose="03000509000000000000" pitchFamily="65" charset="-120"/>
            </a:endParaRPr>
          </a:p>
          <a:p>
            <a:pPr marL="342900" marR="0" lvl="0" indent="-342900" algn="l">
              <a:lnSpc>
                <a:spcPts val="4500"/>
              </a:lnSpc>
              <a:spcBef>
                <a:spcPts val="0"/>
              </a:spcBef>
              <a:spcAft>
                <a:spcPts val="0"/>
              </a:spcAft>
              <a:buFont typeface="Symbol" panose="05050102010706020507" pitchFamily="18" charset="2"/>
              <a:buChar char=""/>
            </a:pP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與成年子女界線溝通時，必須以明確和尊重的態度來溝通，所以最好避免用哪些字眼</a:t>
            </a:r>
            <a:r>
              <a:rPr lang="en-US"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 (p.302-303)                                                        </a:t>
            </a:r>
            <a:endParaRPr lang="en-US" sz="2400" dirty="0">
              <a:solidFill>
                <a:schemeClr val="tx1"/>
              </a:solidFill>
              <a:effectLst/>
              <a:latin typeface="DFKai-SB" panose="03000509000000000000" pitchFamily="65" charset="-120"/>
              <a:ea typeface="DFKai-SB" panose="03000509000000000000" pitchFamily="65" charset="-120"/>
              <a:cs typeface="Times New Roman" panose="02020603050405020304" pitchFamily="18" charset="0"/>
            </a:endParaRPr>
          </a:p>
          <a:p>
            <a:pPr marL="342900" marR="0" lvl="0" indent="-342900" algn="l">
              <a:lnSpc>
                <a:spcPts val="4500"/>
              </a:lnSpc>
              <a:spcBef>
                <a:spcPts val="0"/>
              </a:spcBef>
              <a:spcAft>
                <a:spcPts val="800"/>
              </a:spcAft>
              <a:buFont typeface="Symbol" panose="05050102010706020507" pitchFamily="18" charset="2"/>
              <a:buChar char=""/>
            </a:pP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若你以前會不自覺的掌控成年子女的生活，</a:t>
            </a:r>
            <a:r>
              <a:rPr lang="zh-TW" altLang="en-US"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哪</a:t>
            </a: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些秘訣對你學習放手最有幫助</a:t>
            </a:r>
            <a:r>
              <a:rPr lang="en-US"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 </a:t>
            </a:r>
            <a:r>
              <a:rPr lang="zh-TW"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你需要採取甚麼行動，讓子女知道你想成為他們的朋友，而非永遠的父母</a:t>
            </a:r>
            <a:r>
              <a:rPr lang="en-US" sz="24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 </a:t>
            </a:r>
            <a:r>
              <a:rPr lang="en-US" sz="2000" b="1" dirty="0">
                <a:solidFill>
                  <a:schemeClr val="tx1"/>
                </a:solidFill>
                <a:effectLst/>
                <a:latin typeface="DFKai-SB" panose="03000509000000000000" pitchFamily="65" charset="-120"/>
                <a:ea typeface="DFKai-SB" panose="03000509000000000000" pitchFamily="65" charset="-120"/>
                <a:cs typeface="PMingLiU" panose="02020500000000000000" pitchFamily="18" charset="-120"/>
              </a:rPr>
              <a:t>(p.306-308)                                                         </a:t>
            </a:r>
            <a:endParaRPr lang="en-US" sz="2000" dirty="0">
              <a:solidFill>
                <a:schemeClr val="tx1"/>
              </a:solidFill>
              <a:effectLst/>
              <a:latin typeface="DFKai-SB" panose="03000509000000000000" pitchFamily="65" charset="-120"/>
              <a:ea typeface="DFKai-SB" panose="03000509000000000000" pitchFamily="65" charset="-120"/>
              <a:cs typeface="Times New Roman" panose="02020603050405020304" pitchFamily="18" charset="0"/>
            </a:endParaRPr>
          </a:p>
          <a:p>
            <a:pPr marR="0" lvl="0" algn="l">
              <a:lnSpc>
                <a:spcPts val="3500"/>
              </a:lnSpc>
              <a:spcBef>
                <a:spcPts val="0"/>
              </a:spcBef>
              <a:spcAft>
                <a:spcPts val="0"/>
              </a:spcAft>
            </a:pPr>
            <a:endParaRPr lang="en-US" sz="2400" b="1" dirty="0">
              <a:solidFill>
                <a:schemeClr val="tx1"/>
              </a:solidFill>
              <a:effectLst/>
              <a:latin typeface="DFKai-SB" panose="03000509000000000000" pitchFamily="65" charset="-120"/>
              <a:ea typeface="DFKai-SB" panose="03000509000000000000" pitchFamily="65" charset="-120"/>
              <a:cs typeface="Times New Roman" panose="02020603050405020304" pitchFamily="18" charset="0"/>
            </a:endParaRPr>
          </a:p>
        </p:txBody>
      </p:sp>
      <p:sp>
        <p:nvSpPr>
          <p:cNvPr id="5" name="Slide Number Placeholder 4"/>
          <p:cNvSpPr>
            <a:spLocks noGrp="1"/>
          </p:cNvSpPr>
          <p:nvPr>
            <p:ph type="sldNum" sz="quarter" idx="12"/>
          </p:nvPr>
        </p:nvSpPr>
        <p:spPr>
          <a:xfrm>
            <a:off x="8458200" y="6645275"/>
            <a:ext cx="381000" cy="212725"/>
          </a:xfrm>
        </p:spPr>
        <p:txBody>
          <a:bodyPr/>
          <a:lstStyle/>
          <a:p>
            <a:pPr>
              <a:lnSpc>
                <a:spcPts val="3800"/>
              </a:lnSpc>
            </a:pPr>
            <a:fld id="{69C4CFD8-F662-4A36-AA27-12DE1FA08638}" type="slidenum">
              <a:rPr lang="en-US" smtClean="0"/>
              <a:pPr>
                <a:lnSpc>
                  <a:spcPts val="3800"/>
                </a:lnSpc>
              </a:pPr>
              <a:t>27</a:t>
            </a:fld>
            <a:endParaRPr lang="en-US" dirty="0"/>
          </a:p>
        </p:txBody>
      </p:sp>
    </p:spTree>
    <p:extLst>
      <p:ext uri="{BB962C8B-B14F-4D97-AF65-F5344CB8AC3E}">
        <p14:creationId xmlns:p14="http://schemas.microsoft.com/office/powerpoint/2010/main" val="2417982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39674</TotalTime>
  <Words>4873</Words>
  <Application>Microsoft Office PowerPoint</Application>
  <PresentationFormat>On-screen Show (4:3)</PresentationFormat>
  <Paragraphs>246</Paragraphs>
  <Slides>27</Slides>
  <Notes>27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DFKai-SB</vt:lpstr>
      <vt:lpstr>Arial</vt:lpstr>
      <vt:lpstr>Bodoni MT</vt:lpstr>
      <vt:lpstr>Calibri</vt:lpstr>
      <vt:lpstr>Symbol</vt:lpstr>
      <vt:lpstr>Times New Roman</vt:lpstr>
      <vt:lpstr>Wingdings</vt:lpstr>
      <vt:lpstr>Office Theme</vt:lpstr>
      <vt:lpstr>為衝突立界線 第21-23,25 章    與配偶、交往對象、子女以 及成年子女的溝通</vt:lpstr>
      <vt:lpstr> 聖經裡的婚姻觀</vt:lpstr>
      <vt:lpstr>與配偶溝通的步驟與原則</vt:lpstr>
      <vt:lpstr>與配偶溝通的步驟與原則</vt:lpstr>
      <vt:lpstr>與配偶溝通的步驟與原則</vt:lpstr>
      <vt:lpstr>婚姻生活裡的一些具體問題</vt:lpstr>
      <vt:lpstr>婚姻生活裡的一些具體問題</vt:lpstr>
      <vt:lpstr>與交往對象界線溝通的重要</vt:lpstr>
      <vt:lpstr>與交往對象界線溝通的目的</vt:lpstr>
      <vt:lpstr>與交往對象界線溝通的目的</vt:lpstr>
      <vt:lpstr>與交往對象界線溝通的目的</vt:lpstr>
      <vt:lpstr>與未成年兒女溝通的目的</vt:lpstr>
      <vt:lpstr>與未成年兒女界線溝通的原則</vt:lpstr>
      <vt:lpstr>與未成年兒女界線溝通的原則</vt:lpstr>
      <vt:lpstr>與未成年兒女界線溝通的原則</vt:lpstr>
      <vt:lpstr>與未成年兒女界線溝通的原則</vt:lpstr>
      <vt:lpstr>與未成年兒女界線溝通的原則</vt:lpstr>
      <vt:lpstr>與成年兒女界線溝通</vt:lpstr>
      <vt:lpstr>與成年兒女界線溝通—學習放手</vt:lpstr>
      <vt:lpstr>與成年兒女界線溝通—學習放手</vt:lpstr>
      <vt:lpstr>禱告範例</vt:lpstr>
      <vt:lpstr>討論問題</vt:lpstr>
      <vt:lpstr>討論問題</vt:lpstr>
      <vt:lpstr>討論問題</vt:lpstr>
      <vt:lpstr>討論問題</vt:lpstr>
      <vt:lpstr>討論問題</vt:lpstr>
      <vt:lpstr>討論問題</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 月份姊妹聚會</dc:title>
  <dc:creator>annH</dc:creator>
  <cp:lastModifiedBy>Ann Hwong</cp:lastModifiedBy>
  <cp:revision>2046</cp:revision>
  <cp:lastPrinted>2023-04-18T18:49:26Z</cp:lastPrinted>
  <dcterms:created xsi:type="dcterms:W3CDTF">2015-09-24T17:15:02Z</dcterms:created>
  <dcterms:modified xsi:type="dcterms:W3CDTF">2024-05-21T20:47:46Z</dcterms:modified>
</cp:coreProperties>
</file>