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0" r:id="rId3"/>
    <p:sldId id="297" r:id="rId4"/>
    <p:sldId id="298" r:id="rId5"/>
    <p:sldId id="300" r:id="rId6"/>
    <p:sldId id="299" r:id="rId7"/>
    <p:sldId id="302" r:id="rId8"/>
    <p:sldId id="303" r:id="rId9"/>
    <p:sldId id="272" r:id="rId10"/>
    <p:sldId id="296" r:id="rId11"/>
    <p:sldId id="275" r:id="rId12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749" autoAdjust="0"/>
  </p:normalViewPr>
  <p:slideViewPr>
    <p:cSldViewPr>
      <p:cViewPr varScale="1">
        <p:scale>
          <a:sx n="72" d="100"/>
          <a:sy n="72" d="100"/>
        </p:scale>
        <p:origin x="461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1/25/2020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686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9765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757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772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697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6274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0243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2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A15F-795E-42DB-A154-14F0B8769E6F}" type="datetime1">
              <a:rPr lang="en-US" smtClean="0"/>
              <a:t>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08EF-FDDA-46F8-A4B3-AB89535FE1A9}" type="datetime1">
              <a:rPr lang="en-US" smtClean="0"/>
              <a:t>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3A21-EDBA-40DA-9B5A-7A67CC6389F9}" type="datetime1">
              <a:rPr lang="en-US" smtClean="0"/>
              <a:t>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6FE8-391C-4332-ABC9-5A2738701589}" type="datetime1">
              <a:rPr lang="en-US" smtClean="0"/>
              <a:t>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43D80-8C08-451B-982B-E0DE6991F913}" type="datetime1">
              <a:rPr lang="en-US" smtClean="0"/>
              <a:t>1/25/2020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F5-033D-4DF5-A43F-3B031949D214}" type="datetime1">
              <a:rPr lang="en-US" smtClean="0"/>
              <a:t>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955E-ED50-458C-BA22-CDBC36473C0C}" type="datetime1">
              <a:rPr lang="en-US" smtClean="0"/>
              <a:t>1/25/2020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756D-A06F-4F1A-8E6B-716BC5E8849E}" type="datetime1">
              <a:rPr lang="en-US" smtClean="0"/>
              <a:t>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D719-3108-4E6C-8AE7-BA62466128EF}" type="datetime1">
              <a:rPr lang="en-US" smtClean="0"/>
              <a:t>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518F-869E-4BD5-8E63-C6F218ECD664}" type="datetime1">
              <a:rPr lang="en-US" smtClean="0"/>
              <a:t>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35E5-591D-4CE9-9E06-F2C8234E74BF}" type="datetime1">
              <a:rPr lang="en-US" smtClean="0"/>
              <a:t>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D5D6-5CAE-4D72-9E00-EF5D031220A0}" type="datetime1">
              <a:rPr lang="en-US" smtClean="0"/>
              <a:t>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524000"/>
          </a:xfrm>
        </p:spPr>
        <p:txBody>
          <a:bodyPr>
            <a:normAutofit/>
          </a:bodyPr>
          <a:lstStyle/>
          <a:p>
            <a:r>
              <a:rPr lang="zh-TW" alt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心思的戰場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76400"/>
            <a:ext cx="9144000" cy="5181600"/>
          </a:xfrm>
        </p:spPr>
        <p:txBody>
          <a:bodyPr>
            <a:noAutofit/>
          </a:bodyPr>
          <a:lstStyle/>
          <a:p>
            <a:r>
              <a:rPr lang="en-US" altLang="zh-TW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13</a:t>
            </a:r>
            <a:r>
              <a:rPr lang="zh-TW" alt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章</a:t>
            </a:r>
            <a:r>
              <a:rPr lang="en-US" altLang="zh-TW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_</a:t>
            </a:r>
            <a:r>
              <a:rPr lang="zh-TW" alt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論斷批評的</a:t>
            </a:r>
            <a:r>
              <a:rPr lang="zh-TW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endParaRPr lang="en-US" altLang="zh-TW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主日學</a:t>
            </a:r>
            <a:endParaRPr lang="en-US" altLang="zh-TW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Jan.26, </a:t>
            </a:r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2020</a:t>
            </a:r>
            <a:endParaRPr lang="zh-TW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965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批評論</a:t>
            </a:r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斷兩種</a:t>
            </a:r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意思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600"/>
              </a:lnSpc>
              <a:buFont typeface="+mj-lt"/>
              <a:buAutoNum type="arabicPeriod"/>
              <a:defRPr/>
            </a:pP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判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決或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評論</a:t>
            </a:r>
            <a:r>
              <a:rPr lang="en-US" altLang="zh-TW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關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於他人錯誤的定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論，比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定罪意義更深，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有批評、挑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毛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病的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意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思 </a:t>
            </a:r>
            <a:endParaRPr lang="en-US" altLang="zh-TW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marL="971550" lvl="1" indent="-514350" algn="l">
              <a:lnSpc>
                <a:spcPts val="36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是法律用語：審判、判決、定罪，指人們習慣的對其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人之生活和行動的判斷，因而想去影響別人</a:t>
            </a:r>
            <a:r>
              <a:rPr lang="en-US" altLang="zh-TW" sz="32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林前</a:t>
            </a:r>
            <a:r>
              <a:rPr lang="en-US" altLang="zh-TW" sz="32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4:3-4</a:t>
            </a:r>
            <a:r>
              <a:rPr lang="en-US" altLang="zh-TW" sz="32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sz="32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lnSpc>
                <a:spcPts val="36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只有神有權利定罪或判決，所以當你</a:t>
            </a:r>
            <a:r>
              <a:rPr lang="zh-TW" altLang="en-US" sz="32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批評論</a:t>
            </a:r>
            <a:r>
              <a:rPr lang="zh-TW" altLang="en-US" sz="32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斷時，是在別人的生命中扮演神的角色</a:t>
            </a:r>
            <a:endParaRPr lang="en-US" altLang="zh-TW" sz="3200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defRPr/>
            </a:pPr>
            <a:r>
              <a:rPr lang="en-US" altLang="en-US" sz="2800" b="1" u="sng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林前4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en-US" sz="2800" b="1" u="sng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3-4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我被你們論斷、或被別人論斷、</a:t>
            </a:r>
            <a:r>
              <a:rPr lang="en-US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我都	</a:t>
            </a:r>
            <a:r>
              <a:rPr lang="en-US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以為	極小的事</a:t>
            </a:r>
            <a:r>
              <a:rPr lang="en-US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．連我自己也不論斷自己。 </a:t>
            </a:r>
            <a:r>
              <a:rPr lang="en-US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我雖不覺得自	己有錯</a:t>
            </a:r>
            <a:r>
              <a:rPr lang="en-US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卻也不能因此得以稱義(</a:t>
            </a:r>
            <a:r>
              <a:rPr lang="zh-TW" altLang="en-US" sz="2800" dirty="0" smtClean="0">
                <a:solidFill>
                  <a:schemeClr val="tx1"/>
                </a:solidFill>
              </a:rPr>
              <a:t>自己不覺得有錯，</a:t>
            </a:r>
            <a:r>
              <a:rPr lang="en-US" altLang="zh-TW" sz="2800" dirty="0" smtClean="0">
                <a:solidFill>
                  <a:schemeClr val="tx1"/>
                </a:solidFill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</a:rPr>
              <a:t>並不等於自己完全沒有錯</a:t>
            </a:r>
            <a:r>
              <a:rPr lang="en-US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 但判斷我的乃是主(</a:t>
            </a:r>
            <a:r>
              <a:rPr lang="zh-TW" altLang="en-US" sz="2800" dirty="0" smtClean="0">
                <a:solidFill>
                  <a:schemeClr val="tx1"/>
                </a:solidFill>
              </a:rPr>
              <a:t>只有</a:t>
            </a:r>
            <a:r>
              <a:rPr lang="en-US" altLang="zh-TW" sz="2800" dirty="0" smtClean="0">
                <a:solidFill>
                  <a:schemeClr val="tx1"/>
                </a:solidFill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</a:rPr>
              <a:t>主的判斷才算是準確，且最終的定案</a:t>
            </a:r>
            <a:r>
              <a:rPr lang="en-US" altLang="zh-TW" sz="2800" dirty="0" smtClean="0">
                <a:solidFill>
                  <a:schemeClr val="tx1"/>
                </a:solidFill>
              </a:rPr>
              <a:t>)</a:t>
            </a:r>
            <a:endParaRPr lang="en-US" altLang="en-US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0198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007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批評論</a:t>
            </a:r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斷兩種</a:t>
            </a:r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意思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algn="l">
              <a:lnSpc>
                <a:spcPts val="3300"/>
              </a:lnSpc>
              <a:defRPr/>
            </a:pPr>
            <a:r>
              <a:rPr lang="en-US" altLang="zh-TW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判斷</a:t>
            </a:r>
            <a:r>
              <a:rPr lang="en-US" altLang="zh-TW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一般的詢問或法庭的審查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，指追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求真相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過程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3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神要我們判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斷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，要我們隨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時、隨地、隨事、隨物、隨人分辨真假、是非、好壞、貴賤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、美醜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1:10;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結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44:23-4;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15:19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zh-TW" alt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  <a:defRPr/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1:10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使你們能分別是非（或作：喜愛那美好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的事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作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誠實無過的人，直到基督的日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  <a:defRPr/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結</a:t>
            </a:r>
            <a:r>
              <a:rPr 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44:23-4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們要使我的民知道聖俗的分別，又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使他們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辨潔淨的和不潔淨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的。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有爭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訟的事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，他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們應當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站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立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判斷，要按我的典章判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斷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  <a:defRPr/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15:19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和華如此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若將寶貴的和下賤的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分別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如果你說有益的話</a:t>
            </a:r>
            <a:r>
              <a:rPr lang="zh-TW" altLang="en-US" sz="2800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，不</a:t>
            </a:r>
            <a:r>
              <a:rPr lang="zh-TW" altLang="en-US" sz="2800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說無益的</a:t>
            </a:r>
            <a:r>
              <a:rPr lang="zh-TW" altLang="en-US" sz="2800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話</a:t>
            </a:r>
            <a:r>
              <a:rPr lang="en-US" altLang="zh-TW" sz="2800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要是你不說廢話，只傳達必要的信息</a:t>
            </a:r>
            <a:r>
              <a:rPr lang="en-US" altLang="zh-TW" sz="2800" dirty="0" smtClean="0"/>
              <a:t>)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你就可以當作我的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口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82242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037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批評論</a:t>
            </a:r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斷的後果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marL="533400" indent="-533400" algn="l">
              <a:buFont typeface="Arial" panose="020B0604020202020204" pitchFamily="34" charset="0"/>
              <a:buChar char="•"/>
              <a:defRPr/>
            </a:pP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被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論斷</a:t>
            </a:r>
            <a:r>
              <a:rPr lang="en-US" altLang="zh-TW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太7：1-2 </a:t>
            </a:r>
            <a:r>
              <a:rPr lang="en-US" altLang="zh-TW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marL="533400" indent="-533400" algn="l">
              <a:buFont typeface="Arial" panose="020B0604020202020204" pitchFamily="34" charset="0"/>
              <a:buChar char="•"/>
              <a:defRPr/>
            </a:pP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被定罪 </a:t>
            </a:r>
            <a:r>
              <a:rPr lang="en-US" altLang="zh-TW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羅馬書2：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en-US" altLang="zh-TW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533400" indent="-533400" algn="l">
              <a:buFont typeface="Arial" panose="020B0604020202020204" pitchFamily="34" charset="0"/>
              <a:buChar char="•"/>
              <a:defRPr/>
            </a:pP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被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魔鬼攻擊</a:t>
            </a:r>
            <a:r>
              <a:rPr lang="en-US" altLang="zh-TW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批評論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斷為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魔鬼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開了ㄧ扇門，讓牠來作偷竊，殺害，毀壞的工作</a:t>
            </a:r>
            <a:r>
              <a:rPr lang="en-US" altLang="zh-TW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作者害喜的見證</a:t>
            </a:r>
            <a:r>
              <a:rPr lang="en-US" altLang="zh-TW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609600" indent="-609600" algn="l">
              <a:defRPr/>
            </a:pPr>
            <a:r>
              <a:rPr lang="zh-TW" altLang="en-US" b="1" u="sng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太7：1-2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b="1" dirty="0">
                <a:solidFill>
                  <a:schemeClr val="tx1"/>
                </a:solidFill>
                <a:latin typeface="新細明體" pitchFamily="18" charset="-120"/>
                <a:ea typeface="標楷體" pitchFamily="65" charset="-120"/>
              </a:rPr>
              <a:t>因為你們怎樣論斷人，也必怎樣被論斷。你們用什麼量器量給人，也必用什麼量器量給你們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609600" indent="-609600" algn="l">
              <a:defRPr/>
            </a:pPr>
            <a:r>
              <a:rPr lang="zh-TW" altLang="en-US" b="1" u="sng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羅馬書2：1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你這論斷人的、無論你是誰、也無可推諉、你在甚麼事上論斷人、就在甚麼事上定自己的罪．因你這論斷人的、自己所行卻和別人一樣。 </a:t>
            </a:r>
          </a:p>
          <a:p>
            <a:pPr algn="l">
              <a:defRPr/>
            </a:pPr>
            <a:endParaRPr lang="en-US" altLang="zh-TW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82242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441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90599"/>
          </a:xfrm>
        </p:spPr>
        <p:txBody>
          <a:bodyPr>
            <a:noAutofit/>
          </a:bodyPr>
          <a:lstStyle/>
          <a:p>
            <a:pPr marL="57150">
              <a:lnSpc>
                <a:spcPts val="4200"/>
              </a:lnSpc>
              <a:defRPr/>
            </a:pPr>
            <a:r>
              <a:rPr lang="en-US" altLang="zh-TW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</a:br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人</a:t>
            </a:r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會落入批評論斷的原因</a:t>
            </a:r>
            <a:endParaRPr lang="en-US" altLang="zh-TW" sz="5400" b="1" dirty="0">
              <a:latin typeface="細明體" pitchFamily="49" charset="-120"/>
              <a:ea typeface="標楷體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Autofit/>
          </a:bodyPr>
          <a:lstStyle/>
          <a:p>
            <a:pPr marL="590550" indent="-533400" algn="l">
              <a:lnSpc>
                <a:spcPts val="3600"/>
              </a:lnSpc>
              <a:buFont typeface="+mj-lt"/>
              <a:buAutoNum type="arabicPeriod"/>
              <a:defRPr/>
            </a:pP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驕傲</a:t>
            </a:r>
            <a:endParaRPr lang="en-US" altLang="zh-TW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marL="590550" indent="-533400" algn="l">
              <a:lnSpc>
                <a:spcPts val="36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因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嫉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妒或莫名其妙的偏見、怨恨報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復的惡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念</a:t>
            </a:r>
            <a:endParaRPr lang="en-US" altLang="zh-TW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marL="590550" indent="-533400" algn="l">
              <a:lnSpc>
                <a:spcPts val="36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b="1" dirty="0">
                <a:solidFill>
                  <a:schemeClr val="tx1"/>
                </a:solidFill>
                <a:latin typeface="細明體" pitchFamily="49" charset="-120"/>
                <a:ea typeface="標楷體" pitchFamily="65" charset="-120"/>
              </a:rPr>
              <a:t>人有一個傾向把與自己意見不同、立場不同或個性不同的人當作敵人</a:t>
            </a:r>
            <a:r>
              <a:rPr lang="zh-TW" altLang="en-US" b="1" dirty="0">
                <a:solidFill>
                  <a:schemeClr val="tx1"/>
                </a:solidFill>
                <a:latin typeface="細明體" pitchFamily="49" charset="-120"/>
                <a:ea typeface="細明體" pitchFamily="49" charset="-120"/>
              </a:rPr>
              <a:t> </a:t>
            </a:r>
            <a:r>
              <a:rPr lang="zh-TW" altLang="en-US" b="1" dirty="0">
                <a:solidFill>
                  <a:schemeClr val="tx1"/>
                </a:solidFill>
                <a:latin typeface="細明體" pitchFamily="49" charset="-120"/>
                <a:ea typeface="細明體" pitchFamily="49" charset="-120"/>
                <a:sym typeface="Wingdings" pitchFamily="2" charset="2"/>
              </a:rPr>
              <a:t>    </a:t>
            </a:r>
            <a:endParaRPr lang="en-US" altLang="zh-TW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marL="57150" algn="l">
              <a:lnSpc>
                <a:spcPts val="3600"/>
              </a:lnSpc>
              <a:defRPr/>
            </a:pPr>
            <a:r>
              <a:rPr lang="en-US" altLang="zh-TW" b="1" dirty="0" smtClean="0">
                <a:solidFill>
                  <a:schemeClr val="tx1"/>
                </a:solidFill>
                <a:latin typeface="細明體" pitchFamily="49" charset="-120"/>
                <a:ea typeface="標楷體" pitchFamily="65" charset="-120"/>
              </a:rPr>
              <a:t>2.</a:t>
            </a:r>
            <a:r>
              <a:rPr lang="zh-TW" altLang="en-US" b="1" dirty="0" smtClean="0">
                <a:solidFill>
                  <a:schemeClr val="tx1"/>
                </a:solidFill>
                <a:latin typeface="細明體" pitchFamily="49" charset="-120"/>
                <a:ea typeface="標楷體" pitchFamily="65" charset="-120"/>
              </a:rPr>
              <a:t>因瞭</a:t>
            </a:r>
            <a:r>
              <a:rPr lang="zh-TW" altLang="en-US" b="1" dirty="0">
                <a:solidFill>
                  <a:schemeClr val="tx1"/>
                </a:solidFill>
                <a:latin typeface="細明體" pitchFamily="49" charset="-120"/>
                <a:ea typeface="標楷體" pitchFamily="65" charset="-120"/>
              </a:rPr>
              <a:t>解不</a:t>
            </a:r>
            <a:r>
              <a:rPr lang="zh-TW" altLang="en-US" b="1" dirty="0" smtClean="0">
                <a:solidFill>
                  <a:schemeClr val="tx1"/>
                </a:solidFill>
                <a:latin typeface="細明體" pitchFamily="49" charset="-120"/>
                <a:ea typeface="標楷體" pitchFamily="65" charset="-120"/>
              </a:rPr>
              <a:t>夠產</a:t>
            </a:r>
            <a:r>
              <a:rPr lang="zh-TW" altLang="en-US" b="1" dirty="0">
                <a:solidFill>
                  <a:schemeClr val="tx1"/>
                </a:solidFill>
                <a:latin typeface="細明體" pitchFamily="49" charset="-120"/>
                <a:ea typeface="標楷體" pitchFamily="65" charset="-120"/>
              </a:rPr>
              <a:t>生誤</a:t>
            </a:r>
            <a:r>
              <a:rPr lang="zh-TW" altLang="en-US" b="1" dirty="0" smtClean="0">
                <a:solidFill>
                  <a:schemeClr val="tx1"/>
                </a:solidFill>
                <a:latin typeface="細明體" pitchFamily="49" charset="-120"/>
                <a:ea typeface="標楷體" pitchFamily="65" charset="-120"/>
              </a:rPr>
              <a:t>解而起的論斷</a:t>
            </a:r>
            <a:r>
              <a:rPr lang="en-US" altLang="zh-TW" b="1" dirty="0" smtClean="0">
                <a:solidFill>
                  <a:schemeClr val="tx1"/>
                </a:solidFill>
                <a:latin typeface="細明體" pitchFamily="49" charset="-120"/>
                <a:ea typeface="標楷體" pitchFamily="65" charset="-120"/>
              </a:rPr>
              <a:t>(</a:t>
            </a:r>
            <a:r>
              <a:rPr lang="zh-TW" altLang="en-US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論斷人的人</a:t>
            </a:r>
            <a:r>
              <a:rPr lang="zh-TW" altLang="en-US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總</a:t>
            </a:r>
            <a:r>
              <a:rPr lang="en-US" altLang="zh-TW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	</a:t>
            </a:r>
            <a:r>
              <a:rPr lang="zh-TW" altLang="en-US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是</a:t>
            </a:r>
            <a:r>
              <a:rPr lang="zh-TW" altLang="en-US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從壞的方面去評</a:t>
            </a:r>
            <a:r>
              <a:rPr lang="zh-TW" altLang="en-US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斷別</a:t>
            </a:r>
            <a:r>
              <a:rPr lang="zh-TW" altLang="en-US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人的動機，甚至惡</a:t>
            </a:r>
            <a:r>
              <a:rPr lang="zh-TW" altLang="en-US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意</a:t>
            </a:r>
            <a:r>
              <a:rPr lang="en-US" altLang="zh-TW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	</a:t>
            </a:r>
            <a:r>
              <a:rPr lang="zh-TW" altLang="en-US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論</a:t>
            </a:r>
            <a:r>
              <a:rPr lang="zh-TW" altLang="en-US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斷他們的動機</a:t>
            </a:r>
            <a:r>
              <a:rPr lang="en-US" altLang="zh-TW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←→面對事實，了解真像</a:t>
            </a:r>
            <a:r>
              <a:rPr lang="zh-TW" altLang="en-US" b="1" dirty="0">
                <a:solidFill>
                  <a:schemeClr val="tx1"/>
                </a:solidFill>
                <a:latin typeface="新細明體" pitchFamily="18" charset="-120"/>
              </a:rPr>
              <a:t>　</a:t>
            </a:r>
            <a:endParaRPr lang="zh-TW" altLang="en-US" b="1" dirty="0">
              <a:solidFill>
                <a:schemeClr val="tx1"/>
              </a:solidFill>
              <a:latin typeface="細明體" pitchFamily="49" charset="-120"/>
              <a:ea typeface="細明體" pitchFamily="49" charset="-120"/>
            </a:endParaRPr>
          </a:p>
          <a:p>
            <a:pPr marL="57150" algn="l">
              <a:lnSpc>
                <a:spcPts val="3600"/>
              </a:lnSpc>
              <a:defRPr/>
            </a:pPr>
            <a:r>
              <a:rPr lang="en-US" altLang="zh-TW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在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關係理受過傷害</a:t>
            </a:r>
            <a:endParaRPr lang="en-US" altLang="zh-TW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marL="590550" indent="-533400" algn="l">
              <a:lnSpc>
                <a:spcPts val="36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對人的期待受挫 </a:t>
            </a:r>
            <a:r>
              <a:rPr lang="en-US" altLang="zh-TW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(applied to 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各種關係</a:t>
            </a:r>
            <a:r>
              <a:rPr lang="en-US" altLang="zh-TW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上司與屬下，夫婦，父母兒女，朋友</a:t>
            </a:r>
            <a:r>
              <a:rPr lang="en-US" altLang="zh-TW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...)</a:t>
            </a:r>
          </a:p>
          <a:p>
            <a:pPr marL="590550" indent="-533400" algn="l">
              <a:lnSpc>
                <a:spcPts val="36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沒有處理的傷害而產生的苦毒 </a:t>
            </a:r>
            <a:endParaRPr lang="zh-TW" alt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82242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30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90599"/>
          </a:xfrm>
        </p:spPr>
        <p:txBody>
          <a:bodyPr>
            <a:noAutofit/>
          </a:bodyPr>
          <a:lstStyle/>
          <a:p>
            <a:pPr marL="57150">
              <a:lnSpc>
                <a:spcPts val="4200"/>
              </a:lnSpc>
              <a:defRPr/>
            </a:pPr>
            <a:r>
              <a:rPr lang="en-US" altLang="zh-TW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</a:br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神不要我們批</a:t>
            </a:r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評論</a:t>
            </a:r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斷</a:t>
            </a:r>
            <a:endParaRPr lang="en-US" altLang="zh-TW" sz="5400" b="1" dirty="0">
              <a:latin typeface="細明體" pitchFamily="49" charset="-120"/>
              <a:ea typeface="標楷體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Autofit/>
          </a:bodyPr>
          <a:lstStyle/>
          <a:p>
            <a:pPr marL="590550" indent="-533400" algn="l">
              <a:lnSpc>
                <a:spcPts val="3400"/>
              </a:lnSpc>
              <a:buFont typeface="+mj-lt"/>
              <a:buAutoNum type="arabicPeriod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惟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獨主有權柄判斷我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們都要站在神的台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14:4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10;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林前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4:5-6…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判斷我的乃是主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90550" indent="-533400" algn="l">
              <a:lnSpc>
                <a:spcPts val="3400"/>
              </a:lnSpc>
              <a:buFont typeface="+mj-lt"/>
              <a:buAutoNum type="arabicPeriod"/>
              <a:defRPr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批評論斷使聖靈擔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憂，是合一的最大殺傷力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90550" indent="-533400" algn="l">
              <a:lnSpc>
                <a:spcPts val="3400"/>
              </a:lnSpc>
              <a:buFont typeface="+mj-lt"/>
              <a:buAutoNum type="arabicPeriod"/>
              <a:defRPr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我們很容易判斷錯誤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「感知盲目」與論斷中的盲點 </a:t>
            </a:r>
          </a:p>
          <a:p>
            <a:pPr marL="1047750" lvl="1" indent="-533400" algn="l">
              <a:lnSpc>
                <a:spcPts val="34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當我們專注在某件事情的時候，在眼前出現的其他事情，會變得視而不見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" algn="l">
              <a:lnSpc>
                <a:spcPts val="3400"/>
              </a:lnSpc>
              <a:defRPr/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14:4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你是誰、竟論斷別人的僕人呢。他或站住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或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跌倒、自有他的主人在．而且他也必要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站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住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．因為主能使他站住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" algn="l">
              <a:lnSpc>
                <a:spcPts val="3400"/>
              </a:lnSpc>
              <a:defRPr/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14:10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這個人，為什麼論斷弟兄呢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因我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都要站在神的臺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82242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679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14399"/>
          </a:xfrm>
        </p:spPr>
        <p:txBody>
          <a:bodyPr>
            <a:noAutofit/>
          </a:bodyPr>
          <a:lstStyle/>
          <a:p>
            <a:pPr marL="57150">
              <a:lnSpc>
                <a:spcPts val="4200"/>
              </a:lnSpc>
              <a:defRPr/>
            </a:pPr>
            <a:r>
              <a:rPr lang="en-US" altLang="zh-TW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</a:br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如何避免</a:t>
            </a:r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批</a:t>
            </a:r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評論</a:t>
            </a:r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斷者同夥</a:t>
            </a:r>
            <a:r>
              <a:rPr lang="zh-TW" altLang="en-US" sz="54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5400" dirty="0"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zh-TW" altLang="en-US" sz="5400" dirty="0">
                <a:latin typeface="DFKai-SB" panose="03000509000000000000" pitchFamily="65" charset="-120"/>
                <a:ea typeface="DFKai-SB" panose="03000509000000000000" pitchFamily="65" charset="-120"/>
              </a:rPr>
            </a:br>
            <a:endParaRPr lang="en-US" altLang="zh-TW" sz="5400" b="1" dirty="0">
              <a:latin typeface="細明體" pitchFamily="49" charset="-120"/>
              <a:ea typeface="標楷體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L="590550" indent="-533400" algn="l">
              <a:lnSpc>
                <a:spcPts val="33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不要附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和</a:t>
            </a:r>
            <a:r>
              <a:rPr lang="en-US" altLang="zh-TW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800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惡</a:t>
            </a:r>
            <a:r>
              <a:rPr lang="zh-TW" altLang="en-US" sz="2800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意的批評是一個很誘惑人的試探，有的時候批評別人會讓人得到一種快感，這時要趕快提醒自己及傳舌人向神認罪悔</a:t>
            </a:r>
            <a:r>
              <a:rPr lang="zh-TW" altLang="en-US" sz="2800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改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箴</a:t>
            </a:r>
            <a:r>
              <a:rPr lang="en-US" altLang="zh-TW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18:8)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lang="zh-TW" altLang="en-US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marL="590550" indent="-533400" algn="l">
              <a:lnSpc>
                <a:spcPts val="33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鼓勵對方與當事人面對面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的溝通，</a:t>
            </a:r>
            <a:r>
              <a:rPr lang="zh-TW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不要在背後講，並帶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著「禱</a:t>
            </a:r>
            <a:r>
              <a:rPr lang="zh-TW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告的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心」與「了</a:t>
            </a:r>
            <a:r>
              <a:rPr lang="zh-TW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解真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相」的</a:t>
            </a:r>
            <a:r>
              <a:rPr lang="zh-TW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態度。</a:t>
            </a:r>
          </a:p>
          <a:p>
            <a:pPr marL="590550" indent="-533400" algn="l">
              <a:lnSpc>
                <a:spcPts val="33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提醒他說話之前要問幾個問题：</a:t>
            </a:r>
          </a:p>
          <a:p>
            <a:pPr marL="57150" algn="l">
              <a:lnSpc>
                <a:spcPts val="3300"/>
              </a:lnSpc>
              <a:defRPr/>
            </a:pPr>
            <a:r>
              <a:rPr lang="zh-TW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　　1．真的嗎？(資料准確嗎？觀點有偏見嗎？)</a:t>
            </a:r>
          </a:p>
          <a:p>
            <a:pPr marL="57150" algn="l">
              <a:lnSpc>
                <a:spcPts val="3300"/>
              </a:lnSpc>
              <a:defRPr/>
            </a:pPr>
            <a:r>
              <a:rPr lang="zh-TW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　　2．有必要講嗎？(重要嗎？有什麼目的？)</a:t>
            </a:r>
          </a:p>
          <a:p>
            <a:pPr marL="57150" algn="l">
              <a:lnSpc>
                <a:spcPts val="3300"/>
              </a:lnSpc>
              <a:defRPr/>
            </a:pPr>
            <a:r>
              <a:rPr lang="zh-TW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　　3．怎麼講？(向誰講？步驟如何？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sz="2800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marL="57150" algn="l">
              <a:lnSpc>
                <a:spcPts val="3300"/>
              </a:lnSpc>
              <a:defRPr/>
            </a:pPr>
            <a:r>
              <a:rPr lang="zh-TW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   4</a:t>
            </a:r>
            <a:r>
              <a:rPr lang="zh-TW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. 帶著愛嗎？</a:t>
            </a:r>
            <a:r>
              <a:rPr lang="en-US" altLang="zh-TW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先處理心情，再處理事情</a:t>
            </a:r>
            <a:r>
              <a:rPr lang="en-US" altLang="zh-TW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marL="590550" indent="-533400" algn="l">
              <a:lnSpc>
                <a:spcPts val="33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存溫柔的心，將他挽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回</a:t>
            </a:r>
            <a:r>
              <a:rPr lang="zh-TW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→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和</a:t>
            </a:r>
            <a:r>
              <a:rPr lang="zh-TW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他一同禱告，讓神的靈來醫治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他</a:t>
            </a:r>
            <a:endParaRPr lang="en-US" altLang="zh-TW" sz="2800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marL="57150" algn="l">
              <a:lnSpc>
                <a:spcPts val="3300"/>
              </a:lnSpc>
              <a:spcBef>
                <a:spcPct val="0"/>
              </a:spcBef>
              <a:defRPr/>
            </a:pPr>
            <a:r>
              <a:rPr lang="zh-TW" altLang="en-US" sz="2800" b="1" u="sng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箴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18:8</a:t>
            </a:r>
            <a:r>
              <a:rPr lang="zh-TW" altLang="en-US" sz="2800" b="1" dirty="0"/>
              <a:t> </a:t>
            </a:r>
            <a:r>
              <a:rPr lang="zh-TW" altLang="en-US" sz="2800" b="1" dirty="0" smtClean="0"/>
              <a:t> 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傳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舌人的言語如同美食，深入人的心腹</a:t>
            </a:r>
            <a:endParaRPr lang="zh-TW" alt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82242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987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762000"/>
          </a:xfrm>
        </p:spPr>
        <p:txBody>
          <a:bodyPr>
            <a:noAutofit/>
          </a:bodyPr>
          <a:lstStyle/>
          <a:p>
            <a:pPr marL="57150">
              <a:lnSpc>
                <a:spcPts val="4200"/>
              </a:lnSpc>
              <a:defRPr/>
            </a:pPr>
            <a:r>
              <a:rPr lang="en-US" altLang="zh-TW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</a:br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定意使</a:t>
            </a:r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自己不論斷人</a:t>
            </a:r>
            <a:r>
              <a:rPr lang="zh-TW" altLang="en-US" sz="5400" dirty="0"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zh-TW" altLang="en-US" sz="5400" dirty="0">
                <a:latin typeface="DFKai-SB" panose="03000509000000000000" pitchFamily="65" charset="-120"/>
                <a:ea typeface="DFKai-SB" panose="03000509000000000000" pitchFamily="65" charset="-120"/>
              </a:rPr>
            </a:br>
            <a:endParaRPr lang="en-US" altLang="zh-TW" sz="5400" b="1" dirty="0">
              <a:latin typeface="細明體" pitchFamily="49" charset="-120"/>
              <a:ea typeface="標楷體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L="590550" indent="-533400" algn="l">
              <a:lnSpc>
                <a:spcPts val="35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與神立約，你不再論斷任何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人</a:t>
            </a:r>
            <a:endParaRPr lang="en-US" altLang="zh-TW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marL="857250" lvl="1" indent="-342900" algn="l">
              <a:lnSpc>
                <a:spcPts val="3500"/>
              </a:lnSpc>
              <a:spcBef>
                <a:spcPct val="0"/>
              </a:spcBef>
              <a:buFontTx/>
              <a:buChar char="-"/>
              <a:defRPr/>
            </a:pP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悔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改，求神赦免你的論斷，並要從心裡棄絕這種論斷和影響，然後求主寶血潔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淨 (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約壹1:9，羅12:9</a:t>
            </a:r>
            <a:r>
              <a:rPr lang="en-US" altLang="zh-TW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b</a:t>
            </a:r>
            <a:r>
              <a:rPr lang="en-US" altLang="zh-TW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857250" lvl="1" indent="-342900" algn="l">
              <a:lnSpc>
                <a:spcPts val="3500"/>
              </a:lnSpc>
              <a:spcBef>
                <a:spcPct val="0"/>
              </a:spcBef>
              <a:buFontTx/>
              <a:buChar char="-"/>
              <a:defRPr/>
            </a:pP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奉主名破除苦毒論斷的權勢，讓饒恕的愛來醫治彼此的關係</a:t>
            </a:r>
            <a:r>
              <a:rPr lang="en-US" altLang="zh-TW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彼前2:24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marL="571500" indent="-514350" algn="l">
              <a:lnSpc>
                <a:spcPts val="35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讓神醫治你的傷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害</a:t>
            </a:r>
            <a:r>
              <a:rPr lang="en-US" altLang="zh-TW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消極方面，儆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醒小心，不落入不自覺的論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斷，積極方面，讓神的愛充滿你的心，讓祂的話語代替你毒化的心思。</a:t>
            </a:r>
            <a:endParaRPr lang="en-US" altLang="zh-TW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marL="590550" indent="-533400" algn="l">
              <a:lnSpc>
                <a:spcPts val="3500"/>
              </a:lnSpc>
              <a:buFont typeface="+mj-lt"/>
              <a:buAutoNum type="arabicPeriod"/>
              <a:defRPr/>
            </a:pP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有憐憫的心，以基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督的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心為心，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以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上帝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的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眼光看</a:t>
            </a:r>
            <a:r>
              <a:rPr lang="zh-TW" altLang="en-US" b="1" dirty="0" smtClean="0">
                <a:solidFill>
                  <a:schemeClr val="tx1"/>
                </a:solidFill>
                <a:latin typeface="新細明體" pitchFamily="18" charset="-120"/>
                <a:ea typeface="標楷體" pitchFamily="65" charset="-120"/>
              </a:rPr>
              <a:t>人</a:t>
            </a:r>
            <a:r>
              <a:rPr lang="en-US" altLang="zh-TW" b="1" dirty="0" smtClean="0">
                <a:solidFill>
                  <a:schemeClr val="tx1"/>
                </a:solidFill>
                <a:latin typeface="新細明體" pitchFamily="18" charset="-120"/>
                <a:ea typeface="標楷體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用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上帝公正的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標準評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斷人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事，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能夠分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辨，但不論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斷人</a:t>
            </a:r>
            <a:r>
              <a:rPr lang="en-US" altLang="zh-TW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太</a:t>
            </a:r>
            <a:r>
              <a:rPr lang="en-US" altLang="zh-TW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7:3;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賽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11: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lang="en-US" altLang="zh-TW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;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太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7</a:t>
            </a:r>
            <a:r>
              <a:rPr lang="en-US" altLang="zh-TW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:16-18)</a:t>
            </a:r>
          </a:p>
          <a:p>
            <a:pPr marL="57150" algn="l">
              <a:lnSpc>
                <a:spcPts val="3500"/>
              </a:lnSpc>
              <a:defRPr/>
            </a:pPr>
            <a:r>
              <a:rPr lang="zh-TW" altLang="en-US" b="1" u="sng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賽</a:t>
            </a:r>
            <a:r>
              <a:rPr lang="zh-TW" altLang="en-US" b="1" u="sng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11:3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他必以敬畏耶和華為樂．行審判不憑眼見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斷</a:t>
            </a: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是非也不憑耳聞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．</a:t>
            </a:r>
          </a:p>
          <a:p>
            <a:pPr marL="57150" algn="l">
              <a:lnSpc>
                <a:spcPts val="3500"/>
              </a:lnSpc>
              <a:defRPr/>
            </a:pP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lang="zh-TW" altLang="en-US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82242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610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90598"/>
          </a:xfrm>
        </p:spPr>
        <p:txBody>
          <a:bodyPr>
            <a:normAutofit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599"/>
            <a:ext cx="9067800" cy="5867401"/>
          </a:xfrm>
        </p:spPr>
        <p:txBody>
          <a:bodyPr>
            <a:noAutofit/>
          </a:bodyPr>
          <a:lstStyle/>
          <a:p>
            <a:pPr algn="l">
              <a:lnSpc>
                <a:spcPts val="4500"/>
              </a:lnSpc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親愛的父神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，我來到祢面前向祢認罪悔改，因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曾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經允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許批評論斷的靈來轄制我，求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祢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赦免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我在思想或話語上對人的批評論斷、滴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咕埋怨的罪，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用耶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穌基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督的血洗淨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 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500"/>
              </a:lnSpc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親愛的父神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，我現在棄絕我對 </a:t>
            </a:r>
            <a:r>
              <a:rPr lang="zh-TW" altLang="en-US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某人</a:t>
            </a:r>
            <a:r>
              <a:rPr lang="en-US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名字</a:t>
            </a:r>
            <a:r>
              <a:rPr lang="en-US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__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（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批評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斷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的內容），求主釋放我，使我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全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的從這當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中得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自由。我也定意不再論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斷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任何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人。父啊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，請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祢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將這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個憤怒、苦毒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根從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的生命中拔除，使我得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全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的自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由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500"/>
              </a:lnSpc>
            </a:pP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500"/>
              </a:lnSpc>
            </a:pPr>
            <a:endParaRPr lang="en-US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500"/>
              </a:lnSpc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24900" y="64008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66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793749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599"/>
            <a:ext cx="9067800" cy="5867401"/>
          </a:xfrm>
        </p:spPr>
        <p:txBody>
          <a:bodyPr>
            <a:noAutofit/>
          </a:bodyPr>
          <a:lstStyle/>
          <a:p>
            <a:pPr algn="l">
              <a:lnSpc>
                <a:spcPts val="4500"/>
              </a:lnSpc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主啊，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請求祢將你的愛與十字架的大能澆灌在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命中，讓我能完全接納他</a:t>
            </a:r>
            <a:r>
              <a:rPr lang="zh-TW" altLang="en-US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某人</a:t>
            </a:r>
            <a:r>
              <a:rPr lang="en-US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名字</a:t>
            </a:r>
            <a:r>
              <a:rPr lang="en-US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像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祢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接納我一樣。我現在要奉主耶穌基督的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祝福</a:t>
            </a:r>
            <a:r>
              <a:rPr lang="en-US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名字</a:t>
            </a:r>
            <a:r>
              <a:rPr lang="en-US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祝福他的身、心、靈，人際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係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，家庭、工作、婚姻，靈命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).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求聖靈來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充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滿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我，掌管我的心，用你的愛來充滿我們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係，讓我們能彼此相愛，領受你的祝福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典，奉主耶穌的聖名禱告，阿們！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500"/>
              </a:lnSpc>
            </a:pP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500"/>
              </a:lnSpc>
            </a:pP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 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500"/>
              </a:lnSpc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024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09599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067800" cy="6172200"/>
          </a:xfrm>
        </p:spPr>
        <p:txBody>
          <a:bodyPr>
            <a:noAutofit/>
          </a:bodyPr>
          <a:lstStyle/>
          <a:p>
            <a:pPr marL="514350" lvl="0" indent="-514350" algn="l">
              <a:lnSpc>
                <a:spcPts val="32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根據第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章和太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7:1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「論斷」的意思是甚麼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論斷」和「判斷」的區別是甚麼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請分享你被論斷時和論斷別人的感覺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.(p.101-103)</a:t>
            </a:r>
          </a:p>
          <a:p>
            <a:pPr marL="514350" lvl="0" indent="-514350" algn="l">
              <a:lnSpc>
                <a:spcPts val="32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為甚麼神不要我們「批評論斷」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7:1-2;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羅馬書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2:1;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林前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4:3-4)</a:t>
            </a:r>
          </a:p>
          <a:p>
            <a:pPr marL="514350" lvl="0" indent="-514350" algn="l">
              <a:lnSpc>
                <a:spcPts val="32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根據第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章人會落入「批評論斷」的原因是甚麼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甚麼是一個人愛「批評論斷」背後根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源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deeper problem)?(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12:3) p.103-104</a:t>
            </a:r>
          </a:p>
          <a:p>
            <a:pPr marL="514350" lvl="0" indent="-514350" algn="l">
              <a:lnSpc>
                <a:spcPts val="32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根據第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章和加拉太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6:1-3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對別人的弱點我們該如何反應才不會落入「批評論斷」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p.103-105</a:t>
            </a:r>
          </a:p>
          <a:p>
            <a:pPr marL="514350" lvl="0" indent="-514350" algn="l">
              <a:lnSpc>
                <a:spcPts val="32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根據第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 在人際關係裏如何在「用智慧和分辨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力」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和「凡事包容．凡事相信．凡事盼望．凡事忍耐」之間取得平衡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請分享你的見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證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.(p. 112-113)</a:t>
            </a:r>
          </a:p>
          <a:p>
            <a:pPr marL="514350" indent="-514350" algn="l">
              <a:lnSpc>
                <a:spcPts val="3200"/>
              </a:lnSpc>
              <a:buFont typeface="+mj-lt"/>
              <a:buAutoNum type="arabicPeriod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分享你讀第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章最大的得著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35635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739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15207</TotalTime>
  <Words>1252</Words>
  <Application>Microsoft Office PowerPoint</Application>
  <PresentationFormat>On-screen Show (4:3)</PresentationFormat>
  <Paragraphs>95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DFKai-SB</vt:lpstr>
      <vt:lpstr>DFKai-SB</vt:lpstr>
      <vt:lpstr>細明體</vt:lpstr>
      <vt:lpstr>新細明體</vt:lpstr>
      <vt:lpstr>Arial</vt:lpstr>
      <vt:lpstr>Calibri</vt:lpstr>
      <vt:lpstr>Wingdings</vt:lpstr>
      <vt:lpstr>Office Theme</vt:lpstr>
      <vt:lpstr>心思的戰場</vt:lpstr>
      <vt:lpstr>批評論斷兩種意思</vt:lpstr>
      <vt:lpstr>批評論斷兩種意思</vt:lpstr>
      <vt:lpstr>批評論斷的後果</vt:lpstr>
      <vt:lpstr> 人會落入批評論斷的原因</vt:lpstr>
      <vt:lpstr> 神不要我們批評論斷</vt:lpstr>
      <vt:lpstr> 如何避免與批評論斷者同夥  </vt:lpstr>
      <vt:lpstr> 定意使自己不論斷人 </vt:lpstr>
      <vt:lpstr>禱告範例</vt:lpstr>
      <vt:lpstr>禱告範例</vt:lpstr>
      <vt:lpstr>問題討論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annH</cp:lastModifiedBy>
  <cp:revision>549</cp:revision>
  <cp:lastPrinted>2019-12-17T07:06:49Z</cp:lastPrinted>
  <dcterms:created xsi:type="dcterms:W3CDTF">2015-09-24T17:15:02Z</dcterms:created>
  <dcterms:modified xsi:type="dcterms:W3CDTF">2020-01-26T05:35:59Z</dcterms:modified>
</cp:coreProperties>
</file>