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53" r:id="rId3"/>
    <p:sldId id="350" r:id="rId4"/>
    <p:sldId id="394" r:id="rId5"/>
    <p:sldId id="396" r:id="rId6"/>
    <p:sldId id="398" r:id="rId7"/>
    <p:sldId id="403" r:id="rId8"/>
    <p:sldId id="401" r:id="rId9"/>
    <p:sldId id="272" r:id="rId10"/>
    <p:sldId id="369" r:id="rId11"/>
    <p:sldId id="275" r:id="rId12"/>
    <p:sldId id="404" r:id="rId13"/>
    <p:sldId id="291" r:id="rId14"/>
    <p:sldId id="370" r:id="rId15"/>
    <p:sldId id="406" r:id="rId16"/>
    <p:sldId id="405" r:id="rId17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FF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20" autoAdjust="0"/>
    <p:restoredTop sz="94651" autoAdjust="0"/>
  </p:normalViewPr>
  <p:slideViewPr>
    <p:cSldViewPr>
      <p:cViewPr varScale="1">
        <p:scale>
          <a:sx n="109" d="100"/>
          <a:sy n="109" d="100"/>
        </p:scale>
        <p:origin x="840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684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391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478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709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10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273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098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557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347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2489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51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4804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594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2/20/2023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2/20/2023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2/20/2023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2/20/2023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2/20/2023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2/20/2023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改變帶來醫治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563880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第十</a:t>
            </a:r>
            <a:r>
              <a:rPr lang="zh-TW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 學習設限 </a:t>
            </a:r>
            <a:endParaRPr lang="en-US" altLang="zh-TW" sz="6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Learning to Set </a:t>
            </a:r>
            <a:r>
              <a:rPr lang="zh-TW" alt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Boundaries</a:t>
            </a:r>
            <a:endParaRPr lang="en-US" altLang="zh-TW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週二晚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7:30-9:30</a:t>
            </a:r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Feb.21</a:t>
            </a:r>
            <a:r>
              <a:rPr lang="en-US" altLang="zh-TW" sz="5400" b="1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th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2023</a:t>
            </a:r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609598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「界線就是在生命中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主要</a:t>
            </a:r>
            <a:r>
              <a:rPr lang="zh-TW" altLang="en-US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</a:t>
            </a:r>
            <a:r>
              <a:rPr lang="zh-TW" altLang="en-US" sz="24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鍵領域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(key 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areas)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宣示我們的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和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主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權和責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任」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來定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義我們的身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分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(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key 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areas: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外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表、態度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感覺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為思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力願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望、選擇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有限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負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面表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述</a:t>
            </a:r>
            <a:r>
              <a:rPr lang="en-US" altLang="zh-TW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panose="020B0604020202020204" pitchFamily="34" charset="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界線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定義我的</a:t>
            </a:r>
            <a:r>
              <a:rPr lang="zh-TW" altLang="en-US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</a:t>
            </a:r>
            <a:r>
              <a:rPr lang="zh-TW" altLang="en-US" sz="2400" b="1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任範</a:t>
            </a:r>
            <a:r>
              <a:rPr lang="zh-TW" altLang="en-US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圍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麼是我的、我應該對什麼負責任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，什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麼不是我的、我不應該對什麼負責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任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記得設立界線的</a:t>
            </a:r>
            <a:r>
              <a:rPr lang="zh-TW" altLang="en-US" sz="24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目的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是將不好的排除，保留好的在關係裡，使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關係</a:t>
            </a:r>
            <a:r>
              <a:rPr lang="zh-TW" altLang="en-US" sz="24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更和諧，更親密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而不是將對方排除在外</a:t>
            </a:r>
            <a:r>
              <a:rPr lang="en-US" altLang="zh-TW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畫清界線</a:t>
            </a:r>
            <a:endParaRPr lang="zh-TW" altLang="en-US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當我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們檢視過去如何處理界線的問題時有兩件事要做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457200" indent="-457200" algn="l">
              <a:lnSpc>
                <a:spcPts val="3700"/>
              </a:lnSpc>
              <a:buFont typeface="+mj-lt"/>
              <a:buAutoNum type="arabicParenR"/>
            </a:pPr>
            <a:r>
              <a:rPr lang="zh-TW" altLang="en-US" sz="24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悔</a:t>
            </a:r>
            <a:r>
              <a:rPr lang="zh-TW" altLang="en-US" sz="24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改</a:t>
            </a:r>
            <a:r>
              <a:rPr lang="en-US" altLang="zh-TW" sz="24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我們侵犯別人界線的地方，我們要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悔改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必要時要請求饒恕</a:t>
            </a:r>
            <a:endParaRPr lang="en-US" altLang="zh-TW" sz="24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+mj-lt"/>
              <a:buAutoNum type="arabicParenR"/>
            </a:pPr>
            <a:r>
              <a:rPr lang="zh-TW" altLang="en-US" sz="24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饒</a:t>
            </a:r>
            <a:r>
              <a:rPr lang="zh-TW" altLang="en-US" sz="24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恕</a:t>
            </a:r>
            <a:r>
              <a:rPr lang="en-US" altLang="zh-TW" sz="24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被人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侵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犯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們的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界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線而造成的傷害，我們要選擇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饒恕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，然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後負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起責任，設立界線，使關係修復，建立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健康平衡的關係</a:t>
            </a:r>
            <a:endParaRPr lang="en-US" altLang="zh-TW" sz="2400" b="1" dirty="0" smtClean="0">
              <a:solidFill>
                <a:srgbClr val="3333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166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761998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設立界線的技巧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I.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仔細思考：我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是誰？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誰？ </a:t>
            </a:r>
            <a:r>
              <a:rPr lang="en-US" altLang="zh-TW" sz="2800" b="1" dirty="0" smtClean="0">
                <a:solidFill>
                  <a:srgbClr val="3333FF"/>
                </a:solidFill>
                <a:ea typeface="DFKai-SB" panose="03000509000000000000" pitchFamily="65" charset="-120"/>
              </a:rPr>
              <a:t>Gain Awareness, 	Define</a:t>
            </a:r>
            <a:r>
              <a:rPr lang="zh-TW" altLang="en-US" sz="2800" b="1" dirty="0" smtClean="0">
                <a:solidFill>
                  <a:srgbClr val="3333FF"/>
                </a:solidFill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rgbClr val="3333FF"/>
                </a:solidFill>
                <a:ea typeface="DFKai-SB" panose="03000509000000000000" pitchFamily="65" charset="-120"/>
              </a:rPr>
              <a:t>Who You Are; Who You Are Not</a:t>
            </a:r>
          </a:p>
          <a:p>
            <a:pPr marL="342900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在生命中主要關鍵領域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(key areas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外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表、態度、感覺、行為、思想、能力、願望、選擇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、限制以及「我不是誰」做個「存貨盤點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II.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從小事開始，操練說「不」</a:t>
            </a:r>
            <a:r>
              <a:rPr lang="en-US" altLang="zh-TW" sz="2800" b="1" dirty="0" smtClean="0">
                <a:solidFill>
                  <a:srgbClr val="3333FF"/>
                </a:solidFill>
                <a:ea typeface="DFKai-SB" panose="03000509000000000000" pitchFamily="65" charset="-120"/>
              </a:rPr>
              <a:t>Develop the “No” Muscle</a:t>
            </a: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Yes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man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爛好人」是個界線有問題的人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勇敢跨越文化習慣，以「愛與尊重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自由與責任」為原則，循序漸進 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089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593723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設立界線的技巧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685800"/>
            <a:ext cx="9144000" cy="61722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2800"/>
              </a:lnSpc>
              <a:buAutoNum type="romanUcPeriod" startAt="3"/>
            </a:pP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停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止抱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怨，自在做自己 </a:t>
            </a:r>
            <a:r>
              <a:rPr lang="en-US" altLang="zh-TW" sz="2400" b="1" dirty="0" smtClean="0">
                <a:solidFill>
                  <a:srgbClr val="3333FF"/>
                </a:solidFill>
                <a:ea typeface="DFKai-SB" panose="03000509000000000000" pitchFamily="65" charset="-120"/>
              </a:rPr>
              <a:t>Stop Blaming </a:t>
            </a:r>
            <a:r>
              <a:rPr lang="en-US" altLang="zh-TW" sz="2400" b="1" dirty="0" smtClean="0">
                <a:solidFill>
                  <a:srgbClr val="3333FF"/>
                </a:solidFill>
                <a:ea typeface="DFKai-SB" panose="03000509000000000000" pitchFamily="65" charset="-120"/>
              </a:rPr>
              <a:t>Others</a:t>
            </a:r>
          </a:p>
          <a:p>
            <a:pPr marL="514350" indent="-514350" algn="l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情緒負責，勇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面對並處理痛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苦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28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選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擇饒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恕，禱告讓上帝醫治你的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傷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害，而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將「別人越界傷害你」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的冤屈交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給上帝 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12:19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914400" lvl="1" indent="-457200" algn="l">
              <a:lnSpc>
                <a:spcPts val="28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支取神的能力與大愛，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處理並改善問題</a:t>
            </a:r>
            <a:r>
              <a:rPr lang="zh-TW" altLang="en-US" sz="2400" b="1" dirty="0" smtClean="0"/>
              <a:t>，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而不是聚焦問題本身或計較「誰對誰錯」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457200" indent="-457200" algn="l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ea typeface="DFKai-SB" panose="03000509000000000000" pitchFamily="65" charset="-120"/>
              </a:rPr>
              <a:t>放下受害心態 </a:t>
            </a:r>
            <a:r>
              <a:rPr lang="en-US" altLang="zh-TW" sz="2400" b="1" dirty="0">
                <a:solidFill>
                  <a:schemeClr val="tx1"/>
                </a:solidFill>
                <a:ea typeface="DFKai-SB" panose="03000509000000000000" pitchFamily="65" charset="-120"/>
              </a:rPr>
              <a:t>Stop Playing Victim </a:t>
            </a:r>
            <a:r>
              <a:rPr lang="en-US" altLang="zh-TW" sz="2400" b="1" dirty="0" smtClean="0">
                <a:solidFill>
                  <a:srgbClr val="3333FF"/>
                </a:solidFill>
                <a:ea typeface="DFKai-SB" panose="03000509000000000000" pitchFamily="65" charset="-120"/>
              </a:rPr>
              <a:t>: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開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始為自己的選擇負責</a:t>
            </a:r>
            <a:r>
              <a:rPr lang="zh-TW" alt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 ，不要抱怨好像被強迫而做的</a:t>
            </a:r>
            <a:endParaRPr lang="en-US" altLang="zh-TW" sz="2400" b="1" dirty="0" smtClean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28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你有權選</a:t>
            </a:r>
            <a:r>
              <a:rPr lang="zh-TW" altLang="en-US" sz="24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擇自己的目標、喜</a:t>
            </a:r>
            <a:r>
              <a:rPr lang="zh-TW" alt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惡 </a:t>
            </a:r>
            <a:endParaRPr lang="en-US" altLang="zh-TW" sz="2400" b="1" dirty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28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負起責任，勇敢走出舒適區，禱告靠著神，為你的目標、喜惡做出改變</a:t>
            </a:r>
            <a:endParaRPr lang="en-US" altLang="zh-TW" sz="2400" b="1" dirty="0" smtClean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457200" indent="-457200" algn="l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ea typeface="DFKai-SB" panose="03000509000000000000" pitchFamily="65" charset="-120"/>
              </a:rPr>
              <a:t>開始</a:t>
            </a:r>
            <a:r>
              <a:rPr lang="zh-TW" altLang="en-US" sz="24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設限</a:t>
            </a:r>
            <a:r>
              <a:rPr lang="en-US" altLang="zh-TW" sz="2400" b="1" dirty="0" smtClean="0">
                <a:solidFill>
                  <a:schemeClr val="tx1"/>
                </a:solidFill>
                <a:ea typeface="DFKai-SB" panose="03000509000000000000" pitchFamily="65" charset="-120"/>
              </a:rPr>
              <a:t> </a:t>
            </a:r>
            <a:r>
              <a:rPr lang="en-US" altLang="zh-TW" sz="2400" b="1" dirty="0">
                <a:solidFill>
                  <a:schemeClr val="tx1"/>
                </a:solidFill>
                <a:ea typeface="DFKai-SB" panose="03000509000000000000" pitchFamily="65" charset="-120"/>
              </a:rPr>
              <a:t>Set Limits</a:t>
            </a:r>
            <a:r>
              <a:rPr lang="zh-TW" altLang="en-US" sz="2400" b="1" dirty="0">
                <a:solidFill>
                  <a:schemeClr val="tx1"/>
                </a:solidFill>
                <a:ea typeface="DFKai-SB" panose="03000509000000000000" pitchFamily="65" charset="-120"/>
              </a:rPr>
              <a:t> </a:t>
            </a:r>
            <a:endParaRPr lang="en-US" altLang="zh-TW" sz="2400" b="1" dirty="0" smtClean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28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對</a:t>
            </a:r>
            <a:r>
              <a:rPr lang="zh-TW" alt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身體或情緒暴力設限</a:t>
            </a:r>
            <a:endParaRPr lang="en-US" altLang="zh-TW" sz="2400" b="1" dirty="0" smtClean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28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理解自己的時間、金錢和精力的有限性，在付出與拒絕間找到平衡</a:t>
            </a:r>
            <a:endParaRPr lang="en-US" altLang="zh-TW" sz="2400" b="1" dirty="0">
              <a:solidFill>
                <a:srgbClr val="7030A0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479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838198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設立界線的技巧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7620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IV.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積極主動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Become </a:t>
            </a:r>
            <a:r>
              <a:rPr lang="en-US" altLang="zh-TW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Active, not </a:t>
            </a:r>
            <a:r>
              <a:rPr lang="en-US" altLang="zh-TW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Reactive</a:t>
            </a:r>
            <a:endParaRPr lang="en-US" altLang="zh-TW" sz="2800" dirty="0" smtClean="0">
              <a:solidFill>
                <a:srgbClr val="3333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成為主導者而不是反應者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主動選擇去愛去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</a:t>
            </a:r>
            <a:r>
              <a:rPr lang="zh-TW" altLang="en-US" sz="28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不是</a:t>
            </a:r>
            <a:r>
              <a:rPr lang="zh-TW" altLang="en-US" sz="28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在只有</a:t>
            </a:r>
            <a:r>
              <a:rPr lang="zh-TW" altLang="en-US" sz="28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要求時才做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堅守自己的價值觀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屈不撓的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向著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目標前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進  </a:t>
            </a:r>
            <a:r>
              <a:rPr lang="en-US" altLang="zh-TW" sz="2800" b="1" dirty="0" smtClean="0">
                <a:solidFill>
                  <a:schemeClr val="tx1"/>
                </a:solidFill>
                <a:ea typeface="DFKai-SB" panose="03000509000000000000" pitchFamily="65" charset="-120"/>
              </a:rPr>
              <a:t>Choose values; Persevere till reach your goal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清楚自己的價值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觀，為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自己設定目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標，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堅守著向目標前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進，持續堅忍的努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力，去完成它們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操練自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制</a:t>
            </a:r>
            <a:r>
              <a:rPr lang="en-US" altLang="zh-TW" sz="2800" b="1" dirty="0" smtClean="0">
                <a:solidFill>
                  <a:schemeClr val="tx1"/>
                </a:solidFill>
                <a:ea typeface="DFKai-SB" panose="03000509000000000000" pitchFamily="65" charset="-120"/>
              </a:rPr>
              <a:t>practice self-control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滿足願望和控制願望之間取得平衡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endParaRPr lang="en-US" sz="2800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484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838198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設立界線的技巧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V.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接納別人 </a:t>
            </a:r>
            <a:r>
              <a:rPr lang="en-US" altLang="zh-TW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Accept Others</a:t>
            </a:r>
          </a:p>
          <a:p>
            <a:pPr marL="45720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們說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「不」的同時，要記得也允許別人對我們說「不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45720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操練與人分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 </a:t>
            </a:r>
            <a:r>
              <a:rPr lang="en-US" altLang="zh-TW" sz="2800" b="1" dirty="0" smtClean="0">
                <a:solidFill>
                  <a:schemeClr val="tx1"/>
                </a:solidFill>
                <a:ea typeface="DFKai-SB" panose="03000509000000000000" pitchFamily="65" charset="-120"/>
              </a:rPr>
              <a:t>Realize Your Separateness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分離會促進關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坦誠相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待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Be Honest: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任何關係，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坦誠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相待是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最重要的基本態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度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。人們因害怕失去親密關係而不敢坦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誠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，但坦誠使關係更親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密而長久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51:6;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4:23)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224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746123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設立界線的技巧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VI.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挑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戰扭曲的思</a:t>
            </a:r>
            <a:r>
              <a:rPr lang="zh-TW" altLang="en-US" sz="2800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</a:t>
            </a:r>
            <a:r>
              <a:rPr lang="en-US" altLang="zh-TW" sz="2800" dirty="0" smtClean="0">
                <a:solidFill>
                  <a:srgbClr val="3333FF"/>
                </a:solidFill>
                <a:ea typeface="DFKai-SB" panose="03000509000000000000" pitchFamily="65" charset="-120"/>
              </a:rPr>
              <a:t>Challenge Distorted Thinking</a:t>
            </a:r>
            <a:r>
              <a:rPr lang="zh-TW" altLang="en-US" sz="2800" dirty="0" smtClean="0">
                <a:solidFill>
                  <a:srgbClr val="3333FF"/>
                </a:solidFill>
                <a:ea typeface="DFKai-SB" panose="03000509000000000000" pitchFamily="65" charset="-120"/>
              </a:rPr>
              <a:t> </a:t>
            </a:r>
            <a:r>
              <a:rPr lang="zh-TW" altLang="en-US" sz="2800" b="1" dirty="0" smtClean="0">
                <a:solidFill>
                  <a:srgbClr val="3333FF"/>
                </a:solidFill>
                <a:ea typeface="DFKai-SB" panose="03000509000000000000" pitchFamily="65" charset="-120"/>
              </a:rPr>
              <a:t> </a:t>
            </a:r>
            <a:endParaRPr lang="en-US" altLang="zh-TW" sz="2800" b="1" dirty="0" smtClean="0">
              <a:solidFill>
                <a:srgbClr val="3333FF"/>
              </a:solidFill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用上帝的真理代替我們裡面的扭曲思想</a:t>
            </a:r>
            <a:endParaRPr lang="en-US" altLang="zh-TW" sz="2800" b="1" dirty="0" smtClean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用「愛與尊重，</a:t>
            </a:r>
            <a:r>
              <a:rPr lang="zh-TW" altLang="en-US" sz="28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自由</a:t>
            </a:r>
            <a:r>
              <a:rPr lang="zh-TW" alt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與責任」的原則定義我們的界線</a:t>
            </a:r>
            <a:endParaRPr lang="en-US" altLang="zh-TW" sz="2800" b="1" dirty="0" smtClean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我們必須自由地擁有自己的身體、感受、態度、行為、思想、能力、選擇、願望和限制，我們才能像基督那樣選擇在愛與自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中捨己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10:18)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「擁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有自己的生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命」是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自由的本質，沒有自由就沒有愛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。當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你不能自由地真正擁有自己之前就付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出，那不是「真愛」而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是陷入了奴役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。界線就是幫助我們能擁有自己，讓後我們可以自由的選擇給予。</a:t>
            </a:r>
            <a:endParaRPr lang="en-US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575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808381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設立界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線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–</a:t>
            </a:r>
            <a:r>
              <a:rPr lang="zh-TW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 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Stephen 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的例子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761999"/>
            <a:ext cx="9144000" cy="60960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父親早逝使</a:t>
            </a:r>
            <a:r>
              <a:rPr lang="en-US" altLang="zh-TW" sz="28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Stephen</a:t>
            </a:r>
            <a:r>
              <a:rPr lang="zh-TW" alt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學會為母親負責，但母親是掌控又自私的人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altLang="zh-TW" sz="28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Stephen</a:t>
            </a:r>
            <a:r>
              <a:rPr lang="zh-TW" altLang="en-US" sz="28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 以為他要為別人的生命和感覺負責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，忘了照顧自己的需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他操練設立界線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800100" lvl="1" indent="-342900" algn="l">
              <a:lnSpc>
                <a:spcPts val="36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掌握自己何時是出於勉強，並查驗心中的目的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6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學會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說「不」，衡量他的時間、能力和精力，漸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漸學習出於「他的自由意願」去做時才做而非勉強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6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主動為自己設下目標，而且對每個目標徹底執行，直到完成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他得以在神的形像上成長，成為一個定義清楚又負責任的人</a:t>
            </a:r>
            <a:endParaRPr lang="zh-TW" altLang="en-US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036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22323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22323"/>
            <a:ext cx="9144000" cy="6035677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親愛的天父，謝謝你藉著這本書讓我學習設立界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限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技能，祈求你賜下智慧和勇氣，也願聖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幫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助我活出「建立和維持健康界限所帶來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由和責任」的真理。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主聖靈啊，幫助我清楚明白「我是誰」，讓我知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我擁有什麼」和我的有限，以致我能像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一樣自由地與他人分享，自由地給出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去。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謝祢，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讚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美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我所有關係中最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伴侶，最好的老師，奉耶穌基督的聖名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，阿們。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46123"/>
          </a:xfrm>
        </p:spPr>
        <p:txBody>
          <a:bodyPr>
            <a:normAutofit fontScale="90000"/>
          </a:bodyPr>
          <a:lstStyle/>
          <a:p>
            <a: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Prayer Sample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46123"/>
            <a:ext cx="9144000" cy="6111877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sz="2800" b="1" dirty="0">
                <a:solidFill>
                  <a:schemeClr val="tx1"/>
                </a:solidFill>
              </a:rPr>
              <a:t>Dear heavenly Father, please give me the wisdom and </a:t>
            </a:r>
            <a:r>
              <a:rPr lang="en-US" sz="2800" b="1" dirty="0" smtClean="0">
                <a:solidFill>
                  <a:schemeClr val="tx1"/>
                </a:solidFill>
              </a:rPr>
              <a:t>	courage </a:t>
            </a:r>
            <a:r>
              <a:rPr lang="en-US" sz="2800" b="1" dirty="0">
                <a:solidFill>
                  <a:schemeClr val="tx1"/>
                </a:solidFill>
              </a:rPr>
              <a:t>needed as I develop skills to set boundaries. </a:t>
            </a:r>
            <a:r>
              <a:rPr lang="en-US" sz="2800" b="1" dirty="0" smtClean="0">
                <a:solidFill>
                  <a:schemeClr val="tx1"/>
                </a:solidFill>
              </a:rPr>
              <a:t>	May </a:t>
            </a:r>
            <a:r>
              <a:rPr lang="en-US" sz="2800" b="1" dirty="0">
                <a:solidFill>
                  <a:schemeClr val="tx1"/>
                </a:solidFill>
              </a:rPr>
              <a:t>your Spirit help me live out these powerful truths </a:t>
            </a:r>
            <a:r>
              <a:rPr lang="en-US" sz="2800" b="1" dirty="0" smtClean="0">
                <a:solidFill>
                  <a:schemeClr val="tx1"/>
                </a:solidFill>
              </a:rPr>
              <a:t>	that </a:t>
            </a:r>
            <a:r>
              <a:rPr lang="en-US" sz="2800" b="1" dirty="0">
                <a:solidFill>
                  <a:schemeClr val="tx1"/>
                </a:solidFill>
              </a:rPr>
              <a:t>I am learning about – the freedom and </a:t>
            </a:r>
            <a:r>
              <a:rPr lang="en-US" sz="2800" b="1" dirty="0" smtClean="0">
                <a:solidFill>
                  <a:schemeClr val="tx1"/>
                </a:solidFill>
              </a:rPr>
              <a:t>	responsibility </a:t>
            </a:r>
            <a:r>
              <a:rPr lang="en-US" sz="2800" b="1" dirty="0">
                <a:solidFill>
                  <a:schemeClr val="tx1"/>
                </a:solidFill>
              </a:rPr>
              <a:t>that come with establishing and </a:t>
            </a:r>
            <a:r>
              <a:rPr lang="en-US" sz="2800" b="1" dirty="0" smtClean="0">
                <a:solidFill>
                  <a:schemeClr val="tx1"/>
                </a:solidFill>
              </a:rPr>
              <a:t>	maintaining </a:t>
            </a:r>
            <a:r>
              <a:rPr lang="en-US" sz="2800" b="1" dirty="0">
                <a:solidFill>
                  <a:schemeClr val="tx1"/>
                </a:solidFill>
              </a:rPr>
              <a:t>healthy boundaries. </a:t>
            </a:r>
            <a:endParaRPr lang="en-US" sz="2800" dirty="0">
              <a:solidFill>
                <a:schemeClr val="tx1"/>
              </a:solidFill>
            </a:endParaRPr>
          </a:p>
          <a:p>
            <a:pPr algn="l">
              <a:lnSpc>
                <a:spcPts val="3700"/>
              </a:lnSpc>
            </a:pPr>
            <a:r>
              <a:rPr lang="en-US" sz="2800" b="1" dirty="0">
                <a:solidFill>
                  <a:schemeClr val="tx1"/>
                </a:solidFill>
              </a:rPr>
              <a:t>May your Spirit </a:t>
            </a:r>
            <a:r>
              <a:rPr lang="en-US" sz="2800" b="1" dirty="0" smtClean="0">
                <a:solidFill>
                  <a:schemeClr val="tx1"/>
                </a:solidFill>
              </a:rPr>
              <a:t>enable</a:t>
            </a:r>
            <a:r>
              <a:rPr lang="zh-TW" alt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me </a:t>
            </a:r>
            <a:r>
              <a:rPr lang="en-US" sz="2800" b="1" dirty="0">
                <a:solidFill>
                  <a:schemeClr val="tx1"/>
                </a:solidFill>
              </a:rPr>
              <a:t>to fulfill your law by first </a:t>
            </a:r>
            <a:r>
              <a:rPr lang="en-US" sz="2800" b="1" dirty="0" smtClean="0">
                <a:solidFill>
                  <a:schemeClr val="tx1"/>
                </a:solidFill>
              </a:rPr>
              <a:t> 	showing </a:t>
            </a:r>
            <a:r>
              <a:rPr lang="en-US" sz="2800" b="1" dirty="0">
                <a:solidFill>
                  <a:schemeClr val="tx1"/>
                </a:solidFill>
              </a:rPr>
              <a:t>me who I am and then enabling me to give </a:t>
            </a:r>
            <a:r>
              <a:rPr lang="en-US" sz="2800" b="1" dirty="0" smtClean="0">
                <a:solidFill>
                  <a:schemeClr val="tx1"/>
                </a:solidFill>
              </a:rPr>
              <a:t>	myself </a:t>
            </a:r>
            <a:r>
              <a:rPr lang="en-US" sz="2800" b="1" dirty="0">
                <a:solidFill>
                  <a:schemeClr val="tx1"/>
                </a:solidFill>
              </a:rPr>
              <a:t>away. </a:t>
            </a:r>
            <a:endParaRPr lang="en-US" sz="2800" dirty="0">
              <a:solidFill>
                <a:schemeClr val="tx1"/>
              </a:solidFill>
            </a:endParaRPr>
          </a:p>
          <a:p>
            <a:pPr algn="l">
              <a:lnSpc>
                <a:spcPts val="3700"/>
              </a:lnSpc>
            </a:pPr>
            <a:r>
              <a:rPr lang="en-US" sz="2800" b="1" dirty="0">
                <a:solidFill>
                  <a:schemeClr val="tx1"/>
                </a:solidFill>
              </a:rPr>
              <a:t>Lord, I thank you, praise you, you are the best partner, the </a:t>
            </a:r>
            <a:r>
              <a:rPr lang="en-US" sz="2800" b="1" dirty="0" smtClean="0">
                <a:solidFill>
                  <a:schemeClr val="tx1"/>
                </a:solidFill>
              </a:rPr>
              <a:t>	best </a:t>
            </a:r>
            <a:r>
              <a:rPr lang="en-US" sz="2800" b="1" dirty="0">
                <a:solidFill>
                  <a:schemeClr val="tx1"/>
                </a:solidFill>
              </a:rPr>
              <a:t>teacher in all my relationships, I pray in the holy </a:t>
            </a:r>
            <a:r>
              <a:rPr lang="en-US" sz="2800" b="1" dirty="0" smtClean="0">
                <a:solidFill>
                  <a:schemeClr val="tx1"/>
                </a:solidFill>
              </a:rPr>
              <a:t>	name </a:t>
            </a:r>
            <a:r>
              <a:rPr lang="en-US" sz="2800" b="1" dirty="0">
                <a:solidFill>
                  <a:schemeClr val="tx1"/>
                </a:solidFill>
              </a:rPr>
              <a:t>of Jesus Christ, Amen.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82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74723"/>
          </a:xfrm>
        </p:spPr>
        <p:txBody>
          <a:bodyPr>
            <a:norm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799"/>
            <a:ext cx="9144000" cy="5791201"/>
          </a:xfrm>
        </p:spPr>
        <p:txBody>
          <a:bodyPr>
            <a:noAutofit/>
          </a:bodyPr>
          <a:lstStyle/>
          <a:p>
            <a:pPr lvl="0" algn="l">
              <a:lnSpc>
                <a:spcPts val="45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請閱讀書本第十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p.259-268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學習設限」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是否在目前的任何關係中有界線的問題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缺少限制或讓人侵犯你的界線的現象嗎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讓別人為你該負責的事負責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你知道是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因素造成的嗎？讀了第十章後，你想到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何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改善的方法嗎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請分享你的經驗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rm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en-US" altLang="zh-TW" sz="2800" dirty="0" smtClean="0">
                <a:solidFill>
                  <a:schemeClr val="tx1"/>
                </a:solidFill>
                <a:ea typeface="DFKai-SB" panose="03000509000000000000" pitchFamily="65" charset="-120"/>
              </a:rPr>
              <a:t>1.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Please read Chapter 10 of this book ( p.194-200)  </a:t>
            </a:r>
            <a:r>
              <a:rPr lang="en-US" b="1" dirty="0" smtClean="0">
                <a:solidFill>
                  <a:schemeClr val="tx1"/>
                </a:solidFill>
              </a:rPr>
              <a:t>	“</a:t>
            </a:r>
            <a:r>
              <a:rPr lang="en-US" b="1" dirty="0">
                <a:solidFill>
                  <a:schemeClr val="tx1"/>
                </a:solidFill>
              </a:rPr>
              <a:t>Learning to Set Boundaries “,  Do you have </a:t>
            </a:r>
            <a:r>
              <a:rPr lang="en-US" b="1" dirty="0" smtClean="0">
                <a:solidFill>
                  <a:schemeClr val="tx1"/>
                </a:solidFill>
              </a:rPr>
              <a:t>	boundary </a:t>
            </a:r>
            <a:r>
              <a:rPr lang="en-US" b="1" dirty="0">
                <a:solidFill>
                  <a:schemeClr val="tx1"/>
                </a:solidFill>
              </a:rPr>
              <a:t>problems in any current relationship? </a:t>
            </a:r>
            <a:r>
              <a:rPr lang="en-US" b="1" dirty="0" smtClean="0">
                <a:solidFill>
                  <a:schemeClr val="tx1"/>
                </a:solidFill>
              </a:rPr>
              <a:t>	Is </a:t>
            </a:r>
            <a:r>
              <a:rPr lang="en-US" b="1" dirty="0">
                <a:solidFill>
                  <a:schemeClr val="tx1"/>
                </a:solidFill>
              </a:rPr>
              <a:t>there a lack of restraint or someone crossing </a:t>
            </a:r>
            <a:r>
              <a:rPr lang="en-US" b="1" dirty="0" smtClean="0">
                <a:solidFill>
                  <a:schemeClr val="tx1"/>
                </a:solidFill>
              </a:rPr>
              <a:t>	over </a:t>
            </a:r>
            <a:r>
              <a:rPr lang="en-US" b="1" dirty="0">
                <a:solidFill>
                  <a:schemeClr val="tx1"/>
                </a:solidFill>
              </a:rPr>
              <a:t>your boundaries? Or letting someone else </a:t>
            </a:r>
            <a:r>
              <a:rPr lang="en-US" b="1" dirty="0" smtClean="0">
                <a:solidFill>
                  <a:schemeClr val="tx1"/>
                </a:solidFill>
              </a:rPr>
              <a:t>	be </a:t>
            </a:r>
            <a:r>
              <a:rPr lang="en-US" b="1" dirty="0">
                <a:solidFill>
                  <a:schemeClr val="tx1"/>
                </a:solidFill>
              </a:rPr>
              <a:t>responsible for something you are </a:t>
            </a:r>
            <a:r>
              <a:rPr lang="en-US" b="1" dirty="0" smtClean="0">
                <a:solidFill>
                  <a:schemeClr val="tx1"/>
                </a:solidFill>
              </a:rPr>
              <a:t>	responsible </a:t>
            </a:r>
            <a:r>
              <a:rPr lang="en-US" b="1" dirty="0">
                <a:solidFill>
                  <a:schemeClr val="tx1"/>
                </a:solidFill>
              </a:rPr>
              <a:t>for? Do you know what caused it? </a:t>
            </a:r>
            <a:r>
              <a:rPr lang="en-US" b="1" dirty="0" smtClean="0">
                <a:solidFill>
                  <a:schemeClr val="tx1"/>
                </a:solidFill>
              </a:rPr>
              <a:t>	After </a:t>
            </a:r>
            <a:r>
              <a:rPr lang="en-US" b="1" dirty="0">
                <a:solidFill>
                  <a:schemeClr val="tx1"/>
                </a:solidFill>
              </a:rPr>
              <a:t>reading Chapter 10, do you think of ways </a:t>
            </a:r>
            <a:r>
              <a:rPr lang="en-US" b="1" dirty="0" smtClean="0">
                <a:solidFill>
                  <a:schemeClr val="tx1"/>
                </a:solidFill>
              </a:rPr>
              <a:t>	to </a:t>
            </a:r>
            <a:r>
              <a:rPr lang="en-US" b="1" dirty="0">
                <a:solidFill>
                  <a:schemeClr val="tx1"/>
                </a:solidFill>
              </a:rPr>
              <a:t>improve? Please share your experience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endParaRPr lang="en-US" sz="2800" dirty="0">
              <a:solidFill>
                <a:schemeClr val="tx1"/>
              </a:solidFill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438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lvl="0" algn="l">
              <a:lnSpc>
                <a:spcPts val="50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你在甚麼時候比較容易設定界線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為什麼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誰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很難說「不」？你對誰的「不」聽不進去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不想去尊重他？為什麼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讀了第十章後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想到如何更尊重別人的界線嗎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經驗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5000"/>
              </a:lnSpc>
            </a:pP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5000"/>
              </a:lnSpc>
            </a:pP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561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98524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algn="l">
              <a:lnSpc>
                <a:spcPts val="50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ea typeface="DFKai-SB" panose="03000509000000000000" pitchFamily="65" charset="-120"/>
                <a:cs typeface="Calibri Light" panose="020F0302020204030204" pitchFamily="34" charset="0"/>
              </a:rPr>
              <a:t>2.</a:t>
            </a:r>
            <a:r>
              <a:rPr lang="en-US" sz="2800" b="1" dirty="0">
                <a:solidFill>
                  <a:schemeClr val="tx1"/>
                </a:solidFill>
                <a:cs typeface="Calibri Light" panose="020F0302020204030204" pitchFamily="34" charset="0"/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When do you find it easier to set boundaries? </a:t>
            </a:r>
            <a:r>
              <a:rPr lang="en-US" b="1" dirty="0" smtClean="0">
                <a:solidFill>
                  <a:schemeClr val="tx1"/>
                </a:solidFill>
              </a:rPr>
              <a:t>	Why</a:t>
            </a:r>
            <a:r>
              <a:rPr lang="en-US" b="1" dirty="0">
                <a:solidFill>
                  <a:schemeClr val="tx1"/>
                </a:solidFill>
              </a:rPr>
              <a:t>? To whom do you have a hard time saying  </a:t>
            </a:r>
            <a:r>
              <a:rPr lang="en-US" b="1" dirty="0" smtClean="0">
                <a:solidFill>
                  <a:schemeClr val="tx1"/>
                </a:solidFill>
              </a:rPr>
              <a:t>	”</a:t>
            </a:r>
            <a:r>
              <a:rPr lang="en-US" b="1" dirty="0">
                <a:solidFill>
                  <a:schemeClr val="tx1"/>
                </a:solidFill>
              </a:rPr>
              <a:t>no“?  Is there someone You can't listen to his </a:t>
            </a:r>
            <a:r>
              <a:rPr lang="en-US" b="1" dirty="0" smtClean="0">
                <a:solidFill>
                  <a:schemeClr val="tx1"/>
                </a:solidFill>
              </a:rPr>
              <a:t>	"</a:t>
            </a:r>
            <a:r>
              <a:rPr lang="en-US" b="1" dirty="0">
                <a:solidFill>
                  <a:schemeClr val="tx1"/>
                </a:solidFill>
              </a:rPr>
              <a:t>no", and don't want to respect him?  Why?  </a:t>
            </a:r>
            <a:r>
              <a:rPr lang="en-US" b="1" dirty="0" smtClean="0">
                <a:solidFill>
                  <a:schemeClr val="tx1"/>
                </a:solidFill>
              </a:rPr>
              <a:t>	After </a:t>
            </a:r>
            <a:r>
              <a:rPr lang="en-US" b="1" dirty="0">
                <a:solidFill>
                  <a:schemeClr val="tx1"/>
                </a:solidFill>
              </a:rPr>
              <a:t>reading Chapter 10, have you thought </a:t>
            </a:r>
            <a:r>
              <a:rPr lang="en-US" b="1" dirty="0" smtClean="0">
                <a:solidFill>
                  <a:schemeClr val="tx1"/>
                </a:solidFill>
              </a:rPr>
              <a:t>	about </a:t>
            </a:r>
            <a:r>
              <a:rPr lang="en-US" b="1" dirty="0">
                <a:solidFill>
                  <a:schemeClr val="tx1"/>
                </a:solidFill>
              </a:rPr>
              <a:t>how you can be more respectful of other </a:t>
            </a:r>
            <a:r>
              <a:rPr lang="en-US" b="1" dirty="0" smtClean="0">
                <a:solidFill>
                  <a:schemeClr val="tx1"/>
                </a:solidFill>
              </a:rPr>
              <a:t>	people’s </a:t>
            </a:r>
            <a:r>
              <a:rPr lang="en-US" b="1" dirty="0">
                <a:solidFill>
                  <a:schemeClr val="tx1"/>
                </a:solidFill>
              </a:rPr>
              <a:t>boundaries? Please share your </a:t>
            </a:r>
            <a:r>
              <a:rPr lang="en-US" b="1" dirty="0" smtClean="0">
                <a:solidFill>
                  <a:schemeClr val="tx1"/>
                </a:solidFill>
              </a:rPr>
              <a:t>	experiences</a:t>
            </a:r>
            <a:r>
              <a:rPr lang="en-US" b="1" dirty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164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98524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algn="l">
              <a:lnSpc>
                <a:spcPts val="50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3. 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當你要設立界現時，可以預想到甚麼困難嗎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讀了第十章後，你想到如何解決這些困難嗎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你學到甚麼方法，操練可以加強你的界線或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可以突破你裡面的扭曲的思想嗎？ 請分享你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的經驗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865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98524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algn="l">
              <a:lnSpc>
                <a:spcPts val="5000"/>
              </a:lnSpc>
            </a:pPr>
            <a:r>
              <a:rPr lang="en-US" altLang="zh-TW" sz="2800" b="1" dirty="0">
                <a:solidFill>
                  <a:schemeClr val="tx1"/>
                </a:solidFill>
                <a:ea typeface="DFKai-SB" panose="03000509000000000000" pitchFamily="65" charset="-120"/>
                <a:cs typeface="Calibri Light" panose="020F0302020204030204" pitchFamily="34" charset="0"/>
              </a:rPr>
              <a:t>3</a:t>
            </a:r>
            <a:r>
              <a:rPr lang="en-US" altLang="zh-TW" sz="2800" b="1" dirty="0" smtClean="0">
                <a:solidFill>
                  <a:schemeClr val="tx1"/>
                </a:solidFill>
                <a:ea typeface="DFKai-SB" panose="03000509000000000000" pitchFamily="65" charset="-120"/>
                <a:cs typeface="Calibri Light" panose="020F0302020204030204" pitchFamily="34" charset="0"/>
              </a:rPr>
              <a:t>.</a:t>
            </a:r>
            <a:r>
              <a:rPr lang="en-US" sz="2800" b="1" dirty="0" smtClean="0">
                <a:solidFill>
                  <a:schemeClr val="tx1"/>
                </a:solidFill>
                <a:cs typeface="Calibri Light" panose="020F0302020204030204" pitchFamily="34" charset="0"/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Can you foresee any difficulties when you want to </a:t>
            </a:r>
            <a:r>
              <a:rPr lang="en-US" b="1" dirty="0" smtClean="0">
                <a:solidFill>
                  <a:schemeClr val="tx1"/>
                </a:solidFill>
              </a:rPr>
              <a:t>	set </a:t>
            </a:r>
            <a:r>
              <a:rPr lang="en-US" b="1" dirty="0">
                <a:solidFill>
                  <a:schemeClr val="tx1"/>
                </a:solidFill>
              </a:rPr>
              <a:t>boundaries? After reading Chapter 10, do </a:t>
            </a:r>
            <a:r>
              <a:rPr lang="en-US" b="1" dirty="0" smtClean="0">
                <a:solidFill>
                  <a:schemeClr val="tx1"/>
                </a:solidFill>
              </a:rPr>
              <a:t>	you </a:t>
            </a:r>
            <a:r>
              <a:rPr lang="en-US" b="1" dirty="0">
                <a:solidFill>
                  <a:schemeClr val="tx1"/>
                </a:solidFill>
              </a:rPr>
              <a:t>think of how to solve these difficulties? </a:t>
            </a:r>
            <a:r>
              <a:rPr lang="en-US" b="1" dirty="0" smtClean="0">
                <a:solidFill>
                  <a:schemeClr val="tx1"/>
                </a:solidFill>
              </a:rPr>
              <a:t>	What </a:t>
            </a:r>
            <a:r>
              <a:rPr lang="en-US" b="1" dirty="0">
                <a:solidFill>
                  <a:schemeClr val="tx1"/>
                </a:solidFill>
              </a:rPr>
              <a:t>methods have you learned, and exercises </a:t>
            </a:r>
            <a:r>
              <a:rPr lang="en-US" b="1" dirty="0" smtClean="0">
                <a:solidFill>
                  <a:schemeClr val="tx1"/>
                </a:solidFill>
              </a:rPr>
              <a:t>	which </a:t>
            </a:r>
            <a:r>
              <a:rPr lang="en-US" b="1" dirty="0">
                <a:solidFill>
                  <a:schemeClr val="tx1"/>
                </a:solidFill>
              </a:rPr>
              <a:t>are able to strengthen your boundaries </a:t>
            </a:r>
            <a:r>
              <a:rPr lang="en-US" b="1" dirty="0" smtClean="0">
                <a:solidFill>
                  <a:schemeClr val="tx1"/>
                </a:solidFill>
              </a:rPr>
              <a:t>	or </a:t>
            </a:r>
            <a:r>
              <a:rPr lang="en-US" b="1" dirty="0">
                <a:solidFill>
                  <a:schemeClr val="tx1"/>
                </a:solidFill>
              </a:rPr>
              <a:t>break through your distorted thoughts?  </a:t>
            </a:r>
            <a:r>
              <a:rPr lang="en-US" b="1" dirty="0" smtClean="0">
                <a:solidFill>
                  <a:schemeClr val="tx1"/>
                </a:solidFill>
              </a:rPr>
              <a:t>	Please </a:t>
            </a:r>
            <a:r>
              <a:rPr lang="en-US" b="1" dirty="0">
                <a:solidFill>
                  <a:schemeClr val="tx1"/>
                </a:solidFill>
              </a:rPr>
              <a:t>share your experience.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947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19516</TotalTime>
  <Words>1409</Words>
  <Application>Microsoft Office PowerPoint</Application>
  <PresentationFormat>On-screen Show (4:3)</PresentationFormat>
  <Paragraphs>106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標楷體</vt:lpstr>
      <vt:lpstr>標楷體</vt:lpstr>
      <vt:lpstr>新細明體</vt:lpstr>
      <vt:lpstr>Arial</vt:lpstr>
      <vt:lpstr>Calibri</vt:lpstr>
      <vt:lpstr>Calibri Light</vt:lpstr>
      <vt:lpstr>Office Theme</vt:lpstr>
      <vt:lpstr>改變帶來醫治</vt:lpstr>
      <vt:lpstr>前言</vt:lpstr>
      <vt:lpstr>設立界線的技巧</vt:lpstr>
      <vt:lpstr>設立界線的技巧</vt:lpstr>
      <vt:lpstr>設立界線的技巧</vt:lpstr>
      <vt:lpstr>設立界線的技巧</vt:lpstr>
      <vt:lpstr>設立界線的技巧</vt:lpstr>
      <vt:lpstr>設立界線– Stephen 的例子</vt:lpstr>
      <vt:lpstr>禱告範例</vt:lpstr>
      <vt:lpstr>Prayer Sample</vt:lpstr>
      <vt:lpstr>問題討論</vt:lpstr>
      <vt:lpstr>問題討論</vt:lpstr>
      <vt:lpstr>問題討論</vt:lpstr>
      <vt:lpstr>問題討論</vt:lpstr>
      <vt:lpstr>問題討論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annh2004@gmail.com</cp:lastModifiedBy>
  <cp:revision>1103</cp:revision>
  <cp:lastPrinted>2019-10-08T06:02:45Z</cp:lastPrinted>
  <dcterms:created xsi:type="dcterms:W3CDTF">2015-09-24T17:15:02Z</dcterms:created>
  <dcterms:modified xsi:type="dcterms:W3CDTF">2023-02-20T21:33:48Z</dcterms:modified>
</cp:coreProperties>
</file>