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6" r:id="rId2"/>
    <p:sldId id="353" r:id="rId3"/>
    <p:sldId id="408" r:id="rId4"/>
    <p:sldId id="409" r:id="rId5"/>
    <p:sldId id="410" r:id="rId6"/>
    <p:sldId id="411" r:id="rId7"/>
    <p:sldId id="412" r:id="rId8"/>
    <p:sldId id="413" r:id="rId9"/>
    <p:sldId id="414" r:id="rId10"/>
    <p:sldId id="416" r:id="rId11"/>
    <p:sldId id="272" r:id="rId12"/>
    <p:sldId id="418" r:id="rId13"/>
    <p:sldId id="369" r:id="rId14"/>
    <p:sldId id="419" r:id="rId15"/>
    <p:sldId id="275" r:id="rId16"/>
    <p:sldId id="404" r:id="rId17"/>
    <p:sldId id="291" r:id="rId18"/>
    <p:sldId id="417" r:id="rId19"/>
    <p:sldId id="370" r:id="rId20"/>
    <p:sldId id="406" r:id="rId21"/>
    <p:sldId id="405" r:id="rId22"/>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FFFFFF"/>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120" autoAdjust="0"/>
    <p:restoredTop sz="94651" autoAdjust="0"/>
  </p:normalViewPr>
  <p:slideViewPr>
    <p:cSldViewPr>
      <p:cViewPr varScale="1">
        <p:scale>
          <a:sx n="109" d="100"/>
          <a:sy n="109" d="100"/>
        </p:scale>
        <p:origin x="840" y="24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A0744A24-4B72-4318-AECE-386B152C1BED}" type="datetimeFigureOut">
              <a:rPr lang="en-US" smtClean="0"/>
              <a:t>3/6/2023</a:t>
            </a:fld>
            <a:endParaRPr lang="en-US" dirty="0"/>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84BB6A0B-71B1-4D22-9513-D7190F6748BE}" type="slidenum">
              <a:rPr lang="en-US" smtClean="0"/>
              <a:t>‹#›</a:t>
            </a:fld>
            <a:endParaRPr lang="en-US" dirty="0"/>
          </a:p>
        </p:txBody>
      </p:sp>
    </p:spTree>
    <p:extLst>
      <p:ext uri="{BB962C8B-B14F-4D97-AF65-F5344CB8AC3E}">
        <p14:creationId xmlns:p14="http://schemas.microsoft.com/office/powerpoint/2010/main" val="1068268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DCDDA0FE-9DFE-41C2-A3CB-C239C4EE6729}" type="datetimeFigureOut">
              <a:rPr lang="en-US" smtClean="0"/>
              <a:t>3/6/2023</a:t>
            </a:fld>
            <a:endParaRPr lang="en-US" dirty="0"/>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D00658CE-425A-44BE-94EC-4126F81A947E}" type="slidenum">
              <a:rPr lang="en-US" smtClean="0"/>
              <a:t>‹#›</a:t>
            </a:fld>
            <a:endParaRPr lang="en-US" dirty="0"/>
          </a:p>
        </p:txBody>
      </p:sp>
    </p:spTree>
    <p:extLst>
      <p:ext uri="{BB962C8B-B14F-4D97-AF65-F5344CB8AC3E}">
        <p14:creationId xmlns:p14="http://schemas.microsoft.com/office/powerpoint/2010/main" val="3396462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a:t>
            </a:fld>
            <a:endParaRPr lang="en-US" dirty="0"/>
          </a:p>
        </p:txBody>
      </p:sp>
    </p:spTree>
    <p:extLst>
      <p:ext uri="{BB962C8B-B14F-4D97-AF65-F5344CB8AC3E}">
        <p14:creationId xmlns:p14="http://schemas.microsoft.com/office/powerpoint/2010/main" val="3117852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a:t>
            </a:fld>
            <a:endParaRPr lang="en-US" dirty="0"/>
          </a:p>
        </p:txBody>
      </p:sp>
    </p:spTree>
    <p:extLst>
      <p:ext uri="{BB962C8B-B14F-4D97-AF65-F5344CB8AC3E}">
        <p14:creationId xmlns:p14="http://schemas.microsoft.com/office/powerpoint/2010/main" val="2730684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3</a:t>
            </a:fld>
            <a:endParaRPr lang="en-US" dirty="0"/>
          </a:p>
        </p:txBody>
      </p:sp>
    </p:spTree>
    <p:extLst>
      <p:ext uri="{BB962C8B-B14F-4D97-AF65-F5344CB8AC3E}">
        <p14:creationId xmlns:p14="http://schemas.microsoft.com/office/powerpoint/2010/main" val="1605216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4</a:t>
            </a:fld>
            <a:endParaRPr lang="en-US" dirty="0"/>
          </a:p>
        </p:txBody>
      </p:sp>
    </p:spTree>
    <p:extLst>
      <p:ext uri="{BB962C8B-B14F-4D97-AF65-F5344CB8AC3E}">
        <p14:creationId xmlns:p14="http://schemas.microsoft.com/office/powerpoint/2010/main" val="1343737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5</a:t>
            </a:fld>
            <a:endParaRPr lang="en-US" dirty="0"/>
          </a:p>
        </p:txBody>
      </p:sp>
    </p:spTree>
    <p:extLst>
      <p:ext uri="{BB962C8B-B14F-4D97-AF65-F5344CB8AC3E}">
        <p14:creationId xmlns:p14="http://schemas.microsoft.com/office/powerpoint/2010/main" val="4213574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6</a:t>
            </a:fld>
            <a:endParaRPr lang="en-US" dirty="0"/>
          </a:p>
        </p:txBody>
      </p:sp>
    </p:spTree>
    <p:extLst>
      <p:ext uri="{BB962C8B-B14F-4D97-AF65-F5344CB8AC3E}">
        <p14:creationId xmlns:p14="http://schemas.microsoft.com/office/powerpoint/2010/main" val="2448723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7</a:t>
            </a:fld>
            <a:endParaRPr lang="en-US" dirty="0"/>
          </a:p>
        </p:txBody>
      </p:sp>
    </p:spTree>
    <p:extLst>
      <p:ext uri="{BB962C8B-B14F-4D97-AF65-F5344CB8AC3E}">
        <p14:creationId xmlns:p14="http://schemas.microsoft.com/office/powerpoint/2010/main" val="2301600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8</a:t>
            </a:fld>
            <a:endParaRPr lang="en-US" dirty="0"/>
          </a:p>
        </p:txBody>
      </p:sp>
    </p:spTree>
    <p:extLst>
      <p:ext uri="{BB962C8B-B14F-4D97-AF65-F5344CB8AC3E}">
        <p14:creationId xmlns:p14="http://schemas.microsoft.com/office/powerpoint/2010/main" val="1172530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9</a:t>
            </a:fld>
            <a:endParaRPr lang="en-US" dirty="0"/>
          </a:p>
        </p:txBody>
      </p:sp>
    </p:spTree>
    <p:extLst>
      <p:ext uri="{BB962C8B-B14F-4D97-AF65-F5344CB8AC3E}">
        <p14:creationId xmlns:p14="http://schemas.microsoft.com/office/powerpoint/2010/main" val="37611541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10</a:t>
            </a:fld>
            <a:endParaRPr lang="en-US" dirty="0"/>
          </a:p>
        </p:txBody>
      </p:sp>
    </p:spTree>
    <p:extLst>
      <p:ext uri="{BB962C8B-B14F-4D97-AF65-F5344CB8AC3E}">
        <p14:creationId xmlns:p14="http://schemas.microsoft.com/office/powerpoint/2010/main" val="94703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11</a:t>
            </a:fld>
            <a:endParaRPr lang="en-US" dirty="0"/>
          </a:p>
        </p:txBody>
      </p:sp>
    </p:spTree>
    <p:extLst>
      <p:ext uri="{BB962C8B-B14F-4D97-AF65-F5344CB8AC3E}">
        <p14:creationId xmlns:p14="http://schemas.microsoft.com/office/powerpoint/2010/main" val="311785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12</a:t>
            </a:fld>
            <a:endParaRPr lang="en-US" dirty="0"/>
          </a:p>
        </p:txBody>
      </p:sp>
    </p:spTree>
    <p:extLst>
      <p:ext uri="{BB962C8B-B14F-4D97-AF65-F5344CB8AC3E}">
        <p14:creationId xmlns:p14="http://schemas.microsoft.com/office/powerpoint/2010/main" val="3660311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13</a:t>
            </a:fld>
            <a:endParaRPr lang="en-US" dirty="0"/>
          </a:p>
        </p:txBody>
      </p:sp>
    </p:spTree>
    <p:extLst>
      <p:ext uri="{BB962C8B-B14F-4D97-AF65-F5344CB8AC3E}">
        <p14:creationId xmlns:p14="http://schemas.microsoft.com/office/powerpoint/2010/main" val="437557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14</a:t>
            </a:fld>
            <a:endParaRPr lang="en-US" dirty="0"/>
          </a:p>
        </p:txBody>
      </p:sp>
    </p:spTree>
    <p:extLst>
      <p:ext uri="{BB962C8B-B14F-4D97-AF65-F5344CB8AC3E}">
        <p14:creationId xmlns:p14="http://schemas.microsoft.com/office/powerpoint/2010/main" val="4267325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15</a:t>
            </a:fld>
            <a:endParaRPr lang="en-US" dirty="0"/>
          </a:p>
        </p:txBody>
      </p:sp>
    </p:spTree>
    <p:extLst>
      <p:ext uri="{BB962C8B-B14F-4D97-AF65-F5344CB8AC3E}">
        <p14:creationId xmlns:p14="http://schemas.microsoft.com/office/powerpoint/2010/main" val="36232215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16</a:t>
            </a:fld>
            <a:endParaRPr lang="en-US" dirty="0"/>
          </a:p>
        </p:txBody>
      </p:sp>
    </p:spTree>
    <p:extLst>
      <p:ext uri="{BB962C8B-B14F-4D97-AF65-F5344CB8AC3E}">
        <p14:creationId xmlns:p14="http://schemas.microsoft.com/office/powerpoint/2010/main" val="21223470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17</a:t>
            </a:fld>
            <a:endParaRPr lang="en-US" dirty="0"/>
          </a:p>
        </p:txBody>
      </p:sp>
    </p:spTree>
    <p:extLst>
      <p:ext uri="{BB962C8B-B14F-4D97-AF65-F5344CB8AC3E}">
        <p14:creationId xmlns:p14="http://schemas.microsoft.com/office/powerpoint/2010/main" val="26562489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18</a:t>
            </a:fld>
            <a:endParaRPr lang="en-US" dirty="0"/>
          </a:p>
        </p:txBody>
      </p:sp>
    </p:spTree>
    <p:extLst>
      <p:ext uri="{BB962C8B-B14F-4D97-AF65-F5344CB8AC3E}">
        <p14:creationId xmlns:p14="http://schemas.microsoft.com/office/powerpoint/2010/main" val="177167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19</a:t>
            </a:fld>
            <a:endParaRPr lang="en-US" dirty="0"/>
          </a:p>
        </p:txBody>
      </p:sp>
    </p:spTree>
    <p:extLst>
      <p:ext uri="{BB962C8B-B14F-4D97-AF65-F5344CB8AC3E}">
        <p14:creationId xmlns:p14="http://schemas.microsoft.com/office/powerpoint/2010/main" val="3121518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20</a:t>
            </a:fld>
            <a:endParaRPr lang="en-US" dirty="0"/>
          </a:p>
        </p:txBody>
      </p:sp>
    </p:spTree>
    <p:extLst>
      <p:ext uri="{BB962C8B-B14F-4D97-AF65-F5344CB8AC3E}">
        <p14:creationId xmlns:p14="http://schemas.microsoft.com/office/powerpoint/2010/main" val="31964804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21</a:t>
            </a:fld>
            <a:endParaRPr lang="en-US" dirty="0"/>
          </a:p>
        </p:txBody>
      </p:sp>
    </p:spTree>
    <p:extLst>
      <p:ext uri="{BB962C8B-B14F-4D97-AF65-F5344CB8AC3E}">
        <p14:creationId xmlns:p14="http://schemas.microsoft.com/office/powerpoint/2010/main" val="1789594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2AA15F-795E-42DB-A154-14F0B8769E6F}" type="datetime1">
              <a:rPr lang="en-US" smtClean="0"/>
              <a:t>3/6/2023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027515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E108EF-FDDA-46F8-A4B3-AB89535FE1A9}" type="datetime1">
              <a:rPr lang="en-US" smtClean="0"/>
              <a:t>3/6/2023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799772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723A21-EDBA-40DA-9B5A-7A67CC6389F9}" type="datetime1">
              <a:rPr lang="en-US" smtClean="0"/>
              <a:t>3/6/2023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613634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3B6FE8-391C-4332-ABC9-5A2738701589}" type="datetime1">
              <a:rPr lang="en-US" smtClean="0"/>
              <a:t>3/6/2023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748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A43D80-8C08-451B-982B-E0DE6991F913}" type="datetime1">
              <a:rPr lang="en-US" smtClean="0"/>
              <a:t>3/6/2023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263839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EEFEF5-033D-4DF5-A43F-3B031949D214}" type="datetime1">
              <a:rPr lang="en-US" smtClean="0"/>
              <a:t>3/6/2023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64200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EE955E-ED50-458C-BA22-CDBC36473C0C}" type="datetime1">
              <a:rPr lang="en-US" smtClean="0"/>
              <a:t>3/6/2023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312005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31756D-A06F-4F1A-8E6B-716BC5E8849E}" type="datetime1">
              <a:rPr lang="en-US" smtClean="0"/>
              <a:t>3/6/2023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4408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94D719-3108-4E6C-8AE7-BA62466128EF}" type="datetime1">
              <a:rPr lang="en-US" smtClean="0"/>
              <a:t>3/6/2023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6817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F2518F-869E-4BD5-8E63-C6F218ECD664}" type="datetime1">
              <a:rPr lang="en-US" smtClean="0"/>
              <a:t>3/6/2023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26362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EB35E5-591D-4CE9-9E06-F2C8234E74BF}" type="datetime1">
              <a:rPr lang="en-US" smtClean="0"/>
              <a:t>3/6/2023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96765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2BD5D6-5CAE-4D72-9E00-EF5D031220A0}" type="datetime1">
              <a:rPr lang="en-US" smtClean="0"/>
              <a:t>3/6/2023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C4CFD8-F662-4A36-AA27-12DE1FA08638}" type="slidenum">
              <a:rPr lang="en-US" smtClean="0"/>
              <a:t>‹#›</a:t>
            </a:fld>
            <a:endParaRPr lang="en-US" dirty="0"/>
          </a:p>
        </p:txBody>
      </p:sp>
    </p:spTree>
    <p:extLst>
      <p:ext uri="{BB962C8B-B14F-4D97-AF65-F5344CB8AC3E}">
        <p14:creationId xmlns:p14="http://schemas.microsoft.com/office/powerpoint/2010/main" val="1177760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219200"/>
          </a:xfrm>
        </p:spPr>
        <p:txBody>
          <a:bodyPr>
            <a:normAutofit/>
          </a:bodyPr>
          <a:lstStyle/>
          <a:p>
            <a:r>
              <a:rPr lang="zh-TW" altLang="en-US" sz="72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改變帶來醫治</a:t>
            </a:r>
            <a:endParaRPr lang="en-US" sz="72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1219200"/>
            <a:ext cx="9144000" cy="5638800"/>
          </a:xfrm>
        </p:spPr>
        <p:txBody>
          <a:bodyPr>
            <a:noAutofit/>
          </a:bodyPr>
          <a:lstStyle/>
          <a:p>
            <a:r>
              <a:rPr lang="zh-TW" altLang="en-US" sz="60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第十一章問</a:t>
            </a:r>
            <a:r>
              <a:rPr lang="zh-TW" altLang="en-US" sz="60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題在哪裡</a:t>
            </a:r>
            <a:r>
              <a:rPr lang="zh-TW" altLang="en-US" sz="60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endParaRPr lang="en-US" altLang="zh-TW" sz="60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en-US" sz="5400" b="1" dirty="0" smtClean="0">
                <a:solidFill>
                  <a:schemeClr val="tx1"/>
                </a:solidFill>
                <a:effectLst>
                  <a:outerShdw blurRad="38100" dist="38100" dir="2700000" algn="tl">
                    <a:srgbClr val="000000">
                      <a:alpha val="43137"/>
                    </a:srgbClr>
                  </a:outerShdw>
                </a:effectLst>
              </a:rPr>
              <a:t>What </a:t>
            </a:r>
            <a:r>
              <a:rPr lang="en-US" sz="5400" b="1" dirty="0">
                <a:solidFill>
                  <a:schemeClr val="tx1"/>
                </a:solidFill>
                <a:effectLst>
                  <a:outerShdw blurRad="38100" dist="38100" dir="2700000" algn="tl">
                    <a:srgbClr val="000000">
                      <a:alpha val="43137"/>
                    </a:srgbClr>
                  </a:outerShdw>
                </a:effectLst>
              </a:rPr>
              <a:t>is the Problem?</a:t>
            </a:r>
          </a:p>
          <a:p>
            <a:r>
              <a:rPr lang="zh-TW" altLang="en-US" sz="60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t>
            </a:r>
            <a:endPar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zh-TW" altLang="en-US"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週二晚</a:t>
            </a:r>
            <a:r>
              <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7:30-9:30</a:t>
            </a:r>
            <a:endParaRPr lang="en-US" altLang="zh-TW" sz="54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Mar.07</a:t>
            </a:r>
            <a:r>
              <a:rPr lang="en-US" altLang="zh-TW" sz="5400" b="1" baseline="30000"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th</a:t>
            </a:r>
            <a:r>
              <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2023</a:t>
            </a:r>
            <a:endParaRPr lang="zh-TW" altLang="en-US"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077200" y="6356350"/>
            <a:ext cx="609600" cy="365125"/>
          </a:xfrm>
        </p:spPr>
        <p:txBody>
          <a:bodyPr/>
          <a:lstStyle/>
          <a:p>
            <a:fld id="{69C4CFD8-F662-4A36-AA27-12DE1FA08638}" type="slidenum">
              <a:rPr lang="en-US" smtClean="0"/>
              <a:t>1</a:t>
            </a:fld>
            <a:endParaRPr lang="en-US" dirty="0"/>
          </a:p>
        </p:txBody>
      </p:sp>
    </p:spTree>
    <p:extLst>
      <p:ext uri="{BB962C8B-B14F-4D97-AF65-F5344CB8AC3E}">
        <p14:creationId xmlns:p14="http://schemas.microsoft.com/office/powerpoint/2010/main" val="1709965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746122"/>
          </a:xfrm>
        </p:spPr>
        <p:txBody>
          <a:bodyPr>
            <a:noAutofit/>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前</a:t>
            </a: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言</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43600"/>
          </a:xfrm>
        </p:spPr>
        <p:txBody>
          <a:bodyPr>
            <a:noAutofit/>
          </a:bodyPr>
          <a:lstStyle/>
          <a:p>
            <a:pPr marL="457200" indent="-457200" algn="l">
              <a:lnSpc>
                <a:spcPts val="33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這個世界有好有壞，有善有惡，有成有敗，有高有低</a:t>
            </a:r>
            <a:r>
              <a:rPr lang="en-US"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在這種情況下</a:t>
            </a:r>
            <a:r>
              <a:rPr lang="zh-TW" altLang="en-US" sz="2800" b="1" dirty="0" smtClean="0">
                <a:solidFill>
                  <a:schemeClr val="tx1"/>
                </a:solidFill>
                <a:latin typeface="DFKai-SB" panose="03000509000000000000" pitchFamily="65" charset="-120"/>
                <a:ea typeface="DFKai-SB" panose="03000509000000000000" pitchFamily="65" charset="-120"/>
              </a:rPr>
              <a:t>，「理</a:t>
            </a:r>
            <a:r>
              <a:rPr lang="zh-TW" altLang="en-US" sz="2800" b="1" dirty="0">
                <a:solidFill>
                  <a:schemeClr val="tx1"/>
                </a:solidFill>
                <a:latin typeface="DFKai-SB" panose="03000509000000000000" pitchFamily="65" charset="-120"/>
                <a:ea typeface="DFKai-SB" panose="03000509000000000000" pitchFamily="65" charset="-120"/>
              </a:rPr>
              <a:t>想</a:t>
            </a:r>
            <a:r>
              <a:rPr lang="zh-TW" altLang="en-US" sz="2800" b="1" dirty="0" smtClean="0">
                <a:solidFill>
                  <a:schemeClr val="tx1"/>
                </a:solidFill>
                <a:latin typeface="DFKai-SB" panose="03000509000000000000" pitchFamily="65" charset="-120"/>
                <a:ea typeface="DFKai-SB" panose="03000509000000000000" pitchFamily="65" charset="-120"/>
              </a:rPr>
              <a:t>的我</a:t>
            </a:r>
            <a:r>
              <a:rPr lang="zh-TW" altLang="en-US" sz="2800" b="1" dirty="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跟「現</a:t>
            </a:r>
            <a:r>
              <a:rPr lang="zh-TW" altLang="en-US" sz="2800" b="1" dirty="0">
                <a:solidFill>
                  <a:schemeClr val="tx1"/>
                </a:solidFill>
                <a:latin typeface="DFKai-SB" panose="03000509000000000000" pitchFamily="65" charset="-120"/>
                <a:ea typeface="DFKai-SB" panose="03000509000000000000" pitchFamily="65" charset="-120"/>
              </a:rPr>
              <a:t>實</a:t>
            </a:r>
            <a:r>
              <a:rPr lang="zh-TW" altLang="en-US" sz="2800" b="1" dirty="0" smtClean="0">
                <a:solidFill>
                  <a:schemeClr val="tx1"/>
                </a:solidFill>
                <a:latin typeface="DFKai-SB" panose="03000509000000000000" pitchFamily="65" charset="-120"/>
                <a:ea typeface="DFKai-SB" panose="03000509000000000000" pitchFamily="65" charset="-120"/>
              </a:rPr>
              <a:t>的我」常</a:t>
            </a:r>
            <a:r>
              <a:rPr lang="zh-TW" altLang="en-US" sz="2800" b="1" dirty="0">
                <a:solidFill>
                  <a:schemeClr val="tx1"/>
                </a:solidFill>
                <a:latin typeface="DFKai-SB" panose="03000509000000000000" pitchFamily="65" charset="-120"/>
                <a:ea typeface="DFKai-SB" panose="03000509000000000000" pitchFamily="65" charset="-120"/>
              </a:rPr>
              <a:t>常衝突，常常失</a:t>
            </a:r>
            <a:r>
              <a:rPr lang="zh-TW" altLang="en-US" sz="2800" b="1" dirty="0" smtClean="0">
                <a:solidFill>
                  <a:schemeClr val="tx1"/>
                </a:solidFill>
                <a:latin typeface="DFKai-SB" panose="03000509000000000000" pitchFamily="65" charset="-120"/>
                <a:ea typeface="DFKai-SB" panose="03000509000000000000" pitchFamily="65" charset="-120"/>
              </a:rPr>
              <a:t>落。例如</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rPr>
              <a:t> </a:t>
            </a:r>
            <a:r>
              <a:rPr lang="en-US" altLang="zh-TW" sz="2800" dirty="0" smtClean="0">
                <a:solidFill>
                  <a:schemeClr val="tx1"/>
                </a:solidFill>
              </a:rPr>
              <a:t>Ted</a:t>
            </a:r>
            <a:r>
              <a:rPr lang="zh-TW" altLang="en-US" sz="2800" b="1" dirty="0" smtClean="0">
                <a:solidFill>
                  <a:schemeClr val="tx1"/>
                </a:solidFill>
                <a:latin typeface="DFKai-SB" panose="03000509000000000000" pitchFamily="65" charset="-120"/>
                <a:ea typeface="DFKai-SB" panose="03000509000000000000" pitchFamily="65" charset="-120"/>
              </a:rPr>
              <a:t>的故事</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457200" indent="-457200" algn="l">
              <a:lnSpc>
                <a:spcPts val="3300"/>
              </a:lnSpc>
              <a:buFont typeface="Arial" panose="020B0604020202020204" pitchFamily="34" charset="0"/>
              <a:buChar char="•"/>
            </a:pPr>
            <a:r>
              <a:rPr lang="en-US" altLang="zh-TW" sz="2800" b="1" dirty="0" smtClean="0">
                <a:solidFill>
                  <a:schemeClr val="tx1"/>
                </a:solidFill>
                <a:latin typeface="DFKai-SB" panose="03000509000000000000" pitchFamily="65" charset="-120"/>
                <a:ea typeface="DFKai-SB" panose="03000509000000000000" pitchFamily="65" charset="-120"/>
              </a:rPr>
              <a:t>Ted:</a:t>
            </a:r>
            <a:r>
              <a:rPr lang="zh-TW" altLang="en-US" sz="2800" b="1" dirty="0" smtClean="0">
                <a:solidFill>
                  <a:schemeClr val="tx1"/>
                </a:solidFill>
                <a:latin typeface="DFKai-SB" panose="03000509000000000000" pitchFamily="65" charset="-120"/>
                <a:ea typeface="DFKai-SB" panose="03000509000000000000" pitchFamily="65" charset="-120"/>
              </a:rPr>
              <a:t>一個「</a:t>
            </a:r>
            <a:r>
              <a:rPr lang="zh-TW" altLang="en-US" sz="2800" b="1" dirty="0">
                <a:solidFill>
                  <a:schemeClr val="tx1"/>
                </a:solidFill>
                <a:latin typeface="DFKai-SB" panose="03000509000000000000" pitchFamily="65" charset="-120"/>
                <a:ea typeface="DFKai-SB" panose="03000509000000000000" pitchFamily="65" charset="-120"/>
              </a:rPr>
              <a:t>無法接受失敗」的</a:t>
            </a:r>
            <a:r>
              <a:rPr lang="zh-TW" altLang="en-US" sz="2800" b="1" dirty="0" smtClean="0">
                <a:solidFill>
                  <a:schemeClr val="tx1"/>
                </a:solidFill>
                <a:latin typeface="DFKai-SB" panose="03000509000000000000" pitchFamily="65" charset="-120"/>
                <a:ea typeface="DFKai-SB" panose="03000509000000000000" pitchFamily="65" charset="-120"/>
              </a:rPr>
              <a:t>人</a:t>
            </a:r>
            <a:endParaRPr lang="en-US" altLang="zh-TW" sz="2800" b="1" dirty="0" smtClean="0">
              <a:solidFill>
                <a:srgbClr val="7030A0"/>
              </a:solidFill>
              <a:latin typeface="DFKai-SB" panose="03000509000000000000" pitchFamily="65" charset="-120"/>
              <a:ea typeface="DFKai-SB" panose="03000509000000000000" pitchFamily="65" charset="-120"/>
            </a:endParaRPr>
          </a:p>
          <a:p>
            <a:pPr marL="800100" lvl="1" indent="-342900" algn="l">
              <a:lnSpc>
                <a:spcPts val="3300"/>
              </a:lnSpc>
              <a:buFontTx/>
              <a:buChar char="-"/>
            </a:pPr>
            <a:r>
              <a:rPr lang="en-US" altLang="zh-TW" b="1" dirty="0" smtClean="0">
                <a:solidFill>
                  <a:schemeClr val="tx1"/>
                </a:solidFill>
                <a:latin typeface="DFKai-SB" panose="03000509000000000000" pitchFamily="65" charset="-120"/>
                <a:ea typeface="DFKai-SB" panose="03000509000000000000" pitchFamily="65" charset="-120"/>
              </a:rPr>
              <a:t>38</a:t>
            </a:r>
            <a:r>
              <a:rPr lang="zh-TW" altLang="en-US" b="1" dirty="0" smtClean="0">
                <a:solidFill>
                  <a:schemeClr val="tx1"/>
                </a:solidFill>
                <a:latin typeface="DFKai-SB" panose="03000509000000000000" pitchFamily="65" charset="-120"/>
                <a:ea typeface="DFKai-SB" panose="03000509000000000000" pitchFamily="65" charset="-120"/>
              </a:rPr>
              <a:t> 歲前人生完美無缺， </a:t>
            </a:r>
            <a:r>
              <a:rPr lang="en-US" altLang="zh-TW" b="1" dirty="0" smtClean="0">
                <a:solidFill>
                  <a:schemeClr val="tx1"/>
                </a:solidFill>
                <a:latin typeface="DFKai-SB" panose="03000509000000000000" pitchFamily="65" charset="-120"/>
                <a:ea typeface="DFKai-SB" panose="03000509000000000000" pitchFamily="65" charset="-120"/>
              </a:rPr>
              <a:t>30</a:t>
            </a:r>
            <a:r>
              <a:rPr lang="zh-TW" altLang="en-US" b="1" dirty="0" smtClean="0">
                <a:solidFill>
                  <a:schemeClr val="tx1"/>
                </a:solidFill>
                <a:latin typeface="DFKai-SB" panose="03000509000000000000" pitchFamily="65" charset="-120"/>
                <a:ea typeface="DFKai-SB" panose="03000509000000000000" pitchFamily="65" charset="-120"/>
              </a:rPr>
              <a:t> 歲時已是百萬富翁</a:t>
            </a:r>
            <a:endParaRPr lang="en-US" altLang="zh-TW"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3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不知道如何處理失敗</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只要壞事發生就絕望透</a:t>
            </a:r>
            <a:r>
              <a:rPr lang="zh-TW" altLang="en-US" b="1" dirty="0" smtClean="0">
                <a:solidFill>
                  <a:schemeClr val="tx1"/>
                </a:solidFill>
                <a:latin typeface="DFKai-SB" panose="03000509000000000000" pitchFamily="65" charset="-120"/>
                <a:ea typeface="DFKai-SB" panose="03000509000000000000" pitchFamily="65" charset="-120"/>
              </a:rPr>
              <a:t>頂，只要對他理想中的自己有威脅時，他就尋求更多的成就來掩飾他的失望和痛苦</a:t>
            </a:r>
            <a:endParaRPr lang="en-US" altLang="zh-TW"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3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他無法自在做自己</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他常常隱藏極多生命中的負面特質，例如他成長的破碎家庭</a:t>
            </a:r>
            <a:endParaRPr lang="en-US" altLang="zh-TW"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300"/>
              </a:lnSpc>
              <a:buFontTx/>
              <a:buChar char="-"/>
            </a:pPr>
            <a:r>
              <a:rPr lang="en-US" altLang="zh-TW" b="1" dirty="0" smtClean="0">
                <a:solidFill>
                  <a:schemeClr val="tx1"/>
                </a:solidFill>
                <a:latin typeface="DFKai-SB" panose="03000509000000000000" pitchFamily="65" charset="-120"/>
                <a:ea typeface="DFKai-SB" panose="03000509000000000000" pitchFamily="65" charset="-120"/>
              </a:rPr>
              <a:t>38</a:t>
            </a:r>
            <a:r>
              <a:rPr lang="zh-TW" altLang="en-US" b="1" dirty="0" smtClean="0">
                <a:solidFill>
                  <a:schemeClr val="tx1"/>
                </a:solidFill>
                <a:latin typeface="DFKai-SB" panose="03000509000000000000" pitchFamily="65" charset="-120"/>
                <a:ea typeface="DFKai-SB" panose="03000509000000000000" pitchFamily="65" charset="-120"/>
              </a:rPr>
              <a:t> 歲那年他精神崩潰住進醫院</a:t>
            </a:r>
            <a:endParaRPr lang="en-US" altLang="zh-TW" b="1" dirty="0" smtClean="0">
              <a:solidFill>
                <a:schemeClr val="tx1"/>
              </a:solidFill>
              <a:latin typeface="DFKai-SB" panose="03000509000000000000" pitchFamily="65" charset="-120"/>
              <a:ea typeface="DFKai-SB" panose="03000509000000000000" pitchFamily="65" charset="-120"/>
            </a:endParaRPr>
          </a:p>
          <a:p>
            <a:pPr algn="l">
              <a:lnSpc>
                <a:spcPts val="3300"/>
              </a:lnSpc>
            </a:pPr>
            <a:endParaRPr lang="en-US" altLang="zh-TW" sz="2800" b="1" dirty="0" smtClean="0">
              <a:solidFill>
                <a:srgbClr val="7030A0"/>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2</a:t>
            </a:fld>
            <a:endParaRPr lang="en-US" dirty="0"/>
          </a:p>
        </p:txBody>
      </p:sp>
    </p:spTree>
    <p:extLst>
      <p:ext uri="{BB962C8B-B14F-4D97-AF65-F5344CB8AC3E}">
        <p14:creationId xmlns:p14="http://schemas.microsoft.com/office/powerpoint/2010/main" val="791166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669921"/>
          </a:xfrm>
        </p:spPr>
        <p:txBody>
          <a:bodyPr>
            <a:noAutofit/>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好壞、善</a:t>
            </a:r>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惡並存的世界</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1"/>
          </a:xfrm>
        </p:spPr>
        <p:txBody>
          <a:bodyPr>
            <a:noAutofit/>
          </a:bodyPr>
          <a:lstStyle/>
          <a:p>
            <a:pPr marL="457200" indent="-457200" algn="l">
              <a:lnSpc>
                <a:spcPts val="35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rPr>
              <a:t>人類先祖亞</a:t>
            </a:r>
            <a:r>
              <a:rPr lang="zh-TW" altLang="en-US" sz="2400" b="1" dirty="0">
                <a:solidFill>
                  <a:schemeClr val="tx1"/>
                </a:solidFill>
                <a:latin typeface="DFKai-SB" panose="03000509000000000000" pitchFamily="65" charset="-120"/>
                <a:ea typeface="DFKai-SB" panose="03000509000000000000" pitchFamily="65" charset="-120"/>
              </a:rPr>
              <a:t>當夏</a:t>
            </a:r>
            <a:r>
              <a:rPr lang="zh-TW" altLang="en-US" sz="2400" b="1" dirty="0" smtClean="0">
                <a:solidFill>
                  <a:schemeClr val="tx1"/>
                </a:solidFill>
                <a:latin typeface="DFKai-SB" panose="03000509000000000000" pitchFamily="65" charset="-120"/>
                <a:ea typeface="DFKai-SB" panose="03000509000000000000" pitchFamily="65" charset="-120"/>
              </a:rPr>
              <a:t>娃使罪入</a:t>
            </a:r>
            <a:r>
              <a:rPr lang="zh-TW" altLang="en-US" sz="2400" b="1" dirty="0">
                <a:solidFill>
                  <a:schemeClr val="tx1"/>
                </a:solidFill>
                <a:latin typeface="DFKai-SB" panose="03000509000000000000" pitchFamily="65" charset="-120"/>
                <a:ea typeface="DFKai-SB" panose="03000509000000000000" pitchFamily="65" charset="-120"/>
              </a:rPr>
              <a:t>了世</a:t>
            </a:r>
            <a:r>
              <a:rPr lang="zh-TW" altLang="en-US" sz="2400" b="1" dirty="0" smtClean="0">
                <a:solidFill>
                  <a:schemeClr val="tx1"/>
                </a:solidFill>
                <a:latin typeface="DFKai-SB" panose="03000509000000000000" pitchFamily="65" charset="-120"/>
                <a:ea typeface="DFKai-SB" panose="03000509000000000000" pitchFamily="65" charset="-120"/>
              </a:rPr>
              <a:t>界，</a:t>
            </a:r>
            <a:r>
              <a:rPr lang="zh-TW" altLang="en-US" sz="2400" b="1" dirty="0">
                <a:solidFill>
                  <a:schemeClr val="tx1"/>
                </a:solidFill>
                <a:latin typeface="DFKai-SB" panose="03000509000000000000" pitchFamily="65" charset="-120"/>
                <a:ea typeface="DFKai-SB" panose="03000509000000000000" pitchFamily="65" charset="-120"/>
              </a:rPr>
              <a:t>世界變成一個不完美</a:t>
            </a:r>
            <a:r>
              <a:rPr lang="zh-TW" altLang="en-US" sz="2400" b="1" dirty="0" smtClean="0">
                <a:solidFill>
                  <a:schemeClr val="tx1"/>
                </a:solidFill>
                <a:latin typeface="DFKai-SB" panose="03000509000000000000" pitchFamily="65" charset="-120"/>
                <a:ea typeface="DFKai-SB" panose="03000509000000000000" pitchFamily="65" charset="-120"/>
              </a:rPr>
              <a:t>的地</a:t>
            </a:r>
            <a:r>
              <a:rPr lang="zh-TW" altLang="en-US" sz="2400" b="1" dirty="0" smtClean="0">
                <a:solidFill>
                  <a:schemeClr val="tx1"/>
                </a:solidFill>
                <a:latin typeface="DFKai-SB" panose="03000509000000000000" pitchFamily="65" charset="-120"/>
                <a:ea typeface="DFKai-SB" panose="03000509000000000000" pitchFamily="65" charset="-120"/>
              </a:rPr>
              <a:t>方</a:t>
            </a:r>
            <a:r>
              <a:rPr lang="zh-TW" altLang="en-US" sz="2400" b="1" dirty="0" smtClean="0">
                <a:solidFill>
                  <a:srgbClr val="7030A0"/>
                </a:solidFill>
                <a:latin typeface="DFKai-SB" panose="03000509000000000000" pitchFamily="65" charset="-120"/>
                <a:ea typeface="DFKai-SB" panose="03000509000000000000" pitchFamily="65" charset="-120"/>
              </a:rPr>
              <a:t> </a:t>
            </a:r>
            <a:endParaRPr lang="en-US" altLang="zh-TW" sz="2400" b="1" dirty="0" smtClean="0">
              <a:solidFill>
                <a:srgbClr val="7030A0"/>
              </a:solidFill>
              <a:latin typeface="DFKai-SB" panose="03000509000000000000" pitchFamily="65" charset="-120"/>
              <a:ea typeface="DFKai-SB" panose="03000509000000000000" pitchFamily="65" charset="-120"/>
            </a:endParaRPr>
          </a:p>
          <a:p>
            <a:pPr lvl="1" algn="l">
              <a:lnSpc>
                <a:spcPts val="3500"/>
              </a:lnSpc>
            </a:pPr>
            <a:r>
              <a:rPr lang="en-US" altLang="zh-TW" sz="2400" b="1" dirty="0" smtClean="0">
                <a:solidFill>
                  <a:srgbClr val="7030A0"/>
                </a:solidFill>
                <a:latin typeface="DFKai-SB" panose="03000509000000000000" pitchFamily="65" charset="-120"/>
                <a:ea typeface="DFKai-SB" panose="03000509000000000000" pitchFamily="65" charset="-120"/>
              </a:rPr>
              <a:t>-</a:t>
            </a:r>
            <a:r>
              <a:rPr lang="zh-TW" altLang="en-US" sz="2400" b="1" dirty="0" smtClean="0">
                <a:solidFill>
                  <a:srgbClr val="7030A0"/>
                </a:solidFill>
                <a:latin typeface="DFKai-SB" panose="03000509000000000000" pitchFamily="65" charset="-120"/>
                <a:ea typeface="DFKai-SB" panose="03000509000000000000" pitchFamily="65" charset="-120"/>
              </a:rPr>
              <a:t> </a:t>
            </a:r>
            <a:r>
              <a:rPr lang="zh-TW" altLang="en-US" sz="2400" b="1" dirty="0" smtClean="0">
                <a:solidFill>
                  <a:schemeClr val="tx1"/>
                </a:solidFill>
                <a:latin typeface="DFKai-SB" panose="03000509000000000000" pitchFamily="65" charset="-120"/>
                <a:ea typeface="DFKai-SB" panose="03000509000000000000" pitchFamily="65" charset="-120"/>
              </a:rPr>
              <a:t>世</a:t>
            </a:r>
            <a:r>
              <a:rPr lang="zh-TW" altLang="en-US" sz="2400" b="1" dirty="0" smtClean="0">
                <a:solidFill>
                  <a:schemeClr val="tx1"/>
                </a:solidFill>
                <a:latin typeface="DFKai-SB" panose="03000509000000000000" pitchFamily="65" charset="-120"/>
                <a:ea typeface="DFKai-SB" panose="03000509000000000000" pitchFamily="65" charset="-120"/>
              </a:rPr>
              <a:t>界有善有惡</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我們周圍的世界，周圍的人有好有壞</a:t>
            </a:r>
            <a:r>
              <a:rPr lang="zh-TW" altLang="en-US" sz="2400" b="1" dirty="0" smtClean="0">
                <a:solidFill>
                  <a:schemeClr val="tx1"/>
                </a:solidFill>
                <a:latin typeface="DFKai-SB" panose="03000509000000000000" pitchFamily="65" charset="-120"/>
                <a:ea typeface="DFKai-SB" panose="03000509000000000000" pitchFamily="65" charset="-120"/>
              </a:rPr>
              <a:t>，我</a:t>
            </a:r>
            <a:r>
              <a:rPr lang="zh-TW" altLang="en-US" sz="2400" b="1" dirty="0" smtClean="0">
                <a:solidFill>
                  <a:schemeClr val="tx1"/>
                </a:solidFill>
                <a:latin typeface="DFKai-SB" panose="03000509000000000000" pitchFamily="65" charset="-120"/>
                <a:ea typeface="DFKai-SB" panose="03000509000000000000" pitchFamily="65" charset="-120"/>
              </a:rPr>
              <a:t>們</a:t>
            </a:r>
            <a:r>
              <a:rPr lang="zh-TW" altLang="en-US" sz="2400" b="1" dirty="0" smtClean="0">
                <a:solidFill>
                  <a:schemeClr val="tx1"/>
                </a:solidFill>
                <a:latin typeface="DFKai-SB" panose="03000509000000000000" pitchFamily="65" charset="-120"/>
                <a:ea typeface="DFKai-SB" panose="03000509000000000000" pitchFamily="65" charset="-120"/>
              </a:rPr>
              <a:t>自</a:t>
            </a:r>
            <a:r>
              <a:rPr lang="en-US" altLang="zh-TW" sz="2400" b="1" dirty="0" smtClean="0">
                <a:solidFill>
                  <a:schemeClr val="tx1"/>
                </a:solidFill>
                <a:latin typeface="DFKai-SB" panose="03000509000000000000" pitchFamily="65" charset="-120"/>
                <a:ea typeface="DFKai-SB" panose="03000509000000000000" pitchFamily="65" charset="-120"/>
              </a:rPr>
              <a:t>	</a:t>
            </a:r>
            <a:r>
              <a:rPr lang="zh-TW" altLang="en-US" sz="2400" b="1" dirty="0" smtClean="0">
                <a:solidFill>
                  <a:schemeClr val="tx1"/>
                </a:solidFill>
                <a:latin typeface="DFKai-SB" panose="03000509000000000000" pitchFamily="65" charset="-120"/>
                <a:ea typeface="DFKai-SB" panose="03000509000000000000" pitchFamily="65" charset="-120"/>
              </a:rPr>
              <a:t>己</a:t>
            </a:r>
            <a:r>
              <a:rPr lang="zh-TW" altLang="en-US" sz="2400" b="1" dirty="0" smtClean="0">
                <a:solidFill>
                  <a:schemeClr val="tx1"/>
                </a:solidFill>
                <a:latin typeface="DFKai-SB" panose="03000509000000000000" pitchFamily="65" charset="-120"/>
                <a:ea typeface="DFKai-SB" panose="03000509000000000000" pitchFamily="65" charset="-120"/>
              </a:rPr>
              <a:t>也有好的一面和壞的一面</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457200" indent="-457200" algn="l">
              <a:lnSpc>
                <a:spcPts val="35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rPr>
              <a:t>我們天然人的傾向是將「好與壞」「善與惡</a:t>
            </a:r>
            <a:r>
              <a:rPr lang="zh-TW" altLang="en-US" sz="2400" b="1" dirty="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分開</a:t>
            </a:r>
            <a:r>
              <a:rPr lang="zh-TW" altLang="en-US" sz="2400" b="1" dirty="0" smtClean="0">
                <a:solidFill>
                  <a:srgbClr val="7030A0"/>
                </a:solidFill>
                <a:latin typeface="DFKai-SB" panose="03000509000000000000" pitchFamily="65" charset="-120"/>
                <a:ea typeface="DFKai-SB" panose="03000509000000000000" pitchFamily="65" charset="-120"/>
              </a:rPr>
              <a:t> </a:t>
            </a:r>
            <a:endParaRPr lang="en-US" altLang="zh-TW" sz="2400" b="1" dirty="0" smtClean="0">
              <a:solidFill>
                <a:srgbClr val="7030A0"/>
              </a:solidFill>
              <a:latin typeface="DFKai-SB" panose="03000509000000000000" pitchFamily="65" charset="-120"/>
              <a:ea typeface="DFKai-SB" panose="03000509000000000000" pitchFamily="65" charset="-120"/>
            </a:endParaRPr>
          </a:p>
          <a:p>
            <a:pPr marL="800100" lvl="1" indent="-342900" algn="l">
              <a:lnSpc>
                <a:spcPts val="35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將「善的</a:t>
            </a:r>
            <a:r>
              <a:rPr lang="zh-TW" altLang="en-US" sz="2400" b="1" dirty="0" smtClean="0">
                <a:solidFill>
                  <a:schemeClr val="tx1"/>
                </a:solidFill>
                <a:latin typeface="DFKai-SB" panose="03000509000000000000" pitchFamily="65" charset="-120"/>
                <a:ea typeface="DFKai-SB" panose="03000509000000000000" pitchFamily="65" charset="-120"/>
              </a:rPr>
              <a:t>我，善的別</a:t>
            </a:r>
            <a:r>
              <a:rPr lang="zh-TW" altLang="en-US" sz="2400" b="1" dirty="0" smtClean="0">
                <a:solidFill>
                  <a:schemeClr val="tx1"/>
                </a:solidFill>
                <a:latin typeface="DFKai-SB" panose="03000509000000000000" pitchFamily="65" charset="-120"/>
                <a:ea typeface="DFKai-SB" panose="03000509000000000000" pitchFamily="65" charset="-120"/>
              </a:rPr>
              <a:t>人</a:t>
            </a:r>
            <a:r>
              <a:rPr lang="zh-TW" altLang="en-US" sz="2400" b="1" dirty="0" smtClean="0">
                <a:solidFill>
                  <a:schemeClr val="tx1"/>
                </a:solidFill>
                <a:latin typeface="DFKai-SB" panose="03000509000000000000" pitchFamily="65" charset="-120"/>
                <a:ea typeface="DFKai-SB" panose="03000509000000000000" pitchFamily="65" charset="-120"/>
              </a:rPr>
              <a:t>及善的世</a:t>
            </a:r>
            <a:r>
              <a:rPr lang="zh-TW" altLang="en-US" sz="2400" b="1" dirty="0" smtClean="0">
                <a:solidFill>
                  <a:schemeClr val="tx1"/>
                </a:solidFill>
                <a:latin typeface="DFKai-SB" panose="03000509000000000000" pitchFamily="65" charset="-120"/>
                <a:ea typeface="DFKai-SB" panose="03000509000000000000" pitchFamily="65" charset="-120"/>
              </a:rPr>
              <a:t>界」看為「全然善的」</a:t>
            </a:r>
            <a:r>
              <a:rPr lang="zh-TW" altLang="en-US" sz="2400" b="1" dirty="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將「惡的</a:t>
            </a:r>
            <a:r>
              <a:rPr lang="zh-TW" altLang="en-US" sz="2400" b="1" dirty="0" smtClean="0">
                <a:solidFill>
                  <a:schemeClr val="tx1"/>
                </a:solidFill>
                <a:latin typeface="DFKai-SB" panose="03000509000000000000" pitchFamily="65" charset="-120"/>
                <a:ea typeface="DFKai-SB" panose="03000509000000000000" pitchFamily="65" charset="-120"/>
              </a:rPr>
              <a:t>我，惡的別</a:t>
            </a:r>
            <a:r>
              <a:rPr lang="zh-TW" altLang="en-US" sz="2400" b="1" dirty="0">
                <a:solidFill>
                  <a:schemeClr val="tx1"/>
                </a:solidFill>
                <a:latin typeface="DFKai-SB" panose="03000509000000000000" pitchFamily="65" charset="-120"/>
                <a:ea typeface="DFKai-SB" panose="03000509000000000000" pitchFamily="65" charset="-120"/>
              </a:rPr>
              <a:t>人</a:t>
            </a:r>
            <a:r>
              <a:rPr lang="zh-TW" altLang="en-US" sz="2400" b="1" dirty="0" smtClean="0">
                <a:solidFill>
                  <a:schemeClr val="tx1"/>
                </a:solidFill>
                <a:latin typeface="DFKai-SB" panose="03000509000000000000" pitchFamily="65" charset="-120"/>
                <a:ea typeface="DFKai-SB" panose="03000509000000000000" pitchFamily="65" charset="-120"/>
              </a:rPr>
              <a:t>及惡的世</a:t>
            </a:r>
            <a:r>
              <a:rPr lang="zh-TW" altLang="en-US" sz="2400" b="1" dirty="0">
                <a:solidFill>
                  <a:schemeClr val="tx1"/>
                </a:solidFill>
                <a:latin typeface="DFKai-SB" panose="03000509000000000000" pitchFamily="65" charset="-120"/>
                <a:ea typeface="DFKai-SB" panose="03000509000000000000" pitchFamily="65" charset="-120"/>
              </a:rPr>
              <a:t>界」看</a:t>
            </a:r>
            <a:r>
              <a:rPr lang="zh-TW" altLang="en-US" sz="2400" b="1" dirty="0" smtClean="0">
                <a:solidFill>
                  <a:schemeClr val="tx1"/>
                </a:solidFill>
                <a:latin typeface="DFKai-SB" panose="03000509000000000000" pitchFamily="65" charset="-120"/>
                <a:ea typeface="DFKai-SB" panose="03000509000000000000" pitchFamily="65" charset="-120"/>
              </a:rPr>
              <a:t>為「全然惡的」</a:t>
            </a:r>
            <a:r>
              <a:rPr lang="zh-TW" altLang="en-US" sz="2400" b="1" dirty="0">
                <a:solidFill>
                  <a:schemeClr val="tx1"/>
                </a:solidFill>
                <a:latin typeface="DFKai-SB" panose="03000509000000000000" pitchFamily="65" charset="-120"/>
                <a:ea typeface="DFKai-SB" panose="03000509000000000000" pitchFamily="65" charset="-120"/>
              </a:rPr>
              <a:t>，</a:t>
            </a:r>
            <a:r>
              <a:rPr lang="zh-TW" altLang="en-US" sz="2400" b="1" dirty="0" smtClean="0">
                <a:solidFill>
                  <a:srgbClr val="3333FF"/>
                </a:solidFill>
                <a:latin typeface="DFKai-SB" panose="03000509000000000000" pitchFamily="65" charset="-120"/>
                <a:ea typeface="DFKai-SB" panose="03000509000000000000" pitchFamily="65" charset="-120"/>
              </a:rPr>
              <a:t>這與事實不合 </a:t>
            </a:r>
            <a:r>
              <a:rPr lang="zh-TW" altLang="en-US" sz="2400" b="1" dirty="0" smtClean="0">
                <a:solidFill>
                  <a:srgbClr val="3333FF"/>
                </a:solidFill>
                <a:latin typeface="DFKai-SB" panose="03000509000000000000" pitchFamily="65" charset="-120"/>
                <a:ea typeface="DFKai-SB" panose="03000509000000000000" pitchFamily="65" charset="-120"/>
              </a:rPr>
              <a:t>  </a:t>
            </a:r>
            <a:endParaRPr lang="en-US" altLang="zh-TW" sz="2400" b="1" dirty="0" smtClean="0">
              <a:solidFill>
                <a:srgbClr val="3333FF"/>
              </a:solidFill>
              <a:latin typeface="DFKai-SB" panose="03000509000000000000" pitchFamily="65" charset="-120"/>
              <a:ea typeface="DFKai-SB" panose="03000509000000000000" pitchFamily="65" charset="-120"/>
            </a:endParaRPr>
          </a:p>
          <a:p>
            <a:pPr marL="457200" indent="-457200" algn="l">
              <a:lnSpc>
                <a:spcPts val="35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rPr>
              <a:t>將「</a:t>
            </a:r>
            <a:r>
              <a:rPr lang="zh-TW" altLang="en-US" sz="2400" b="1" dirty="0">
                <a:solidFill>
                  <a:schemeClr val="tx1"/>
                </a:solidFill>
                <a:latin typeface="DFKai-SB" panose="03000509000000000000" pitchFamily="65" charset="-120"/>
                <a:ea typeface="DFKai-SB" panose="03000509000000000000" pitchFamily="65" charset="-120"/>
              </a:rPr>
              <a:t>善與惡」分</a:t>
            </a:r>
            <a:r>
              <a:rPr lang="zh-TW" altLang="en-US" sz="2400" b="1" dirty="0" smtClean="0">
                <a:solidFill>
                  <a:schemeClr val="tx1"/>
                </a:solidFill>
                <a:latin typeface="DFKai-SB" panose="03000509000000000000" pitchFamily="65" charset="-120"/>
                <a:ea typeface="DFKai-SB" panose="03000509000000000000" pitchFamily="65" charset="-120"/>
              </a:rPr>
              <a:t>開的結果</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500"/>
              </a:lnSpc>
              <a:buFontTx/>
              <a:buChar char="-"/>
            </a:pPr>
            <a:r>
              <a:rPr lang="zh-TW" altLang="en-US" sz="2400" b="1" dirty="0">
                <a:solidFill>
                  <a:schemeClr val="tx1"/>
                </a:solidFill>
                <a:latin typeface="DFKai-SB" panose="03000509000000000000" pitchFamily="65" charset="-120"/>
                <a:ea typeface="DFKai-SB" panose="03000509000000000000" pitchFamily="65" charset="-120"/>
              </a:rPr>
              <a:t>使我們</a:t>
            </a:r>
            <a:r>
              <a:rPr lang="zh-TW" altLang="en-US" sz="2400" b="1" dirty="0" smtClean="0">
                <a:solidFill>
                  <a:schemeClr val="tx1"/>
                </a:solidFill>
                <a:latin typeface="DFKai-SB" panose="03000509000000000000" pitchFamily="65" charset="-120"/>
                <a:ea typeface="DFKai-SB" panose="03000509000000000000" pitchFamily="65" charset="-120"/>
              </a:rPr>
              <a:t>在</a:t>
            </a:r>
            <a:r>
              <a:rPr lang="zh-TW" altLang="en-US" sz="2400" b="1" dirty="0">
                <a:solidFill>
                  <a:schemeClr val="tx1"/>
                </a:solidFill>
                <a:latin typeface="DFKai-SB" panose="03000509000000000000" pitchFamily="65" charset="-120"/>
                <a:ea typeface="DFKai-SB" panose="03000509000000000000" pitchFamily="65" charset="-120"/>
              </a:rPr>
              <a:t>全善與全惡兩端盪來盪</a:t>
            </a:r>
            <a:r>
              <a:rPr lang="zh-TW" altLang="en-US" sz="2400" b="1" dirty="0" smtClean="0">
                <a:solidFill>
                  <a:schemeClr val="tx1"/>
                </a:solidFill>
                <a:latin typeface="DFKai-SB" panose="03000509000000000000" pitchFamily="65" charset="-120"/>
                <a:ea typeface="DFKai-SB" panose="03000509000000000000" pitchFamily="65" charset="-120"/>
              </a:rPr>
              <a:t>去</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「否</a:t>
            </a:r>
            <a:r>
              <a:rPr lang="zh-TW" altLang="en-US" sz="2400" b="1" dirty="0" smtClean="0">
                <a:solidFill>
                  <a:schemeClr val="tx1"/>
                </a:solidFill>
                <a:latin typeface="DFKai-SB" panose="03000509000000000000" pitchFamily="65" charset="-120"/>
                <a:ea typeface="DFKai-SB" panose="03000509000000000000" pitchFamily="65" charset="-120"/>
              </a:rPr>
              <a:t>認惡」的存在或</a:t>
            </a:r>
            <a:r>
              <a:rPr lang="zh-TW" altLang="en-US" sz="2400" b="1" dirty="0" smtClean="0">
                <a:solidFill>
                  <a:schemeClr val="tx1"/>
                </a:solidFill>
                <a:latin typeface="DFKai-SB" panose="03000509000000000000" pitchFamily="65" charset="-120"/>
                <a:ea typeface="DFKai-SB" panose="03000509000000000000" pitchFamily="65" charset="-120"/>
              </a:rPr>
              <a:t>「否</a:t>
            </a:r>
            <a:r>
              <a:rPr lang="zh-TW" altLang="en-US" sz="2400" b="1" dirty="0" smtClean="0">
                <a:solidFill>
                  <a:schemeClr val="tx1"/>
                </a:solidFill>
                <a:latin typeface="DFKai-SB" panose="03000509000000000000" pitchFamily="65" charset="-120"/>
                <a:ea typeface="DFKai-SB" panose="03000509000000000000" pitchFamily="65" charset="-120"/>
              </a:rPr>
              <a:t>認善」</a:t>
            </a:r>
            <a:r>
              <a:rPr lang="zh-TW" altLang="en-US" sz="2400" b="1" dirty="0">
                <a:solidFill>
                  <a:schemeClr val="tx1"/>
                </a:solidFill>
                <a:latin typeface="DFKai-SB" panose="03000509000000000000" pitchFamily="65" charset="-120"/>
                <a:ea typeface="DFKai-SB" panose="03000509000000000000" pitchFamily="65" charset="-120"/>
              </a:rPr>
              <a:t>的存</a:t>
            </a:r>
            <a:r>
              <a:rPr lang="zh-TW" altLang="en-US" sz="2400" b="1" dirty="0" smtClean="0">
                <a:solidFill>
                  <a:schemeClr val="tx1"/>
                </a:solidFill>
                <a:latin typeface="DFKai-SB" panose="03000509000000000000" pitchFamily="65" charset="-120"/>
                <a:ea typeface="DFKai-SB" panose="03000509000000000000" pitchFamily="65" charset="-120"/>
              </a:rPr>
              <a:t>在</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5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不能忍受</a:t>
            </a:r>
            <a:r>
              <a:rPr lang="zh-TW" altLang="en-US" sz="2400" b="1" dirty="0" smtClean="0">
                <a:solidFill>
                  <a:srgbClr val="3333FF"/>
                </a:solidFill>
                <a:latin typeface="DFKai-SB" panose="03000509000000000000" pitchFamily="65" charset="-120"/>
                <a:ea typeface="DFKai-SB" panose="03000509000000000000" pitchFamily="65" charset="-120"/>
              </a:rPr>
              <a:t>自己</a:t>
            </a:r>
            <a:r>
              <a:rPr lang="zh-TW" altLang="en-US" sz="2400" b="1" dirty="0" smtClean="0">
                <a:solidFill>
                  <a:schemeClr val="tx1"/>
                </a:solidFill>
                <a:latin typeface="DFKai-SB" panose="03000509000000000000" pitchFamily="65" charset="-120"/>
                <a:ea typeface="DFKai-SB" panose="03000509000000000000" pitchFamily="65" charset="-120"/>
              </a:rPr>
              <a:t>或</a:t>
            </a:r>
            <a:r>
              <a:rPr lang="zh-TW" altLang="en-US" sz="2400" b="1" dirty="0" smtClean="0">
                <a:solidFill>
                  <a:srgbClr val="3333FF"/>
                </a:solidFill>
                <a:latin typeface="DFKai-SB" panose="03000509000000000000" pitchFamily="65" charset="-120"/>
                <a:ea typeface="DFKai-SB" panose="03000509000000000000" pitchFamily="65" charset="-120"/>
              </a:rPr>
              <a:t>別人</a:t>
            </a:r>
            <a:r>
              <a:rPr lang="zh-TW" altLang="en-US" sz="2400" b="1" dirty="0" smtClean="0">
                <a:solidFill>
                  <a:schemeClr val="tx1"/>
                </a:solidFill>
                <a:latin typeface="DFKai-SB" panose="03000509000000000000" pitchFamily="65" charset="-120"/>
                <a:ea typeface="DFKai-SB" panose="03000509000000000000" pitchFamily="65" charset="-120"/>
              </a:rPr>
              <a:t>的惡、弱點和失</a:t>
            </a:r>
            <a:r>
              <a:rPr lang="zh-TW" altLang="en-US" sz="2400" b="1" dirty="0" smtClean="0">
                <a:solidFill>
                  <a:schemeClr val="tx1"/>
                </a:solidFill>
                <a:latin typeface="DFKai-SB" panose="03000509000000000000" pitchFamily="65" charset="-120"/>
                <a:ea typeface="DFKai-SB" panose="03000509000000000000" pitchFamily="65" charset="-120"/>
              </a:rPr>
              <a:t>敗 </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5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用嚴厲批判的態度對待不合我們期望的人群、教會、或工作</a:t>
            </a:r>
            <a:endParaRPr lang="en-US" altLang="zh-TW" sz="2400" b="1"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3</a:t>
            </a:fld>
            <a:endParaRPr lang="en-US" dirty="0"/>
          </a:p>
        </p:txBody>
      </p:sp>
    </p:spTree>
    <p:extLst>
      <p:ext uri="{BB962C8B-B14F-4D97-AF65-F5344CB8AC3E}">
        <p14:creationId xmlns:p14="http://schemas.microsoft.com/office/powerpoint/2010/main" val="1306340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457197"/>
          </a:xfrm>
        </p:spPr>
        <p:txBody>
          <a:bodyPr>
            <a:noAutofit/>
          </a:bodyPr>
          <a:lstStyle/>
          <a:p>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聖經怎麼看待「善與惡」</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533400"/>
            <a:ext cx="9144000" cy="6324601"/>
          </a:xfrm>
        </p:spPr>
        <p:txBody>
          <a:bodyPr>
            <a:noAutofit/>
          </a:bodyPr>
          <a:lstStyle/>
          <a:p>
            <a:pPr marL="457200" indent="-457200" algn="l">
              <a:lnSpc>
                <a:spcPts val="31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rPr>
              <a:t>原先的創造</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完美、無瑕疵及無罪的</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100"/>
              </a:lnSpc>
              <a:buFontTx/>
              <a:buChar char="-"/>
            </a:pPr>
            <a:r>
              <a:rPr lang="zh-TW" altLang="en-US" sz="2400" b="1" dirty="0">
                <a:solidFill>
                  <a:schemeClr val="tx1"/>
                </a:solidFill>
                <a:latin typeface="DFKai-SB" panose="03000509000000000000" pitchFamily="65" charset="-120"/>
                <a:ea typeface="DFKai-SB" panose="03000509000000000000" pitchFamily="65" charset="-120"/>
              </a:rPr>
              <a:t>人與萬物的關係原是和</a:t>
            </a:r>
            <a:r>
              <a:rPr lang="zh-TW" altLang="en-US" sz="2400" b="1" dirty="0" smtClean="0">
                <a:solidFill>
                  <a:schemeClr val="tx1"/>
                </a:solidFill>
                <a:latin typeface="DFKai-SB" panose="03000509000000000000" pitchFamily="65" charset="-120"/>
                <a:ea typeface="DFKai-SB" panose="03000509000000000000" pitchFamily="65" charset="-120"/>
              </a:rPr>
              <a:t>諧</a:t>
            </a:r>
            <a:r>
              <a:rPr lang="zh-TW" altLang="en-US" sz="2400" b="1" dirty="0" smtClean="0">
                <a:solidFill>
                  <a:schemeClr val="tx1"/>
                </a:solidFill>
                <a:latin typeface="DFKai-SB" panose="03000509000000000000" pitchFamily="65" charset="-120"/>
                <a:ea typeface="DFKai-SB" panose="03000509000000000000" pitchFamily="65" charset="-120"/>
              </a:rPr>
              <a:t>的</a:t>
            </a:r>
            <a:r>
              <a:rPr lang="zh-TW" altLang="en-US" sz="2400" b="1" dirty="0" smtClean="0">
                <a:solidFill>
                  <a:srgbClr val="7030A0"/>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身心是健康愉快</a:t>
            </a:r>
            <a:r>
              <a:rPr lang="zh-TW" altLang="en-US" sz="2400" b="1" dirty="0" smtClean="0">
                <a:solidFill>
                  <a:schemeClr val="tx1"/>
                </a:solidFill>
                <a:latin typeface="DFKai-SB" panose="03000509000000000000" pitchFamily="65" charset="-120"/>
                <a:ea typeface="DFKai-SB" panose="03000509000000000000" pitchFamily="65" charset="-120"/>
              </a:rPr>
              <a:t>的</a:t>
            </a:r>
            <a:endParaRPr lang="en-US" altLang="zh-TW" sz="2400" b="1" dirty="0" smtClean="0">
              <a:solidFill>
                <a:srgbClr val="7030A0"/>
              </a:solidFill>
              <a:latin typeface="DFKai-SB" panose="03000509000000000000" pitchFamily="65" charset="-120"/>
              <a:ea typeface="DFKai-SB" panose="03000509000000000000" pitchFamily="65" charset="-120"/>
            </a:endParaRPr>
          </a:p>
          <a:p>
            <a:pPr marL="800100" lvl="1" indent="-342900" algn="l">
              <a:lnSpc>
                <a:spcPts val="3100"/>
              </a:lnSpc>
              <a:buFontTx/>
              <a:buChar char="-"/>
            </a:pPr>
            <a:r>
              <a:rPr lang="zh-TW" altLang="en-US" sz="2400" b="1" dirty="0">
                <a:solidFill>
                  <a:schemeClr val="tx1"/>
                </a:solidFill>
                <a:latin typeface="DFKai-SB" panose="03000509000000000000" pitchFamily="65" charset="-120"/>
                <a:ea typeface="DFKai-SB" panose="03000509000000000000" pitchFamily="65" charset="-120"/>
              </a:rPr>
              <a:t>我們原先被</a:t>
            </a:r>
            <a:r>
              <a:rPr lang="zh-TW" altLang="en-US" sz="2400" b="1" dirty="0" smtClean="0">
                <a:solidFill>
                  <a:schemeClr val="tx1"/>
                </a:solidFill>
                <a:latin typeface="DFKai-SB" panose="03000509000000000000" pitchFamily="65" charset="-120"/>
                <a:ea typeface="DFKai-SB" panose="03000509000000000000" pitchFamily="65" charset="-120"/>
              </a:rPr>
              <a:t>造是要生活在一個完美理想的世界中</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457200" indent="-457200" algn="l">
              <a:lnSpc>
                <a:spcPts val="31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rPr>
              <a:t>罪因人</a:t>
            </a:r>
            <a:r>
              <a:rPr lang="zh-TW" altLang="en-US" sz="2400" b="1" dirty="0">
                <a:solidFill>
                  <a:schemeClr val="tx1"/>
                </a:solidFill>
                <a:latin typeface="DFKai-SB" panose="03000509000000000000" pitchFamily="65" charset="-120"/>
                <a:ea typeface="DFKai-SB" panose="03000509000000000000" pitchFamily="65" charset="-120"/>
              </a:rPr>
              <a:t>類先祖亞當夏</a:t>
            </a:r>
            <a:r>
              <a:rPr lang="zh-TW" altLang="en-US" sz="2400" b="1" dirty="0" smtClean="0">
                <a:solidFill>
                  <a:schemeClr val="tx1"/>
                </a:solidFill>
                <a:latin typeface="DFKai-SB" panose="03000509000000000000" pitchFamily="65" charset="-120"/>
                <a:ea typeface="DFKai-SB" panose="03000509000000000000" pitchFamily="65" charset="-120"/>
              </a:rPr>
              <a:t>娃的錯誤選擇而入</a:t>
            </a:r>
            <a:r>
              <a:rPr lang="zh-TW" altLang="en-US" sz="2400" b="1" dirty="0">
                <a:solidFill>
                  <a:schemeClr val="tx1"/>
                </a:solidFill>
                <a:latin typeface="DFKai-SB" panose="03000509000000000000" pitchFamily="65" charset="-120"/>
                <a:ea typeface="DFKai-SB" panose="03000509000000000000" pitchFamily="65" charset="-120"/>
              </a:rPr>
              <a:t>了世</a:t>
            </a:r>
            <a:r>
              <a:rPr lang="zh-TW" altLang="en-US" sz="2400" b="1" dirty="0" smtClean="0">
                <a:solidFill>
                  <a:schemeClr val="tx1"/>
                </a:solidFill>
                <a:latin typeface="DFKai-SB" panose="03000509000000000000" pitchFamily="65" charset="-120"/>
                <a:ea typeface="DFKai-SB" panose="03000509000000000000" pitchFamily="65" charset="-120"/>
              </a:rPr>
              <a:t>界後</a:t>
            </a:r>
            <a:r>
              <a:rPr lang="en-US" altLang="zh-TW" sz="2400" b="1" dirty="0" smtClean="0">
                <a:solidFill>
                  <a:schemeClr val="tx1"/>
                </a:solidFill>
                <a:latin typeface="DFKai-SB" panose="03000509000000000000" pitchFamily="65" charset="-120"/>
                <a:ea typeface="DFKai-SB" panose="03000509000000000000" pitchFamily="65" charset="-120"/>
              </a:rPr>
              <a:t>:</a:t>
            </a:r>
          </a:p>
          <a:p>
            <a:pPr lvl="1" algn="l">
              <a:lnSpc>
                <a:spcPts val="3100"/>
              </a:lnSpc>
            </a:pP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 人</a:t>
            </a:r>
            <a:r>
              <a:rPr lang="zh-TW" altLang="en-US" sz="2400" b="1" dirty="0">
                <a:solidFill>
                  <a:schemeClr val="tx1"/>
                </a:solidFill>
                <a:latin typeface="DFKai-SB" panose="03000509000000000000" pitchFamily="65" charset="-120"/>
                <a:ea typeface="DFKai-SB" panose="03000509000000000000" pitchFamily="65" charset="-120"/>
              </a:rPr>
              <a:t>的靈死了，不能明白神的「善」</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憑己意定善惡</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羅</a:t>
            </a:r>
            <a:r>
              <a:rPr lang="en-US" altLang="zh-TW" sz="2400" b="1" dirty="0">
                <a:solidFill>
                  <a:schemeClr val="tx1"/>
                </a:solidFill>
                <a:latin typeface="DFKai-SB" panose="03000509000000000000" pitchFamily="65" charset="-120"/>
                <a:ea typeface="DFKai-SB" panose="03000509000000000000" pitchFamily="65" charset="-120"/>
              </a:rPr>
              <a:t>8:7)</a:t>
            </a:r>
          </a:p>
          <a:p>
            <a:pPr marL="800100" lvl="1" indent="-342900" algn="l">
              <a:lnSpc>
                <a:spcPts val="31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惡」進入了人的心靈世</a:t>
            </a:r>
            <a:r>
              <a:rPr lang="zh-TW" altLang="en-US" sz="2400" b="1" dirty="0" smtClean="0">
                <a:solidFill>
                  <a:schemeClr val="tx1"/>
                </a:solidFill>
                <a:latin typeface="DFKai-SB" panose="03000509000000000000" pitchFamily="65" charset="-120"/>
                <a:ea typeface="DFKai-SB" panose="03000509000000000000" pitchFamily="65" charset="-120"/>
              </a:rPr>
              <a:t>界，縱使有</a:t>
            </a:r>
            <a:r>
              <a:rPr lang="zh-TW" altLang="en-US" sz="2400" b="1" dirty="0">
                <a:solidFill>
                  <a:schemeClr val="tx1"/>
                </a:solidFill>
                <a:latin typeface="DFKai-SB" panose="03000509000000000000" pitchFamily="65" charset="-120"/>
                <a:ea typeface="DFKai-SB" panose="03000509000000000000" pitchFamily="65" charset="-120"/>
              </a:rPr>
              <a:t>行善的意願，卻沒有行善的能力</a:t>
            </a:r>
            <a:r>
              <a:rPr lang="zh-TW" altLang="en-US" sz="2400" dirty="0"/>
              <a:t>。</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羅</a:t>
            </a:r>
            <a:r>
              <a:rPr lang="en-US" altLang="zh-TW" sz="2400" b="1" dirty="0">
                <a:solidFill>
                  <a:schemeClr val="tx1"/>
                </a:solidFill>
                <a:latin typeface="DFKai-SB" panose="03000509000000000000" pitchFamily="65" charset="-120"/>
                <a:ea typeface="DFKai-SB" panose="03000509000000000000" pitchFamily="65" charset="-120"/>
              </a:rPr>
              <a:t>5:12</a:t>
            </a:r>
            <a:r>
              <a:rPr lang="zh-TW" altLang="en-US" sz="2400" dirty="0">
                <a:solidFill>
                  <a:schemeClr val="tx1"/>
                </a:solidFill>
              </a:rPr>
              <a:t> </a:t>
            </a:r>
            <a:r>
              <a:rPr lang="zh-TW" altLang="en-US" sz="2400" b="1" dirty="0" smtClean="0">
                <a:solidFill>
                  <a:schemeClr val="tx1"/>
                </a:solidFill>
                <a:latin typeface="DFKai-SB" panose="03000509000000000000" pitchFamily="65" charset="-120"/>
                <a:ea typeface="DFKai-SB" panose="03000509000000000000" pitchFamily="65" charset="-120"/>
              </a:rPr>
              <a:t>，</a:t>
            </a:r>
            <a:r>
              <a:rPr lang="en-US" altLang="zh-TW" sz="2400" b="1" dirty="0">
                <a:solidFill>
                  <a:schemeClr val="tx1"/>
                </a:solidFill>
                <a:latin typeface="DFKai-SB" panose="03000509000000000000" pitchFamily="65" charset="-120"/>
                <a:ea typeface="DFKai-SB" panose="03000509000000000000" pitchFamily="65" charset="-120"/>
              </a:rPr>
              <a:t>7:14-25)</a:t>
            </a:r>
          </a:p>
          <a:p>
            <a:pPr marL="800100" lvl="1" indent="-342900" algn="l">
              <a:lnSpc>
                <a:spcPts val="31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我</a:t>
            </a:r>
            <a:r>
              <a:rPr lang="zh-TW" altLang="en-US" sz="2400" b="1" dirty="0">
                <a:solidFill>
                  <a:schemeClr val="tx1"/>
                </a:solidFill>
                <a:latin typeface="DFKai-SB" panose="03000509000000000000" pitchFamily="65" charset="-120"/>
                <a:ea typeface="DFKai-SB" panose="03000509000000000000" pitchFamily="65" charset="-120"/>
              </a:rPr>
              <a:t>們原先被造不是要處理</a:t>
            </a:r>
            <a:r>
              <a:rPr lang="zh-TW" altLang="en-US" sz="2400" b="1" dirty="0" smtClean="0">
                <a:solidFill>
                  <a:schemeClr val="tx1"/>
                </a:solidFill>
                <a:latin typeface="DFKai-SB" panose="03000509000000000000" pitchFamily="65" charset="-120"/>
                <a:ea typeface="DFKai-SB" panose="03000509000000000000" pitchFamily="65" charset="-120"/>
              </a:rPr>
              <a:t>先</a:t>
            </a:r>
            <a:r>
              <a:rPr lang="zh-TW" altLang="en-US" sz="2400" b="1" dirty="0">
                <a:solidFill>
                  <a:schemeClr val="tx1"/>
                </a:solidFill>
                <a:latin typeface="DFKai-SB" panose="03000509000000000000" pitchFamily="65" charset="-120"/>
                <a:ea typeface="DFKai-SB" panose="03000509000000000000" pitchFamily="65" charset="-120"/>
              </a:rPr>
              <a:t>祖墮落後帶給我們的影</a:t>
            </a:r>
            <a:r>
              <a:rPr lang="zh-TW" altLang="en-US" sz="2400" b="1" dirty="0" smtClean="0">
                <a:solidFill>
                  <a:schemeClr val="tx1"/>
                </a:solidFill>
                <a:latin typeface="DFKai-SB" panose="03000509000000000000" pitchFamily="65" charset="-120"/>
                <a:ea typeface="DFKai-SB" panose="03000509000000000000" pitchFamily="65" charset="-120"/>
              </a:rPr>
              <a:t>響</a:t>
            </a:r>
            <a:r>
              <a:rPr lang="zh-TW" altLang="en-US" sz="2400" b="1" dirty="0" smtClean="0">
                <a:solidFill>
                  <a:srgbClr val="7030A0"/>
                </a:solidFill>
                <a:latin typeface="DFKai-SB" panose="03000509000000000000" pitchFamily="65" charset="-120"/>
                <a:ea typeface="DFKai-SB" panose="03000509000000000000" pitchFamily="65" charset="-120"/>
              </a:rPr>
              <a:t>。</a:t>
            </a:r>
            <a:endParaRPr lang="en-US" altLang="zh-TW" sz="2400" b="1" dirty="0" smtClean="0">
              <a:solidFill>
                <a:srgbClr val="7030A0"/>
              </a:solidFill>
              <a:latin typeface="DFKai-SB" panose="03000509000000000000" pitchFamily="65" charset="-120"/>
              <a:ea typeface="DFKai-SB" panose="03000509000000000000" pitchFamily="65" charset="-120"/>
            </a:endParaRPr>
          </a:p>
          <a:p>
            <a:pPr marL="457200" indent="-457200" algn="l">
              <a:lnSpc>
                <a:spcPts val="31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rPr>
              <a:t>沒</a:t>
            </a:r>
            <a:r>
              <a:rPr lang="zh-TW" altLang="en-US" sz="2400" b="1" dirty="0">
                <a:solidFill>
                  <a:schemeClr val="tx1"/>
                </a:solidFill>
                <a:latin typeface="DFKai-SB" panose="03000509000000000000" pitchFamily="65" charset="-120"/>
                <a:ea typeface="DFKai-SB" panose="03000509000000000000" pitchFamily="65" charset="-120"/>
              </a:rPr>
              <a:t>有被基督</a:t>
            </a:r>
            <a:r>
              <a:rPr lang="zh-TW" altLang="en-US" sz="2400" b="1" dirty="0" smtClean="0">
                <a:solidFill>
                  <a:schemeClr val="tx1"/>
                </a:solidFill>
                <a:latin typeface="DFKai-SB" panose="03000509000000000000" pitchFamily="65" charset="-120"/>
                <a:ea typeface="DFKai-SB" panose="03000509000000000000" pitchFamily="65" charset="-120"/>
              </a:rPr>
              <a:t>的寶血</a:t>
            </a:r>
            <a:r>
              <a:rPr lang="zh-TW" altLang="en-US" sz="2400" b="1" dirty="0">
                <a:solidFill>
                  <a:schemeClr val="tx1"/>
                </a:solidFill>
                <a:latin typeface="DFKai-SB" panose="03000509000000000000" pitchFamily="65" charset="-120"/>
                <a:ea typeface="DFKai-SB" panose="03000509000000000000" pitchFamily="65" charset="-120"/>
              </a:rPr>
              <a:t>救贖的生命</a:t>
            </a:r>
            <a:r>
              <a:rPr lang="zh-TW" altLang="en-US" sz="2400" b="1" dirty="0" smtClean="0">
                <a:solidFill>
                  <a:schemeClr val="tx1"/>
                </a:solidFill>
                <a:latin typeface="DFKai-SB" panose="03000509000000000000" pitchFamily="65" charset="-120"/>
                <a:ea typeface="DFKai-SB" panose="03000509000000000000" pitchFamily="65" charset="-120"/>
              </a:rPr>
              <a:t>是</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1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精</a:t>
            </a:r>
            <a:r>
              <a:rPr lang="zh-TW" altLang="en-US" sz="2400" b="1" dirty="0">
                <a:solidFill>
                  <a:schemeClr val="tx1"/>
                </a:solidFill>
                <a:latin typeface="DFKai-SB" panose="03000509000000000000" pitchFamily="65" charset="-120"/>
                <a:ea typeface="DFKai-SB" panose="03000509000000000000" pitchFamily="65" charset="-120"/>
              </a:rPr>
              <a:t>神軟弱，沒有能力對抗</a:t>
            </a:r>
            <a:r>
              <a:rPr lang="zh-TW" altLang="en-US" sz="2400" b="1" dirty="0" smtClean="0">
                <a:solidFill>
                  <a:schemeClr val="tx1"/>
                </a:solidFill>
                <a:latin typeface="DFKai-SB" panose="03000509000000000000" pitchFamily="65" charset="-120"/>
                <a:ea typeface="DFKai-SB" panose="03000509000000000000" pitchFamily="65" charset="-120"/>
              </a:rPr>
              <a:t>罪</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1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我們的內</a:t>
            </a:r>
            <a:r>
              <a:rPr lang="zh-TW" altLang="en-US" sz="2400" b="1" dirty="0">
                <a:solidFill>
                  <a:schemeClr val="tx1"/>
                </a:solidFill>
                <a:latin typeface="DFKai-SB" panose="03000509000000000000" pitchFamily="65" charset="-120"/>
                <a:ea typeface="DFKai-SB" panose="03000509000000000000" pitchFamily="65" charset="-120"/>
              </a:rPr>
              <a:t>在沒有足夠的恩典來對抗我們自己的惡行所帶來的痛</a:t>
            </a:r>
            <a:r>
              <a:rPr lang="zh-TW" altLang="en-US" sz="2400" b="1" dirty="0" smtClean="0">
                <a:solidFill>
                  <a:schemeClr val="tx1"/>
                </a:solidFill>
                <a:latin typeface="DFKai-SB" panose="03000509000000000000" pitchFamily="65" charset="-120"/>
                <a:ea typeface="DFKai-SB" panose="03000509000000000000" pitchFamily="65" charset="-120"/>
              </a:rPr>
              <a:t>苦</a:t>
            </a:r>
            <a:endParaRPr lang="en-US" altLang="zh-TW" sz="2400" b="1" dirty="0" smtClean="0">
              <a:solidFill>
                <a:srgbClr val="7030A0"/>
              </a:solidFill>
              <a:latin typeface="DFKai-SB" panose="03000509000000000000" pitchFamily="65" charset="-120"/>
              <a:ea typeface="DFKai-SB" panose="03000509000000000000" pitchFamily="65" charset="-120"/>
            </a:endParaRPr>
          </a:p>
          <a:p>
            <a:pPr marL="457200" indent="-457200" algn="l">
              <a:lnSpc>
                <a:spcPts val="31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rPr>
              <a:t>我們必須靠著主，學會處理不完美，使我們在情緒、心靈上與自己、別人或周圍的世界能有和諧美好的關</a:t>
            </a:r>
            <a:r>
              <a:rPr lang="zh-TW" altLang="en-US" sz="2400" b="1" dirty="0" smtClean="0">
                <a:solidFill>
                  <a:schemeClr val="tx1"/>
                </a:solidFill>
                <a:latin typeface="DFKai-SB" panose="03000509000000000000" pitchFamily="65" charset="-120"/>
                <a:ea typeface="DFKai-SB" panose="03000509000000000000" pitchFamily="65" charset="-120"/>
              </a:rPr>
              <a:t>係</a:t>
            </a:r>
            <a:endParaRPr lang="en-US" altLang="zh-TW" sz="2400" b="1"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4</a:t>
            </a:fld>
            <a:endParaRPr lang="en-US" dirty="0"/>
          </a:p>
        </p:txBody>
      </p:sp>
    </p:spTree>
    <p:extLst>
      <p:ext uri="{BB962C8B-B14F-4D97-AF65-F5344CB8AC3E}">
        <p14:creationId xmlns:p14="http://schemas.microsoft.com/office/powerpoint/2010/main" val="2528641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593721"/>
          </a:xfrm>
        </p:spPr>
        <p:txBody>
          <a:bodyPr>
            <a:noAutofit/>
          </a:bodyPr>
          <a:lstStyle/>
          <a:p>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理想的我</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593724"/>
            <a:ext cx="9144000" cy="6264277"/>
          </a:xfrm>
        </p:spPr>
        <p:txBody>
          <a:bodyPr>
            <a:noAutofit/>
          </a:bodyPr>
          <a:lstStyle/>
          <a:p>
            <a:pPr marL="457200" indent="-457200" algn="l">
              <a:lnSpc>
                <a:spcPts val="35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我</a:t>
            </a:r>
            <a:r>
              <a:rPr lang="zh-TW" altLang="en-US" sz="2800" b="1" dirty="0" smtClean="0">
                <a:solidFill>
                  <a:schemeClr val="tx1"/>
                </a:solidFill>
                <a:latin typeface="DFKai-SB" panose="03000509000000000000" pitchFamily="65" charset="-120"/>
                <a:ea typeface="DFKai-SB" panose="03000509000000000000" pitchFamily="65" charset="-120"/>
              </a:rPr>
              <a:t>們「想像中和心裏期望」的我</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自我要求的標</a:t>
            </a:r>
            <a:r>
              <a:rPr lang="zh-TW" altLang="en-US" sz="2800" b="1" dirty="0" smtClean="0">
                <a:solidFill>
                  <a:schemeClr val="tx1"/>
                </a:solidFill>
                <a:latin typeface="DFKai-SB" panose="03000509000000000000" pitchFamily="65" charset="-120"/>
                <a:ea typeface="DFKai-SB" panose="03000509000000000000" pitchFamily="65" charset="-120"/>
              </a:rPr>
              <a:t>準</a:t>
            </a:r>
            <a:r>
              <a:rPr lang="en-US" altLang="zh-TW" sz="2800" b="1" dirty="0" smtClean="0">
                <a:solidFill>
                  <a:schemeClr val="tx1"/>
                </a:solidFill>
                <a:latin typeface="DFKai-SB" panose="03000509000000000000" pitchFamily="65" charset="-120"/>
                <a:ea typeface="DFKai-SB" panose="03000509000000000000" pitchFamily="65" charset="-120"/>
              </a:rPr>
              <a:t>)</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大部分來自原生家庭，從小成長價值觀的累</a:t>
            </a:r>
            <a:r>
              <a:rPr lang="zh-TW" altLang="en-US" sz="2800" b="1" dirty="0" smtClean="0">
                <a:solidFill>
                  <a:schemeClr val="tx1"/>
                </a:solidFill>
                <a:latin typeface="DFKai-SB" panose="03000509000000000000" pitchFamily="65" charset="-120"/>
                <a:ea typeface="DFKai-SB" panose="03000509000000000000" pitchFamily="65" charset="-120"/>
              </a:rPr>
              <a:t>積</a:t>
            </a:r>
            <a:endParaRPr lang="en-US" altLang="zh-TW" sz="2800" b="1" dirty="0" smtClean="0">
              <a:solidFill>
                <a:srgbClr val="7030A0"/>
              </a:solidFill>
              <a:latin typeface="DFKai-SB" panose="03000509000000000000" pitchFamily="65" charset="-120"/>
              <a:ea typeface="DFKai-SB" panose="03000509000000000000" pitchFamily="65" charset="-120"/>
            </a:endParaRPr>
          </a:p>
          <a:p>
            <a:pPr marL="342900" indent="-342900" algn="l">
              <a:lnSpc>
                <a:spcPts val="35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理想的扭曲</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與事實不符的「理想」  </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5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已</a:t>
            </a:r>
            <a:r>
              <a:rPr lang="zh-TW" altLang="en-US" b="1" dirty="0" smtClean="0">
                <a:solidFill>
                  <a:schemeClr val="tx1"/>
                </a:solidFill>
                <a:latin typeface="DFKai-SB" panose="03000509000000000000" pitchFamily="65" charset="-120"/>
                <a:ea typeface="DFKai-SB" panose="03000509000000000000" pitchFamily="65" charset="-120"/>
              </a:rPr>
              <a:t>失落的完美，例如</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 基督</a:t>
            </a:r>
            <a:r>
              <a:rPr lang="zh-TW" altLang="en-US" b="1" dirty="0" smtClean="0">
                <a:solidFill>
                  <a:schemeClr val="tx1"/>
                </a:solidFill>
                <a:latin typeface="DFKai-SB" panose="03000509000000000000" pitchFamily="65" charset="-120"/>
                <a:ea typeface="DFKai-SB" panose="03000509000000000000" pitchFamily="65" charset="-120"/>
              </a:rPr>
              <a:t>徒</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人不</a:t>
            </a:r>
            <a:r>
              <a:rPr lang="zh-TW" altLang="en-US" b="1" dirty="0" smtClean="0">
                <a:solidFill>
                  <a:schemeClr val="tx1"/>
                </a:solidFill>
                <a:latin typeface="DFKai-SB" panose="03000509000000000000" pitchFamily="65" charset="-120"/>
                <a:ea typeface="DFKai-SB" panose="03000509000000000000" pitchFamily="65" charset="-120"/>
              </a:rPr>
              <a:t>會犯</a:t>
            </a:r>
            <a:r>
              <a:rPr lang="zh-TW" altLang="en-US" b="1" dirty="0" smtClean="0">
                <a:solidFill>
                  <a:schemeClr val="tx1"/>
                </a:solidFill>
                <a:latin typeface="DFKai-SB" panose="03000509000000000000" pitchFamily="65" charset="-120"/>
                <a:ea typeface="DFKai-SB" panose="03000509000000000000" pitchFamily="65" charset="-120"/>
              </a:rPr>
              <a:t>罪</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羅</a:t>
            </a:r>
            <a:r>
              <a:rPr lang="en-US" altLang="zh-TW" b="1" dirty="0" smtClean="0">
                <a:solidFill>
                  <a:schemeClr val="tx1"/>
                </a:solidFill>
                <a:latin typeface="DFKai-SB" panose="03000509000000000000" pitchFamily="65" charset="-120"/>
                <a:ea typeface="DFKai-SB" panose="03000509000000000000" pitchFamily="65" charset="-120"/>
              </a:rPr>
              <a:t>3:23</a:t>
            </a:r>
            <a:r>
              <a:rPr lang="zh-TW" altLang="en-US" dirty="0"/>
              <a:t> </a:t>
            </a:r>
            <a:r>
              <a:rPr lang="en-US" altLang="zh-TW" b="1" dirty="0" smtClean="0">
                <a:solidFill>
                  <a:schemeClr val="tx1"/>
                </a:solidFill>
                <a:latin typeface="DFKai-SB" panose="03000509000000000000" pitchFamily="65" charset="-120"/>
                <a:ea typeface="DFKai-SB" panose="03000509000000000000" pitchFamily="65" charset="-120"/>
              </a:rPr>
              <a:t>)</a:t>
            </a:r>
            <a:endParaRPr lang="en-US" altLang="zh-TW"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5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不真實而錯誤的理想</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不是神創造的一部分</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例如</a:t>
            </a:r>
            <a:r>
              <a:rPr lang="en-US" altLang="zh-TW" b="1" dirty="0" smtClean="0">
                <a:solidFill>
                  <a:schemeClr val="tx1"/>
                </a:solidFill>
                <a:latin typeface="DFKai-SB" panose="03000509000000000000" pitchFamily="65" charset="-120"/>
                <a:ea typeface="DFKai-SB" panose="03000509000000000000" pitchFamily="65" charset="-120"/>
              </a:rPr>
              <a:t>:</a:t>
            </a:r>
          </a:p>
          <a:p>
            <a:pPr marL="1200150" lvl="2" indent="-285750" algn="l">
              <a:lnSpc>
                <a:spcPts val="35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以為人不需要別人</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創</a:t>
            </a:r>
            <a:r>
              <a:rPr lang="en-US" altLang="zh-TW" sz="2800" b="1" dirty="0" smtClean="0">
                <a:solidFill>
                  <a:schemeClr val="tx1"/>
                </a:solidFill>
                <a:latin typeface="DFKai-SB" panose="03000509000000000000" pitchFamily="65" charset="-120"/>
                <a:ea typeface="DFKai-SB" panose="03000509000000000000" pitchFamily="65" charset="-120"/>
              </a:rPr>
              <a:t>2:18)</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1200150" lvl="2" indent="-285750" algn="l">
              <a:lnSpc>
                <a:spcPts val="3500"/>
              </a:lnSpc>
              <a:buFont typeface="Arial" panose="020B0604020202020204" pitchFamily="34" charset="0"/>
              <a:buChar char="•"/>
            </a:pPr>
            <a:r>
              <a:rPr lang="zh-TW" altLang="en-US" sz="2800" b="1" dirty="0" smtClean="0">
                <a:solidFill>
                  <a:srgbClr val="3333FF"/>
                </a:solidFill>
                <a:latin typeface="DFKai-SB" panose="03000509000000000000" pitchFamily="65" charset="-120"/>
                <a:ea typeface="DFKai-SB" panose="03000509000000000000" pitchFamily="65" charset="-120"/>
              </a:rPr>
              <a:t>好人</a:t>
            </a:r>
            <a:r>
              <a:rPr lang="zh-TW" altLang="en-US" sz="2800" b="1" dirty="0" smtClean="0">
                <a:solidFill>
                  <a:schemeClr val="tx1"/>
                </a:solidFill>
                <a:latin typeface="DFKai-SB" panose="03000509000000000000" pitchFamily="65" charset="-120"/>
                <a:ea typeface="DFKai-SB" panose="03000509000000000000" pitchFamily="65" charset="-120"/>
              </a:rPr>
              <a:t>不會生氣或傷</a:t>
            </a:r>
            <a:r>
              <a:rPr lang="zh-TW" altLang="en-US" sz="2800" b="1" dirty="0" smtClean="0">
                <a:solidFill>
                  <a:schemeClr val="tx1"/>
                </a:solidFill>
                <a:latin typeface="DFKai-SB" panose="03000509000000000000" pitchFamily="65" charset="-120"/>
                <a:ea typeface="DFKai-SB" panose="03000509000000000000" pitchFamily="65" charset="-120"/>
              </a:rPr>
              <a:t>心</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人見人愛脾氣</a:t>
            </a:r>
            <a:r>
              <a:rPr lang="zh-TW" altLang="en-US" sz="2800" b="1" dirty="0" smtClean="0">
                <a:solidFill>
                  <a:schemeClr val="tx1"/>
                </a:solidFill>
                <a:latin typeface="DFKai-SB" panose="03000509000000000000" pitchFamily="65" charset="-120"/>
                <a:ea typeface="DFKai-SB" panose="03000509000000000000" pitchFamily="65" charset="-120"/>
              </a:rPr>
              <a:t>好</a:t>
            </a:r>
            <a:r>
              <a:rPr lang="en-US" altLang="zh-TW" sz="2800" dirty="0" smtClean="0"/>
              <a:t>)</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弗</a:t>
            </a:r>
            <a:r>
              <a:rPr lang="en-US" altLang="zh-TW" sz="2800" b="1" dirty="0" smtClean="0">
                <a:solidFill>
                  <a:schemeClr val="tx1"/>
                </a:solidFill>
                <a:latin typeface="DFKai-SB" panose="03000509000000000000" pitchFamily="65" charset="-120"/>
                <a:ea typeface="DFKai-SB" panose="03000509000000000000" pitchFamily="65" charset="-120"/>
              </a:rPr>
              <a:t>4:26)</a:t>
            </a:r>
            <a:r>
              <a:rPr lang="zh-TW" altLang="en-US" sz="2800" dirty="0" smtClean="0">
                <a:latin typeface="DFKai-SB" panose="03000509000000000000" pitchFamily="65" charset="-120"/>
                <a:ea typeface="DFKai-SB" panose="03000509000000000000" pitchFamily="65" charset="-120"/>
              </a:rPr>
              <a:t> </a:t>
            </a:r>
            <a:endParaRPr lang="en-US" altLang="zh-TW" sz="2800" b="1" dirty="0" smtClean="0">
              <a:solidFill>
                <a:srgbClr val="7030A0"/>
              </a:solidFill>
              <a:latin typeface="DFKai-SB" panose="03000509000000000000" pitchFamily="65" charset="-120"/>
              <a:ea typeface="DFKai-SB" panose="03000509000000000000" pitchFamily="65" charset="-120"/>
            </a:endParaRPr>
          </a:p>
          <a:p>
            <a:pPr marL="1200150" lvl="2" indent="-285750" algn="l">
              <a:lnSpc>
                <a:spcPts val="35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不需要工作</a:t>
            </a:r>
            <a:r>
              <a:rPr lang="zh-TW" altLang="en-US" sz="2800" b="1" dirty="0">
                <a:solidFill>
                  <a:schemeClr val="tx1"/>
                </a:solidFill>
                <a:latin typeface="DFKai-SB" panose="03000509000000000000" pitchFamily="65" charset="-120"/>
                <a:ea typeface="DFKai-SB" panose="03000509000000000000" pitchFamily="65" charset="-120"/>
              </a:rPr>
              <a:t> </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不使用自己的才</a:t>
            </a:r>
            <a:r>
              <a:rPr lang="zh-TW" altLang="en-US" sz="2800" b="1" dirty="0" smtClean="0">
                <a:solidFill>
                  <a:schemeClr val="tx1"/>
                </a:solidFill>
                <a:latin typeface="DFKai-SB" panose="03000509000000000000" pitchFamily="65" charset="-120"/>
                <a:ea typeface="DFKai-SB" panose="03000509000000000000" pitchFamily="65" charset="-120"/>
              </a:rPr>
              <a:t>能</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帖後</a:t>
            </a:r>
            <a:r>
              <a:rPr lang="en-US" altLang="zh-TW" sz="2800" b="1" dirty="0" smtClean="0">
                <a:solidFill>
                  <a:schemeClr val="tx1"/>
                </a:solidFill>
                <a:latin typeface="DFKai-SB" panose="03000509000000000000" pitchFamily="65" charset="-120"/>
                <a:ea typeface="DFKai-SB" panose="03000509000000000000" pitchFamily="65" charset="-120"/>
              </a:rPr>
              <a:t>3:10;</a:t>
            </a:r>
            <a:r>
              <a:rPr lang="zh-TW" altLang="en-US" sz="2800" b="1" dirty="0" smtClean="0">
                <a:solidFill>
                  <a:schemeClr val="tx1"/>
                </a:solidFill>
                <a:latin typeface="DFKai-SB" panose="03000509000000000000" pitchFamily="65" charset="-120"/>
                <a:ea typeface="DFKai-SB" panose="03000509000000000000" pitchFamily="65" charset="-120"/>
              </a:rPr>
              <a:t>    創</a:t>
            </a:r>
            <a:r>
              <a:rPr lang="en-US" altLang="zh-TW" sz="2800" b="1" dirty="0" smtClean="0">
                <a:solidFill>
                  <a:schemeClr val="tx1"/>
                </a:solidFill>
                <a:latin typeface="DFKai-SB" panose="03000509000000000000" pitchFamily="65" charset="-120"/>
                <a:ea typeface="DFKai-SB" panose="03000509000000000000" pitchFamily="65" charset="-120"/>
              </a:rPr>
              <a:t>1:26</a:t>
            </a:r>
            <a:r>
              <a:rPr lang="zh-TW" altLang="en-US" sz="2800" dirty="0"/>
              <a:t> </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dirty="0" smtClean="0"/>
              <a:t> </a:t>
            </a:r>
            <a:endParaRPr lang="en-US" altLang="zh-TW" sz="2800" dirty="0" smtClean="0"/>
          </a:p>
          <a:p>
            <a:pPr marL="1200150" lvl="2" indent="-285750" algn="l">
              <a:lnSpc>
                <a:spcPts val="35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男</a:t>
            </a:r>
            <a:r>
              <a:rPr lang="zh-TW" altLang="en-US" sz="2800" b="1" dirty="0">
                <a:solidFill>
                  <a:schemeClr val="tx1"/>
                </a:solidFill>
                <a:latin typeface="DFKai-SB" panose="03000509000000000000" pitchFamily="65" charset="-120"/>
                <a:ea typeface="DFKai-SB" panose="03000509000000000000" pitchFamily="65" charset="-120"/>
              </a:rPr>
              <a:t>人該怎樣，女人又該怎</a:t>
            </a:r>
            <a:r>
              <a:rPr lang="zh-TW" altLang="en-US" sz="2800" b="1" dirty="0" smtClean="0">
                <a:solidFill>
                  <a:schemeClr val="tx1"/>
                </a:solidFill>
                <a:latin typeface="DFKai-SB" panose="03000509000000000000" pitchFamily="65" charset="-120"/>
                <a:ea typeface="DFKai-SB" panose="03000509000000000000" pitchFamily="65" charset="-120"/>
              </a:rPr>
              <a:t>樣，例</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好</a:t>
            </a:r>
            <a:r>
              <a:rPr lang="zh-TW" altLang="en-US" sz="2800" b="1" dirty="0" smtClean="0">
                <a:solidFill>
                  <a:schemeClr val="tx1"/>
                </a:solidFill>
                <a:latin typeface="DFKai-SB" panose="03000509000000000000" pitchFamily="65" charset="-120"/>
                <a:ea typeface="DFKai-SB" panose="03000509000000000000" pitchFamily="65" charset="-120"/>
              </a:rPr>
              <a:t>男人必須壓抑傷痛和軟弱的情緒 </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林後</a:t>
            </a:r>
            <a:r>
              <a:rPr lang="en-US" altLang="zh-TW" sz="2800" b="1" dirty="0" smtClean="0">
                <a:solidFill>
                  <a:schemeClr val="tx1"/>
                </a:solidFill>
                <a:latin typeface="DFKai-SB" panose="03000509000000000000" pitchFamily="65" charset="-120"/>
                <a:ea typeface="DFKai-SB" panose="03000509000000000000" pitchFamily="65" charset="-120"/>
              </a:rPr>
              <a:t>11:30;</a:t>
            </a:r>
            <a:r>
              <a:rPr lang="zh-TW" altLang="en-US" sz="2800" b="1" dirty="0" smtClean="0">
                <a:solidFill>
                  <a:schemeClr val="tx1"/>
                </a:solidFill>
                <a:latin typeface="DFKai-SB" panose="03000509000000000000" pitchFamily="65" charset="-120"/>
                <a:ea typeface="DFKai-SB" panose="03000509000000000000" pitchFamily="65" charset="-120"/>
              </a:rPr>
              <a:t>羅</a:t>
            </a:r>
            <a:r>
              <a:rPr lang="en-US" altLang="zh-TW" sz="2800" b="1" dirty="0" smtClean="0">
                <a:solidFill>
                  <a:schemeClr val="tx1"/>
                </a:solidFill>
                <a:latin typeface="DFKai-SB" panose="03000509000000000000" pitchFamily="65" charset="-120"/>
                <a:ea typeface="DFKai-SB" panose="03000509000000000000" pitchFamily="65" charset="-120"/>
              </a:rPr>
              <a:t>9:2)</a:t>
            </a:r>
            <a:endParaRPr lang="en-US" altLang="zh-TW" sz="2800" b="1" dirty="0">
              <a:solidFill>
                <a:srgbClr val="3333FF"/>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5</a:t>
            </a:fld>
            <a:endParaRPr lang="en-US" dirty="0"/>
          </a:p>
        </p:txBody>
      </p:sp>
    </p:spTree>
    <p:extLst>
      <p:ext uri="{BB962C8B-B14F-4D97-AF65-F5344CB8AC3E}">
        <p14:creationId xmlns:p14="http://schemas.microsoft.com/office/powerpoint/2010/main" val="2215828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761997"/>
          </a:xfrm>
        </p:spPr>
        <p:txBody>
          <a:bodyPr>
            <a:noAutofit/>
          </a:bodyPr>
          <a:lstStyle/>
          <a:p>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真實的我</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1"/>
          </a:xfrm>
        </p:spPr>
        <p:txBody>
          <a:bodyPr>
            <a:noAutofit/>
          </a:bodyPr>
          <a:lstStyle/>
          <a:p>
            <a:pPr marL="457200" indent="-457200" algn="l">
              <a:lnSpc>
                <a:spcPts val="37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我們</a:t>
            </a:r>
            <a:r>
              <a:rPr lang="zh-TW" altLang="en-US" sz="2800" b="1" dirty="0">
                <a:solidFill>
                  <a:schemeClr val="tx1"/>
                </a:solidFill>
                <a:latin typeface="DFKai-SB" panose="03000509000000000000" pitchFamily="65" charset="-120"/>
                <a:ea typeface="DFKai-SB" panose="03000509000000000000" pitchFamily="65" charset="-120"/>
              </a:rPr>
              <a:t>的真實面</a:t>
            </a:r>
            <a:r>
              <a:rPr lang="zh-TW" altLang="en-US" sz="2800" b="1" dirty="0" smtClean="0">
                <a:solidFill>
                  <a:schemeClr val="tx1"/>
                </a:solidFill>
                <a:latin typeface="DFKai-SB" panose="03000509000000000000" pitchFamily="65" charset="-120"/>
                <a:ea typeface="DFKai-SB" panose="03000509000000000000" pitchFamily="65" charset="-120"/>
              </a:rPr>
              <a:t>貌</a:t>
            </a:r>
            <a:endParaRPr lang="en-US" altLang="zh-TW" sz="2800" b="1" dirty="0">
              <a:solidFill>
                <a:schemeClr val="tx1"/>
              </a:solidFill>
              <a:latin typeface="DFKai-SB" panose="03000509000000000000" pitchFamily="65" charset="-120"/>
              <a:ea typeface="DFKai-SB" panose="03000509000000000000" pitchFamily="65" charset="-120"/>
            </a:endParaRPr>
          </a:p>
          <a:p>
            <a:pPr marL="800100" lvl="1" indent="-342900" algn="l">
              <a:lnSpc>
                <a:spcPts val="3700"/>
              </a:lnSpc>
              <a:buFontTx/>
              <a:buChar char="-"/>
            </a:pPr>
            <a:r>
              <a:rPr lang="zh-TW" altLang="en-US" b="1" dirty="0">
                <a:solidFill>
                  <a:schemeClr val="tx1"/>
                </a:solidFill>
                <a:latin typeface="DFKai-SB" panose="03000509000000000000" pitchFamily="65" charset="-120"/>
                <a:ea typeface="DFKai-SB" panose="03000509000000000000" pitchFamily="65" charset="-120"/>
              </a:rPr>
              <a:t>是</a:t>
            </a:r>
            <a:r>
              <a:rPr lang="zh-TW" altLang="en-US" b="1" dirty="0" smtClean="0">
                <a:solidFill>
                  <a:schemeClr val="tx1"/>
                </a:solidFill>
                <a:latin typeface="DFKai-SB" panose="03000509000000000000" pitchFamily="65" charset="-120"/>
                <a:ea typeface="DFKai-SB" panose="03000509000000000000" pitchFamily="65" charset="-120"/>
              </a:rPr>
              <a:t>已</a:t>
            </a:r>
            <a:r>
              <a:rPr lang="zh-TW" altLang="en-US" b="1" dirty="0" smtClean="0">
                <a:solidFill>
                  <a:schemeClr val="tx1"/>
                </a:solidFill>
                <a:latin typeface="DFKai-SB" panose="03000509000000000000" pitchFamily="65" charset="-120"/>
                <a:ea typeface="DFKai-SB" panose="03000509000000000000" pitchFamily="65" charset="-120"/>
              </a:rPr>
              <a:t>經墮落的，有罪性 </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羅</a:t>
            </a:r>
            <a:r>
              <a:rPr lang="en-US" altLang="zh-TW" b="1" dirty="0" smtClean="0">
                <a:solidFill>
                  <a:schemeClr val="tx1"/>
                </a:solidFill>
                <a:latin typeface="DFKai-SB" panose="03000509000000000000" pitchFamily="65" charset="-120"/>
                <a:ea typeface="DFKai-SB" panose="03000509000000000000" pitchFamily="65" charset="-120"/>
              </a:rPr>
              <a:t>7:14</a:t>
            </a:r>
            <a:r>
              <a:rPr lang="zh-TW" altLang="en-US" dirty="0"/>
              <a:t> </a:t>
            </a:r>
            <a:r>
              <a:rPr lang="en-US" altLang="zh-TW" b="1" dirty="0" smtClean="0">
                <a:solidFill>
                  <a:schemeClr val="tx1"/>
                </a:solidFill>
                <a:latin typeface="DFKai-SB" panose="03000509000000000000" pitchFamily="65" charset="-120"/>
                <a:ea typeface="DFKai-SB" panose="03000509000000000000" pitchFamily="65" charset="-120"/>
              </a:rPr>
              <a:t>)</a:t>
            </a:r>
            <a:endParaRPr lang="en-US" altLang="zh-TW"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7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知道善也願意行善卻無力去行，或常常失敗</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羅</a:t>
            </a:r>
            <a:r>
              <a:rPr lang="en-US" altLang="zh-TW" b="1" dirty="0" smtClean="0">
                <a:solidFill>
                  <a:schemeClr val="tx1"/>
                </a:solidFill>
                <a:latin typeface="DFKai-SB" panose="03000509000000000000" pitchFamily="65" charset="-120"/>
                <a:ea typeface="DFKai-SB" panose="03000509000000000000" pitchFamily="65" charset="-120"/>
              </a:rPr>
              <a:t>7:18</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 </a:t>
            </a:r>
            <a:endParaRPr lang="en-US" altLang="zh-TW"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700"/>
              </a:lnSpc>
              <a:buFontTx/>
              <a:buChar char="-"/>
            </a:pPr>
            <a:r>
              <a:rPr lang="zh-TW" altLang="en-US" b="1" dirty="0">
                <a:solidFill>
                  <a:schemeClr val="tx1"/>
                </a:solidFill>
                <a:latin typeface="DFKai-SB" panose="03000509000000000000" pitchFamily="65" charset="-120"/>
                <a:ea typeface="DFKai-SB" panose="03000509000000000000" pitchFamily="65" charset="-120"/>
              </a:rPr>
              <a:t>軟弱、破碎</a:t>
            </a:r>
            <a:r>
              <a:rPr lang="zh-TW" altLang="en-US" b="1" dirty="0" smtClean="0">
                <a:solidFill>
                  <a:schemeClr val="tx1"/>
                </a:solidFill>
                <a:latin typeface="DFKai-SB" panose="03000509000000000000" pitchFamily="65" charset="-120"/>
                <a:ea typeface="DFKai-SB" panose="03000509000000000000" pitchFamily="65" charset="-120"/>
              </a:rPr>
              <a:t>的</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會有情緒不穩、傷痛 </a:t>
            </a:r>
            <a:endParaRPr lang="en-US" altLang="zh-TW"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7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有許多不完美、軟弱不成</a:t>
            </a:r>
            <a:r>
              <a:rPr lang="zh-TW" altLang="en-US" b="1" dirty="0" smtClean="0">
                <a:solidFill>
                  <a:schemeClr val="tx1"/>
                </a:solidFill>
                <a:latin typeface="DFKai-SB" panose="03000509000000000000" pitchFamily="65" charset="-120"/>
                <a:ea typeface="DFKai-SB" panose="03000509000000000000" pitchFamily="65" charset="-120"/>
              </a:rPr>
              <a:t>熟</a:t>
            </a:r>
            <a:endParaRPr lang="en-US" altLang="zh-TW" b="1" dirty="0" smtClean="0">
              <a:solidFill>
                <a:schemeClr val="tx1"/>
              </a:solidFill>
              <a:latin typeface="DFKai-SB" panose="03000509000000000000" pitchFamily="65" charset="-120"/>
              <a:ea typeface="DFKai-SB" panose="03000509000000000000" pitchFamily="65" charset="-120"/>
            </a:endParaRPr>
          </a:p>
          <a:p>
            <a:pPr marL="457200" indent="-457200" algn="l">
              <a:lnSpc>
                <a:spcPts val="37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當我們更認識自己的真實面貌，而不是人期待中的</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角色形象</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，我們會活得更輕鬆</a:t>
            </a:r>
            <a:r>
              <a:rPr lang="zh-TW" altLang="en-US" sz="2800" b="1" dirty="0" smtClean="0">
                <a:solidFill>
                  <a:schemeClr val="tx1"/>
                </a:solidFill>
                <a:latin typeface="DFKai-SB" panose="03000509000000000000" pitchFamily="65" charset="-120"/>
                <a:ea typeface="DFKai-SB" panose="03000509000000000000" pitchFamily="65" charset="-120"/>
              </a:rPr>
              <a:t>。</a:t>
            </a:r>
            <a:endParaRPr lang="en-US" altLang="zh-TW" sz="2800" b="1" dirty="0" smtClean="0">
              <a:solidFill>
                <a:schemeClr val="tx1"/>
              </a:solidFill>
              <a:latin typeface="DFKai-SB" panose="03000509000000000000" pitchFamily="65" charset="-120"/>
              <a:ea typeface="DFKai-SB" panose="03000509000000000000" pitchFamily="65" charset="-120"/>
            </a:endParaRPr>
          </a:p>
          <a:p>
            <a:pPr algn="l">
              <a:lnSpc>
                <a:spcPts val="3700"/>
              </a:lnSpc>
            </a:pPr>
            <a:endParaRPr lang="en-US" altLang="zh-TW" sz="2800" b="1" dirty="0" smtClean="0">
              <a:solidFill>
                <a:schemeClr val="tx1"/>
              </a:solidFill>
              <a:latin typeface="DFKai-SB" panose="03000509000000000000" pitchFamily="65" charset="-120"/>
              <a:ea typeface="DFKai-SB" panose="03000509000000000000" pitchFamily="65" charset="-120"/>
            </a:endParaRPr>
          </a:p>
          <a:p>
            <a:pPr algn="l">
              <a:lnSpc>
                <a:spcPts val="3700"/>
              </a:lnSpc>
            </a:pPr>
            <a:r>
              <a:rPr lang="zh-TW" altLang="en-US" sz="2800" b="1" u="sng" dirty="0">
                <a:solidFill>
                  <a:schemeClr val="tx1"/>
                </a:solidFill>
                <a:latin typeface="DFKai-SB" panose="03000509000000000000" pitchFamily="65" charset="-120"/>
                <a:ea typeface="DFKai-SB" panose="03000509000000000000" pitchFamily="65" charset="-120"/>
              </a:rPr>
              <a:t>羅</a:t>
            </a:r>
            <a:r>
              <a:rPr lang="en-US" altLang="zh-TW" sz="2800" b="1" u="sng" dirty="0" smtClean="0">
                <a:solidFill>
                  <a:schemeClr val="tx1"/>
                </a:solidFill>
                <a:latin typeface="DFKai-SB" panose="03000509000000000000" pitchFamily="65" charset="-120"/>
                <a:ea typeface="DFKai-SB" panose="03000509000000000000" pitchFamily="65" charset="-120"/>
              </a:rPr>
              <a:t>7:14</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我</a:t>
            </a:r>
            <a:r>
              <a:rPr lang="zh-TW" altLang="en-US" sz="2800" b="1" dirty="0">
                <a:solidFill>
                  <a:schemeClr val="tx1"/>
                </a:solidFill>
                <a:latin typeface="DFKai-SB" panose="03000509000000000000" pitchFamily="65" charset="-120"/>
                <a:ea typeface="DFKai-SB" panose="03000509000000000000" pitchFamily="65" charset="-120"/>
              </a:rPr>
              <a:t>是屬乎肉體的，是已經賣給罪</a:t>
            </a:r>
            <a:r>
              <a:rPr lang="zh-TW" altLang="en-US" sz="2800" b="1" dirty="0" smtClean="0">
                <a:solidFill>
                  <a:schemeClr val="tx1"/>
                </a:solidFill>
                <a:latin typeface="DFKai-SB" panose="03000509000000000000" pitchFamily="65" charset="-120"/>
                <a:ea typeface="DFKai-SB" panose="03000509000000000000" pitchFamily="65" charset="-120"/>
              </a:rPr>
              <a:t>了。</a:t>
            </a:r>
            <a:endParaRPr lang="en-US" altLang="zh-TW" sz="2800" b="1" dirty="0" smtClean="0">
              <a:solidFill>
                <a:schemeClr val="tx1"/>
              </a:solidFill>
              <a:latin typeface="DFKai-SB" panose="03000509000000000000" pitchFamily="65" charset="-120"/>
              <a:ea typeface="DFKai-SB" panose="03000509000000000000" pitchFamily="65" charset="-120"/>
            </a:endParaRPr>
          </a:p>
          <a:p>
            <a:pPr algn="l">
              <a:lnSpc>
                <a:spcPts val="3700"/>
              </a:lnSpc>
            </a:pPr>
            <a:r>
              <a:rPr lang="zh-TW" altLang="en-US" sz="2800" b="1" u="sng" dirty="0" smtClean="0">
                <a:solidFill>
                  <a:schemeClr val="tx1"/>
                </a:solidFill>
                <a:latin typeface="DFKai-SB" panose="03000509000000000000" pitchFamily="65" charset="-120"/>
                <a:ea typeface="DFKai-SB" panose="03000509000000000000" pitchFamily="65" charset="-120"/>
              </a:rPr>
              <a:t>羅</a:t>
            </a:r>
            <a:r>
              <a:rPr lang="en-US" altLang="zh-TW" sz="2800" b="1" u="sng" dirty="0" smtClean="0">
                <a:solidFill>
                  <a:schemeClr val="tx1"/>
                </a:solidFill>
                <a:latin typeface="DFKai-SB" panose="03000509000000000000" pitchFamily="65" charset="-120"/>
                <a:ea typeface="DFKai-SB" panose="03000509000000000000" pitchFamily="65" charset="-120"/>
              </a:rPr>
              <a:t>7:18</a:t>
            </a:r>
            <a:r>
              <a:rPr lang="zh-TW" altLang="en-US" sz="2800" b="1" dirty="0" smtClean="0">
                <a:solidFill>
                  <a:schemeClr val="tx1"/>
                </a:solidFill>
                <a:latin typeface="DFKai-SB" panose="03000509000000000000" pitchFamily="65" charset="-120"/>
                <a:ea typeface="DFKai-SB" panose="03000509000000000000" pitchFamily="65" charset="-120"/>
              </a:rPr>
              <a:t> </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立</a:t>
            </a:r>
            <a:r>
              <a:rPr lang="zh-TW" altLang="en-US" sz="2800" b="1" dirty="0">
                <a:solidFill>
                  <a:schemeClr val="tx1"/>
                </a:solidFill>
                <a:latin typeface="DFKai-SB" panose="03000509000000000000" pitchFamily="65" charset="-120"/>
                <a:ea typeface="DFKai-SB" panose="03000509000000000000" pitchFamily="65" charset="-120"/>
              </a:rPr>
              <a:t>志為善由得我，只是行出來由不得我</a:t>
            </a:r>
            <a:r>
              <a:rPr lang="zh-TW" altLang="en-US" dirty="0"/>
              <a:t>。</a:t>
            </a:r>
            <a:endParaRPr lang="en-US" altLang="zh-TW" sz="2800" b="1" u="sng"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6</a:t>
            </a:fld>
            <a:endParaRPr lang="en-US" dirty="0"/>
          </a:p>
        </p:txBody>
      </p:sp>
    </p:spTree>
    <p:extLst>
      <p:ext uri="{BB962C8B-B14F-4D97-AF65-F5344CB8AC3E}">
        <p14:creationId xmlns:p14="http://schemas.microsoft.com/office/powerpoint/2010/main" val="1344151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685797"/>
          </a:xfrm>
        </p:spPr>
        <p:txBody>
          <a:bodyPr>
            <a:noAutofit/>
          </a:bodyPr>
          <a:lstStyle/>
          <a:p>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四</a:t>
            </a: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種常見的方法面</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對</a:t>
            </a: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理想與真實的</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衝突</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172201"/>
          </a:xfrm>
        </p:spPr>
        <p:txBody>
          <a:bodyPr>
            <a:noAutofit/>
          </a:bodyPr>
          <a:lstStyle/>
          <a:p>
            <a:pPr marL="457200" indent="-457200" algn="l">
              <a:lnSpc>
                <a:spcPts val="3300"/>
              </a:lnSpc>
              <a:buFont typeface="+mj-lt"/>
              <a:buAutoNum type="arabicPeriod"/>
            </a:pPr>
            <a:r>
              <a:rPr lang="zh-TW" altLang="en-US" sz="2800" b="1" dirty="0" smtClean="0">
                <a:solidFill>
                  <a:schemeClr val="tx1"/>
                </a:solidFill>
                <a:latin typeface="DFKai-SB" panose="03000509000000000000" pitchFamily="65" charset="-120"/>
                <a:ea typeface="DFKai-SB" panose="03000509000000000000" pitchFamily="65" charset="-120"/>
              </a:rPr>
              <a:t>否</a:t>
            </a:r>
            <a:r>
              <a:rPr lang="zh-TW" altLang="en-US" sz="2800" b="1" dirty="0" smtClean="0">
                <a:solidFill>
                  <a:schemeClr val="tx1"/>
                </a:solidFill>
                <a:latin typeface="DFKai-SB" panose="03000509000000000000" pitchFamily="65" charset="-120"/>
                <a:ea typeface="DFKai-SB" panose="03000509000000000000" pitchFamily="65" charset="-120"/>
              </a:rPr>
              <a:t>認「壞的</a:t>
            </a:r>
            <a:r>
              <a:rPr lang="zh-TW" altLang="en-US" sz="2800" b="1" dirty="0" smtClean="0">
                <a:solidFill>
                  <a:schemeClr val="tx1"/>
                </a:solidFill>
                <a:latin typeface="DFKai-SB" panose="03000509000000000000" pitchFamily="65" charset="-120"/>
                <a:ea typeface="DFKai-SB" panose="03000509000000000000" pitchFamily="65" charset="-120"/>
              </a:rPr>
              <a:t>」，不願意承認</a:t>
            </a:r>
            <a:r>
              <a:rPr lang="zh-TW" altLang="en-US" sz="2800" b="1" dirty="0" smtClean="0">
                <a:solidFill>
                  <a:schemeClr val="tx1"/>
                </a:solidFill>
                <a:latin typeface="DFKai-SB" panose="03000509000000000000" pitchFamily="65" charset="-120"/>
                <a:ea typeface="DFKai-SB" panose="03000509000000000000" pitchFamily="65" charset="-120"/>
              </a:rPr>
              <a:t>「不合自</a:t>
            </a:r>
            <a:r>
              <a:rPr lang="zh-TW" altLang="en-US" sz="2800" b="1" dirty="0">
                <a:solidFill>
                  <a:schemeClr val="tx1"/>
                </a:solidFill>
                <a:latin typeface="DFKai-SB" panose="03000509000000000000" pitchFamily="65" charset="-120"/>
                <a:ea typeface="DFKai-SB" panose="03000509000000000000" pitchFamily="65" charset="-120"/>
              </a:rPr>
              <a:t>我要</a:t>
            </a:r>
            <a:r>
              <a:rPr lang="zh-TW" altLang="en-US" sz="2800" b="1" dirty="0" smtClean="0">
                <a:solidFill>
                  <a:schemeClr val="tx1"/>
                </a:solidFill>
                <a:latin typeface="DFKai-SB" panose="03000509000000000000" pitchFamily="65" charset="-120"/>
                <a:ea typeface="DFKai-SB" panose="03000509000000000000" pitchFamily="65" charset="-120"/>
              </a:rPr>
              <a:t>求標準」的</a:t>
            </a:r>
            <a:r>
              <a:rPr lang="zh-TW" altLang="en-US" sz="2800" b="1" dirty="0" smtClean="0">
                <a:solidFill>
                  <a:schemeClr val="tx1"/>
                </a:solidFill>
                <a:latin typeface="DFKai-SB" panose="03000509000000000000" pitchFamily="65" charset="-120"/>
                <a:ea typeface="DFKai-SB" panose="03000509000000000000" pitchFamily="65" charset="-120"/>
              </a:rPr>
              <a:t>感覺、情緒、思</a:t>
            </a:r>
            <a:r>
              <a:rPr lang="zh-TW" altLang="en-US" sz="2800" b="1" dirty="0" smtClean="0">
                <a:solidFill>
                  <a:schemeClr val="tx1"/>
                </a:solidFill>
                <a:latin typeface="DFKai-SB" panose="03000509000000000000" pitchFamily="65" charset="-120"/>
                <a:ea typeface="DFKai-SB" panose="03000509000000000000" pitchFamily="65" charset="-120"/>
              </a:rPr>
              <a:t>想</a:t>
            </a:r>
            <a:r>
              <a:rPr lang="zh-TW" altLang="en-US"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例</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如憤怒、恐懼、悲傷、痛苦、煩</a:t>
            </a:r>
            <a:r>
              <a:rPr lang="zh-TW" altLang="en-US" sz="2800" b="1" dirty="0" smtClean="0">
                <a:solidFill>
                  <a:schemeClr val="tx1"/>
                </a:solidFill>
                <a:latin typeface="DFKai-SB" panose="03000509000000000000" pitchFamily="65" charset="-120"/>
                <a:ea typeface="DFKai-SB" panose="03000509000000000000" pitchFamily="65" charset="-120"/>
              </a:rPr>
              <a:t>惱</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情</a:t>
            </a:r>
            <a:r>
              <a:rPr lang="zh-TW" altLang="en-US" sz="2800" b="1" dirty="0">
                <a:solidFill>
                  <a:schemeClr val="tx1"/>
                </a:solidFill>
                <a:latin typeface="DFKai-SB" panose="03000509000000000000" pitchFamily="65" charset="-120"/>
                <a:ea typeface="DFKai-SB" panose="03000509000000000000" pitchFamily="65" charset="-120"/>
              </a:rPr>
              <a:t>慾、嫉妒、驕傲、苦</a:t>
            </a:r>
            <a:r>
              <a:rPr lang="zh-TW" altLang="en-US" sz="2800" b="1" dirty="0" smtClean="0">
                <a:solidFill>
                  <a:schemeClr val="tx1"/>
                </a:solidFill>
                <a:latin typeface="DFKai-SB" panose="03000509000000000000" pitchFamily="65" charset="-120"/>
                <a:ea typeface="DFKai-SB" panose="03000509000000000000" pitchFamily="65" charset="-120"/>
              </a:rPr>
              <a:t>毒</a:t>
            </a:r>
            <a:r>
              <a:rPr lang="en-US" altLang="zh-TW" sz="2800" b="1" dirty="0" smtClean="0">
                <a:solidFill>
                  <a:schemeClr val="tx1"/>
                </a:solidFill>
                <a:latin typeface="DFKai-SB" panose="03000509000000000000" pitchFamily="65" charset="-120"/>
                <a:ea typeface="DFKai-SB" panose="03000509000000000000" pitchFamily="65" charset="-120"/>
              </a:rPr>
              <a:t>…</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457200" indent="-457200" algn="l">
              <a:lnSpc>
                <a:spcPts val="3300"/>
              </a:lnSpc>
              <a:buFont typeface="+mj-lt"/>
              <a:buAutoNum type="arabicPeriod"/>
            </a:pPr>
            <a:r>
              <a:rPr lang="zh-TW" altLang="en-US" sz="2800" b="1" dirty="0" smtClean="0">
                <a:solidFill>
                  <a:schemeClr val="tx1"/>
                </a:solidFill>
                <a:latin typeface="DFKai-SB" panose="03000509000000000000" pitchFamily="65" charset="-120"/>
                <a:ea typeface="DFKai-SB" panose="03000509000000000000" pitchFamily="65" charset="-120"/>
              </a:rPr>
              <a:t>否認「好的」</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硬著心，否</a:t>
            </a:r>
            <a:r>
              <a:rPr lang="zh-TW" altLang="en-US" sz="2800" b="1" dirty="0">
                <a:solidFill>
                  <a:schemeClr val="tx1"/>
                </a:solidFill>
                <a:latin typeface="DFKai-SB" panose="03000509000000000000" pitchFamily="65" charset="-120"/>
                <a:ea typeface="DFKai-SB" panose="03000509000000000000" pitchFamily="65" charset="-120"/>
              </a:rPr>
              <a:t>認需要依循任</a:t>
            </a:r>
            <a:r>
              <a:rPr lang="zh-TW" altLang="en-US" sz="2800" b="1" dirty="0" smtClean="0">
                <a:solidFill>
                  <a:schemeClr val="tx1"/>
                </a:solidFill>
                <a:latin typeface="DFKai-SB" panose="03000509000000000000" pitchFamily="65" charset="-120"/>
                <a:ea typeface="DFKai-SB" panose="03000509000000000000" pitchFamily="65" charset="-120"/>
              </a:rPr>
              <a:t>何標準而自訂標準</a:t>
            </a:r>
            <a:r>
              <a:rPr lang="zh-TW" altLang="en-US" sz="2800" b="1" dirty="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例</a:t>
            </a:r>
            <a:r>
              <a:rPr lang="en-US" altLang="zh-TW" sz="2800" b="1" dirty="0" smtClean="0">
                <a:solidFill>
                  <a:schemeClr val="tx1"/>
                </a:solidFill>
                <a:latin typeface="DFKai-SB" panose="03000509000000000000" pitchFamily="65" charset="-120"/>
                <a:ea typeface="DFKai-SB" panose="03000509000000000000" pitchFamily="65" charset="-120"/>
              </a:rPr>
              <a:t>:John</a:t>
            </a:r>
            <a:r>
              <a:rPr lang="zh-TW" altLang="en-US" sz="2800" b="1" dirty="0" smtClean="0">
                <a:solidFill>
                  <a:schemeClr val="tx1"/>
                </a:solidFill>
                <a:latin typeface="DFKai-SB" panose="03000509000000000000" pitchFamily="65" charset="-120"/>
                <a:ea typeface="DFKai-SB" panose="03000509000000000000" pitchFamily="65" charset="-120"/>
              </a:rPr>
              <a:t> 將不可思意的完美標準放在太太身上，嚴厲的批評論斷他太太</a:t>
            </a:r>
            <a:endParaRPr lang="en-US" altLang="zh-TW" sz="2800" b="1" dirty="0">
              <a:solidFill>
                <a:schemeClr val="tx1"/>
              </a:solidFill>
              <a:latin typeface="DFKai-SB" panose="03000509000000000000" pitchFamily="65" charset="-120"/>
              <a:ea typeface="DFKai-SB" panose="03000509000000000000" pitchFamily="65" charset="-120"/>
            </a:endParaRPr>
          </a:p>
          <a:p>
            <a:pPr algn="l">
              <a:lnSpc>
                <a:spcPts val="3300"/>
              </a:lnSpc>
            </a:pPr>
            <a:r>
              <a:rPr lang="en-US" altLang="zh-TW" sz="2800" b="1" dirty="0" smtClean="0">
                <a:solidFill>
                  <a:schemeClr val="tx1"/>
                </a:solidFill>
                <a:latin typeface="DFKai-SB" panose="03000509000000000000" pitchFamily="65" charset="-120"/>
                <a:ea typeface="DFKai-SB" panose="03000509000000000000" pitchFamily="65" charset="-120"/>
              </a:rPr>
              <a:t>3.</a:t>
            </a:r>
            <a:r>
              <a:rPr lang="zh-TW" altLang="en-US" sz="2800" b="1" dirty="0" smtClean="0">
                <a:solidFill>
                  <a:schemeClr val="tx1"/>
                </a:solidFill>
                <a:latin typeface="DFKai-SB" panose="03000509000000000000" pitchFamily="65" charset="-120"/>
                <a:ea typeface="DFKai-SB" panose="03000509000000000000" pitchFamily="65" charset="-120"/>
              </a:rPr>
              <a:t>攻擊和論斷</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當「真實的我」出現時，那</a:t>
            </a:r>
            <a:r>
              <a:rPr lang="zh-TW" altLang="en-US" sz="2800" b="1" dirty="0">
                <a:solidFill>
                  <a:schemeClr val="tx1"/>
                </a:solidFill>
                <a:latin typeface="DFKai-SB" panose="03000509000000000000" pitchFamily="65" charset="-120"/>
                <a:ea typeface="DFKai-SB" panose="03000509000000000000" pitchFamily="65" charset="-120"/>
              </a:rPr>
              <a:t>「理想的我</a:t>
            </a:r>
            <a:r>
              <a:rPr lang="zh-TW" altLang="en-US" sz="2800" b="1" dirty="0" smtClean="0">
                <a:solidFill>
                  <a:schemeClr val="tx1"/>
                </a:solidFill>
                <a:latin typeface="DFKai-SB" panose="03000509000000000000" pitchFamily="65" charset="-120"/>
                <a:ea typeface="DFKai-SB" panose="03000509000000000000" pitchFamily="65" charset="-120"/>
              </a:rPr>
              <a:t>」</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會</a:t>
            </a:r>
            <a:r>
              <a:rPr lang="zh-TW" altLang="en-US" sz="2800" b="1" dirty="0" smtClean="0">
                <a:solidFill>
                  <a:schemeClr val="tx1"/>
                </a:solidFill>
                <a:latin typeface="DFKai-SB" panose="03000509000000000000" pitchFamily="65" charset="-120"/>
                <a:ea typeface="DFKai-SB" panose="03000509000000000000" pitchFamily="65" charset="-120"/>
              </a:rPr>
              <a:t>批判</a:t>
            </a:r>
            <a:r>
              <a:rPr lang="zh-TW" altLang="en-US" sz="2800" b="1" dirty="0" smtClean="0">
                <a:solidFill>
                  <a:schemeClr val="tx1"/>
                </a:solidFill>
                <a:latin typeface="DFKai-SB" panose="03000509000000000000" pitchFamily="65" charset="-120"/>
                <a:ea typeface="DFKai-SB" panose="03000509000000000000" pitchFamily="65" charset="-120"/>
              </a:rPr>
              <a:t>論</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斷</a:t>
            </a:r>
            <a:r>
              <a:rPr lang="zh-TW" altLang="en-US" sz="2800" b="1" dirty="0" smtClean="0">
                <a:solidFill>
                  <a:schemeClr val="tx1"/>
                </a:solidFill>
                <a:latin typeface="DFKai-SB" panose="03000509000000000000" pitchFamily="65" charset="-120"/>
                <a:ea typeface="DFKai-SB" panose="03000509000000000000" pitchFamily="65" charset="-120"/>
              </a:rPr>
              <a:t>、定罪他甚至對他發怒，使「真我</a:t>
            </a:r>
            <a:r>
              <a:rPr lang="zh-TW" altLang="en-US" sz="2800" b="1" dirty="0" smtClean="0">
                <a:solidFill>
                  <a:schemeClr val="tx1"/>
                </a:solidFill>
                <a:latin typeface="DFKai-SB" panose="03000509000000000000" pitchFamily="65" charset="-120"/>
                <a:ea typeface="DFKai-SB" panose="03000509000000000000" pitchFamily="65" charset="-120"/>
              </a:rPr>
              <a:t>」</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躲</a:t>
            </a:r>
            <a:r>
              <a:rPr lang="zh-TW" altLang="en-US" sz="2800" b="1" dirty="0" smtClean="0">
                <a:solidFill>
                  <a:schemeClr val="tx1"/>
                </a:solidFill>
                <a:latin typeface="DFKai-SB" panose="03000509000000000000" pitchFamily="65" charset="-120"/>
                <a:ea typeface="DFKai-SB" panose="03000509000000000000" pitchFamily="65" charset="-120"/>
              </a:rPr>
              <a:t>藏，這會損傷我</a:t>
            </a:r>
            <a:r>
              <a:rPr lang="zh-TW" altLang="en-US" sz="2800" b="1" dirty="0" smtClean="0">
                <a:solidFill>
                  <a:schemeClr val="tx1"/>
                </a:solidFill>
                <a:latin typeface="DFKai-SB" panose="03000509000000000000" pitchFamily="65" charset="-120"/>
                <a:ea typeface="DFKai-SB" panose="03000509000000000000" pitchFamily="65" charset="-120"/>
              </a:rPr>
              <a:t>們與</a:t>
            </a:r>
            <a:r>
              <a:rPr lang="zh-TW" altLang="en-US" sz="2800" b="1" dirty="0" smtClean="0">
                <a:solidFill>
                  <a:schemeClr val="tx1"/>
                </a:solidFill>
                <a:latin typeface="DFKai-SB" panose="03000509000000000000" pitchFamily="65" charset="-120"/>
                <a:ea typeface="DFKai-SB" panose="03000509000000000000" pitchFamily="65" charset="-120"/>
              </a:rPr>
              <a:t>人與神的關</a:t>
            </a:r>
            <a:r>
              <a:rPr lang="zh-TW" altLang="en-US" sz="2800" b="1" dirty="0" smtClean="0">
                <a:solidFill>
                  <a:schemeClr val="tx1"/>
                </a:solidFill>
                <a:latin typeface="DFKai-SB" panose="03000509000000000000" pitchFamily="65" charset="-120"/>
                <a:ea typeface="DFKai-SB" panose="03000509000000000000" pitchFamily="65" charset="-120"/>
              </a:rPr>
              <a:t>係</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例</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無法處理</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失敗的</a:t>
            </a:r>
            <a:r>
              <a:rPr lang="en-US" altLang="zh-TW" sz="2800" b="1" dirty="0" smtClean="0">
                <a:solidFill>
                  <a:schemeClr val="tx1"/>
                </a:solidFill>
                <a:latin typeface="DFKai-SB" panose="03000509000000000000" pitchFamily="65" charset="-120"/>
                <a:ea typeface="DFKai-SB" panose="03000509000000000000" pitchFamily="65" charset="-120"/>
              </a:rPr>
              <a:t>Ted )</a:t>
            </a:r>
            <a:endParaRPr lang="en-US" altLang="zh-TW" sz="2800" b="1" dirty="0" smtClean="0">
              <a:solidFill>
                <a:schemeClr val="tx1"/>
              </a:solidFill>
              <a:latin typeface="DFKai-SB" panose="03000509000000000000" pitchFamily="65" charset="-120"/>
              <a:ea typeface="DFKai-SB" panose="03000509000000000000" pitchFamily="65" charset="-120"/>
            </a:endParaRPr>
          </a:p>
          <a:p>
            <a:pPr algn="l">
              <a:lnSpc>
                <a:spcPts val="3300"/>
              </a:lnSpc>
            </a:pPr>
            <a:r>
              <a:rPr lang="en-US" altLang="zh-TW" sz="2800" b="1" dirty="0" smtClean="0">
                <a:solidFill>
                  <a:schemeClr val="tx1"/>
                </a:solidFill>
                <a:latin typeface="DFKai-SB" panose="03000509000000000000" pitchFamily="65" charset="-120"/>
                <a:ea typeface="DFKai-SB" panose="03000509000000000000" pitchFamily="65" charset="-120"/>
              </a:rPr>
              <a:t>4.</a:t>
            </a:r>
            <a:r>
              <a:rPr lang="zh-TW" altLang="en-US" sz="2800" b="1" dirty="0">
                <a:solidFill>
                  <a:schemeClr val="tx1"/>
                </a:solidFill>
                <a:latin typeface="DFKai-SB" panose="03000509000000000000" pitchFamily="65" charset="-120"/>
                <a:ea typeface="DFKai-SB" panose="03000509000000000000" pitchFamily="65" charset="-120"/>
              </a:rPr>
              <a:t>接納</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是符合聖經「恩典與真理」的選</a:t>
            </a:r>
            <a:r>
              <a:rPr lang="zh-TW" altLang="en-US" sz="2800" b="1" dirty="0" smtClean="0">
                <a:solidFill>
                  <a:schemeClr val="tx1"/>
                </a:solidFill>
                <a:latin typeface="DFKai-SB" panose="03000509000000000000" pitchFamily="65" charset="-120"/>
                <a:ea typeface="DFKai-SB" panose="03000509000000000000" pitchFamily="65" charset="-120"/>
              </a:rPr>
              <a:t>擇</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你愈能接受</a:t>
            </a:r>
            <a:r>
              <a:rPr lang="zh-TW" altLang="en-US" sz="2800" b="1" dirty="0" smtClean="0">
                <a:solidFill>
                  <a:schemeClr val="tx1"/>
                </a:solidFill>
                <a:latin typeface="DFKai-SB" panose="03000509000000000000" pitchFamily="65" charset="-120"/>
                <a:ea typeface="DFKai-SB" panose="03000509000000000000" pitchFamily="65" charset="-120"/>
              </a:rPr>
              <a:t>自</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己</a:t>
            </a:r>
            <a:r>
              <a:rPr lang="zh-TW" altLang="en-US" sz="2800" b="1" dirty="0">
                <a:solidFill>
                  <a:schemeClr val="tx1"/>
                </a:solidFill>
                <a:latin typeface="DFKai-SB" panose="03000509000000000000" pitchFamily="65" charset="-120"/>
                <a:ea typeface="DFKai-SB" panose="03000509000000000000" pitchFamily="65" charset="-120"/>
              </a:rPr>
              <a:t>的各</a:t>
            </a:r>
            <a:r>
              <a:rPr lang="zh-TW" altLang="en-US" sz="2800" b="1" dirty="0" smtClean="0">
                <a:solidFill>
                  <a:schemeClr val="tx1"/>
                </a:solidFill>
                <a:latin typeface="DFKai-SB" panose="03000509000000000000" pitchFamily="65" charset="-120"/>
                <a:ea typeface="DFKai-SB" panose="03000509000000000000" pitchFamily="65" charset="-120"/>
              </a:rPr>
              <a:t>個面</a:t>
            </a:r>
            <a:r>
              <a:rPr lang="zh-TW" altLang="en-US" sz="2800" b="1" dirty="0">
                <a:solidFill>
                  <a:schemeClr val="tx1"/>
                </a:solidFill>
                <a:latin typeface="DFKai-SB" panose="03000509000000000000" pitchFamily="65" charset="-120"/>
                <a:ea typeface="DFKai-SB" panose="03000509000000000000" pitchFamily="65" charset="-120"/>
              </a:rPr>
              <a:t>向</a:t>
            </a:r>
            <a:r>
              <a:rPr lang="zh-TW" altLang="en-US" sz="2800" b="1" dirty="0" smtClean="0">
                <a:solidFill>
                  <a:schemeClr val="tx1"/>
                </a:solidFill>
                <a:latin typeface="DFKai-SB" panose="03000509000000000000" pitchFamily="65" charset="-120"/>
                <a:ea typeface="DFKai-SB" panose="03000509000000000000" pitchFamily="65" charset="-120"/>
              </a:rPr>
              <a:t>，就</a:t>
            </a:r>
            <a:r>
              <a:rPr lang="zh-TW" altLang="en-US" sz="2800" b="1" dirty="0">
                <a:solidFill>
                  <a:schemeClr val="tx1"/>
                </a:solidFill>
                <a:latin typeface="DFKai-SB" panose="03000509000000000000" pitchFamily="65" charset="-120"/>
                <a:ea typeface="DFKai-SB" panose="03000509000000000000" pitchFamily="65" charset="-120"/>
              </a:rPr>
              <a:t>是擁抱自己的負面特質</a:t>
            </a:r>
            <a:r>
              <a:rPr lang="zh-TW" altLang="en-US" sz="2800" b="1" dirty="0" smtClean="0">
                <a:solidFill>
                  <a:schemeClr val="tx1"/>
                </a:solidFill>
                <a:latin typeface="DFKai-SB" panose="03000509000000000000" pitchFamily="65" charset="-120"/>
                <a:ea typeface="DFKai-SB" panose="03000509000000000000" pitchFamily="65" charset="-120"/>
              </a:rPr>
              <a:t>，就愈</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不</a:t>
            </a:r>
            <a:r>
              <a:rPr lang="zh-TW" altLang="en-US" sz="2800" b="1" dirty="0">
                <a:solidFill>
                  <a:schemeClr val="tx1"/>
                </a:solidFill>
                <a:latin typeface="DFKai-SB" panose="03000509000000000000" pitchFamily="65" charset="-120"/>
                <a:ea typeface="DFKai-SB" panose="03000509000000000000" pitchFamily="65" charset="-120"/>
              </a:rPr>
              <a:t>容易箝制住自己</a:t>
            </a:r>
            <a:r>
              <a:rPr lang="zh-TW" altLang="en-US" sz="2800" b="1" dirty="0" smtClean="0">
                <a:solidFill>
                  <a:schemeClr val="tx1"/>
                </a:solidFill>
                <a:latin typeface="DFKai-SB" panose="03000509000000000000" pitchFamily="65" charset="-120"/>
                <a:ea typeface="DFKai-SB" panose="03000509000000000000" pitchFamily="65" charset="-120"/>
              </a:rPr>
              <a:t>的人生，人生就愈加的海闊天空</a:t>
            </a:r>
            <a:r>
              <a:rPr lang="en-US" altLang="zh-TW" sz="2800" b="1" dirty="0" smtClean="0">
                <a:solidFill>
                  <a:schemeClr val="tx1"/>
                </a:solidFill>
                <a:latin typeface="DFKai-SB" panose="03000509000000000000" pitchFamily="65" charset="-120"/>
                <a:ea typeface="DFKai-SB" panose="03000509000000000000" pitchFamily="65" charset="-120"/>
              </a:rPr>
              <a:t>)</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457200" indent="-457200" algn="l">
              <a:lnSpc>
                <a:spcPts val="3300"/>
              </a:lnSpc>
              <a:buFont typeface="Arial" panose="020B0604020202020204" pitchFamily="34" charset="0"/>
              <a:buChar char="•"/>
            </a:pPr>
            <a:endParaRPr lang="en-US" altLang="zh-TW" sz="28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492875"/>
            <a:ext cx="304800" cy="365125"/>
          </a:xfrm>
        </p:spPr>
        <p:txBody>
          <a:bodyPr/>
          <a:lstStyle/>
          <a:p>
            <a:pPr algn="l"/>
            <a:fld id="{69C4CFD8-F662-4A36-AA27-12DE1FA08638}" type="slidenum">
              <a:rPr lang="en-US" smtClean="0"/>
              <a:pPr algn="l"/>
              <a:t>7</a:t>
            </a:fld>
            <a:endParaRPr lang="en-US" dirty="0"/>
          </a:p>
        </p:txBody>
      </p:sp>
    </p:spTree>
    <p:extLst>
      <p:ext uri="{BB962C8B-B14F-4D97-AF65-F5344CB8AC3E}">
        <p14:creationId xmlns:p14="http://schemas.microsoft.com/office/powerpoint/2010/main" val="297982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761997"/>
          </a:xfrm>
        </p:spPr>
        <p:txBody>
          <a:bodyPr>
            <a:noAutofit/>
          </a:bodyPr>
          <a:lstStyle/>
          <a:p>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愛</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與</a:t>
            </a: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接納是</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解</a:t>
            </a: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決「好</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與</a:t>
            </a: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壞」問</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題</a:t>
            </a: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的答案</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172201"/>
          </a:xfrm>
        </p:spPr>
        <p:txBody>
          <a:bodyPr>
            <a:noAutofit/>
          </a:bodyPr>
          <a:lstStyle/>
          <a:p>
            <a:pPr marL="457200" indent="-457200" algn="l">
              <a:lnSpc>
                <a:spcPts val="3700"/>
              </a:lnSpc>
              <a:buAutoNum type="arabicPeriod"/>
            </a:pPr>
            <a:r>
              <a:rPr lang="zh-TW" altLang="en-US" sz="2400" b="1" dirty="0" smtClean="0">
                <a:solidFill>
                  <a:schemeClr val="tx1"/>
                </a:solidFill>
                <a:latin typeface="DFKai-SB" panose="03000509000000000000" pitchFamily="65" charset="-120"/>
                <a:ea typeface="DFKai-SB" panose="03000509000000000000" pitchFamily="65" charset="-120"/>
              </a:rPr>
              <a:t>接</a:t>
            </a:r>
            <a:r>
              <a:rPr lang="zh-TW" altLang="en-US" sz="2400" b="1" dirty="0" smtClean="0">
                <a:solidFill>
                  <a:schemeClr val="tx1"/>
                </a:solidFill>
                <a:latin typeface="DFKai-SB" panose="03000509000000000000" pitchFamily="65" charset="-120"/>
                <a:ea typeface="DFKai-SB" panose="03000509000000000000" pitchFamily="65" charset="-120"/>
              </a:rPr>
              <a:t>納並原諒壞的，將</a:t>
            </a:r>
            <a:r>
              <a:rPr lang="zh-TW" altLang="en-US" sz="2400" b="1" dirty="0">
                <a:solidFill>
                  <a:schemeClr val="tx1"/>
                </a:solidFill>
                <a:latin typeface="DFKai-SB" panose="03000509000000000000" pitchFamily="65" charset="-120"/>
                <a:ea typeface="DFKai-SB" panose="03000509000000000000" pitchFamily="65" charset="-120"/>
              </a:rPr>
              <a:t>「理想」</a:t>
            </a:r>
            <a:r>
              <a:rPr lang="zh-TW" altLang="en-US" sz="2400" b="1" dirty="0" smtClean="0">
                <a:solidFill>
                  <a:schemeClr val="tx1"/>
                </a:solidFill>
                <a:latin typeface="DFKai-SB" panose="03000509000000000000" pitchFamily="65" charset="-120"/>
                <a:ea typeface="DFKai-SB" panose="03000509000000000000" pitchFamily="65" charset="-120"/>
              </a:rPr>
              <a:t>當作未達成的目標，在完全被接納的氣氛中追求達成目</a:t>
            </a:r>
            <a:r>
              <a:rPr lang="zh-TW" altLang="en-US" sz="2400" b="1" dirty="0" smtClean="0">
                <a:solidFill>
                  <a:schemeClr val="tx1"/>
                </a:solidFill>
                <a:latin typeface="DFKai-SB" panose="03000509000000000000" pitchFamily="65" charset="-120"/>
                <a:ea typeface="DFKai-SB" panose="03000509000000000000" pitchFamily="65" charset="-120"/>
              </a:rPr>
              <a:t>標</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457200" indent="-457200" algn="l">
              <a:lnSpc>
                <a:spcPts val="3700"/>
              </a:lnSpc>
              <a:buAutoNum type="arabicPeriod"/>
            </a:pPr>
            <a:r>
              <a:rPr lang="zh-TW" altLang="en-US" sz="2400" b="1" dirty="0" smtClean="0">
                <a:solidFill>
                  <a:schemeClr val="tx1"/>
                </a:solidFill>
                <a:latin typeface="DFKai-SB" panose="03000509000000000000" pitchFamily="65" charset="-120"/>
                <a:ea typeface="DFKai-SB" panose="03000509000000000000" pitchFamily="65" charset="-120"/>
              </a:rPr>
              <a:t>認清並接納我們是罪人</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接</a:t>
            </a:r>
            <a:r>
              <a:rPr lang="zh-TW" altLang="en-US" sz="2400" b="1" dirty="0" smtClean="0">
                <a:solidFill>
                  <a:schemeClr val="tx1"/>
                </a:solidFill>
                <a:latin typeface="DFKai-SB" panose="03000509000000000000" pitchFamily="65" charset="-120"/>
                <a:ea typeface="DFKai-SB" panose="03000509000000000000" pitchFamily="65" charset="-120"/>
              </a:rPr>
              <a:t>納自己和別人的「好與壞」，彼此饒恕，不生</a:t>
            </a:r>
            <a:r>
              <a:rPr lang="zh-TW" altLang="en-US" sz="2400" b="1" dirty="0" smtClean="0">
                <a:solidFill>
                  <a:schemeClr val="tx1"/>
                </a:solidFill>
                <a:latin typeface="DFKai-SB" panose="03000509000000000000" pitchFamily="65" charset="-120"/>
                <a:ea typeface="DFKai-SB" panose="03000509000000000000" pitchFamily="65" charset="-120"/>
              </a:rPr>
              <a:t>氣不定</a:t>
            </a:r>
            <a:r>
              <a:rPr lang="zh-TW" altLang="en-US" sz="2400" b="1" dirty="0" smtClean="0">
                <a:solidFill>
                  <a:schemeClr val="tx1"/>
                </a:solidFill>
                <a:latin typeface="DFKai-SB" panose="03000509000000000000" pitchFamily="65" charset="-120"/>
                <a:ea typeface="DFKai-SB" panose="03000509000000000000" pitchFamily="65" charset="-120"/>
              </a:rPr>
              <a:t>罪 </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羅</a:t>
            </a:r>
            <a:r>
              <a:rPr lang="en-US" altLang="zh-TW" sz="2400" b="1" dirty="0" smtClean="0">
                <a:solidFill>
                  <a:schemeClr val="tx1"/>
                </a:solidFill>
                <a:latin typeface="DFKai-SB" panose="03000509000000000000" pitchFamily="65" charset="-120"/>
                <a:ea typeface="DFKai-SB" panose="03000509000000000000" pitchFamily="65" charset="-120"/>
              </a:rPr>
              <a:t>5:2</a:t>
            </a:r>
            <a:r>
              <a:rPr lang="zh-TW" altLang="en-US" sz="2400" b="1" dirty="0" smtClean="0">
                <a:solidFill>
                  <a:schemeClr val="tx1"/>
                </a:solidFill>
                <a:latin typeface="DFKai-SB" panose="03000509000000000000" pitchFamily="65" charset="-120"/>
                <a:ea typeface="DFKai-SB" panose="03000509000000000000" pitchFamily="65" charset="-120"/>
              </a:rPr>
              <a:t>、</a:t>
            </a:r>
            <a:r>
              <a:rPr lang="en-US" altLang="zh-TW" sz="2400" b="1" dirty="0" smtClean="0">
                <a:solidFill>
                  <a:schemeClr val="tx1"/>
                </a:solidFill>
                <a:latin typeface="DFKai-SB" panose="03000509000000000000" pitchFamily="65" charset="-120"/>
                <a:ea typeface="DFKai-SB" panose="03000509000000000000" pitchFamily="65" charset="-120"/>
              </a:rPr>
              <a:t>15:7</a:t>
            </a:r>
            <a:r>
              <a:rPr lang="zh-TW" altLang="en-US" sz="2400" dirty="0" smtClean="0"/>
              <a:t> </a:t>
            </a:r>
            <a:r>
              <a:rPr lang="en-US" altLang="zh-TW" sz="2400" dirty="0" smtClean="0"/>
              <a:t>;</a:t>
            </a:r>
            <a:r>
              <a:rPr lang="zh-TW" altLang="en-US" sz="2400" dirty="0" smtClean="0">
                <a:solidFill>
                  <a:schemeClr val="tx1"/>
                </a:solidFill>
                <a:latin typeface="DFKai-SB" panose="03000509000000000000" pitchFamily="65" charset="-120"/>
                <a:ea typeface="DFKai-SB" panose="03000509000000000000" pitchFamily="65" charset="-120"/>
              </a:rPr>
              <a:t>弗</a:t>
            </a:r>
            <a:r>
              <a:rPr lang="en-US" altLang="zh-TW" sz="2400" dirty="0" smtClean="0">
                <a:solidFill>
                  <a:schemeClr val="tx1"/>
                </a:solidFill>
                <a:latin typeface="DFKai-SB" panose="03000509000000000000" pitchFamily="65" charset="-120"/>
                <a:ea typeface="DFKai-SB" panose="03000509000000000000" pitchFamily="65" charset="-120"/>
              </a:rPr>
              <a:t>4:32)</a:t>
            </a:r>
            <a:endParaRPr lang="en-US" altLang="zh-TW" sz="2400" b="1" dirty="0" smtClean="0">
              <a:solidFill>
                <a:srgbClr val="7030A0"/>
              </a:solidFill>
              <a:latin typeface="DFKai-SB" panose="03000509000000000000" pitchFamily="65" charset="-120"/>
              <a:ea typeface="DFKai-SB" panose="03000509000000000000" pitchFamily="65" charset="-120"/>
            </a:endParaRPr>
          </a:p>
          <a:p>
            <a:pPr marL="342900" indent="-342900" algn="l">
              <a:lnSpc>
                <a:spcPts val="37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rPr>
              <a:t>不讓「罪惡感</a:t>
            </a:r>
            <a:r>
              <a:rPr lang="zh-TW" altLang="en-US" sz="2400" b="1" dirty="0" smtClean="0">
                <a:solidFill>
                  <a:schemeClr val="tx1"/>
                </a:solidFill>
                <a:latin typeface="DFKai-SB" panose="03000509000000000000" pitchFamily="65" charset="-120"/>
                <a:ea typeface="DFKai-SB" panose="03000509000000000000" pitchFamily="65" charset="-120"/>
              </a:rPr>
              <a:t>」操</a:t>
            </a:r>
            <a:r>
              <a:rPr lang="zh-TW" altLang="en-US" sz="2400" b="1" dirty="0" smtClean="0">
                <a:solidFill>
                  <a:schemeClr val="tx1"/>
                </a:solidFill>
                <a:latin typeface="DFKai-SB" panose="03000509000000000000" pitchFamily="65" charset="-120"/>
                <a:ea typeface="DFKai-SB" panose="03000509000000000000" pitchFamily="65" charset="-120"/>
              </a:rPr>
              <a:t>控自己或別人</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在</a:t>
            </a:r>
            <a:r>
              <a:rPr lang="zh-TW" altLang="en-US" sz="2400" b="1" dirty="0">
                <a:solidFill>
                  <a:schemeClr val="tx1"/>
                </a:solidFill>
                <a:latin typeface="DFKai-SB" panose="03000509000000000000" pitchFamily="65" charset="-120"/>
                <a:ea typeface="DFKai-SB" panose="03000509000000000000" pitchFamily="65" charset="-120"/>
              </a:rPr>
              <a:t>恩典與真理的平衡</a:t>
            </a:r>
            <a:r>
              <a:rPr lang="zh-TW" altLang="en-US" sz="2400" b="1" dirty="0" smtClean="0">
                <a:solidFill>
                  <a:schemeClr val="tx1"/>
                </a:solidFill>
                <a:latin typeface="DFKai-SB" panose="03000509000000000000" pitchFamily="65" charset="-120"/>
                <a:ea typeface="DFKai-SB" panose="03000509000000000000" pitchFamily="65" charset="-120"/>
              </a:rPr>
              <a:t>中</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愛加上界</a:t>
            </a:r>
            <a:r>
              <a:rPr lang="zh-TW" altLang="en-US" sz="2400" b="1" dirty="0">
                <a:solidFill>
                  <a:schemeClr val="tx1"/>
                </a:solidFill>
                <a:latin typeface="DFKai-SB" panose="03000509000000000000" pitchFamily="65" charset="-120"/>
                <a:ea typeface="DFKai-SB" panose="03000509000000000000" pitchFamily="65" charset="-120"/>
              </a:rPr>
              <a:t>限</a:t>
            </a:r>
            <a:r>
              <a:rPr lang="zh-TW" altLang="en-US" sz="2400" b="1" dirty="0" smtClean="0">
                <a:solidFill>
                  <a:schemeClr val="tx1"/>
                </a:solidFill>
                <a:latin typeface="DFKai-SB" panose="03000509000000000000" pitchFamily="65" charset="-120"/>
                <a:ea typeface="DFKai-SB" panose="03000509000000000000" pitchFamily="65" charset="-120"/>
              </a:rPr>
              <a:t>，恩</a:t>
            </a:r>
            <a:r>
              <a:rPr lang="zh-TW" altLang="en-US" sz="2400" b="1" dirty="0">
                <a:solidFill>
                  <a:schemeClr val="tx1"/>
                </a:solidFill>
                <a:latin typeface="DFKai-SB" panose="03000509000000000000" pitchFamily="65" charset="-120"/>
                <a:ea typeface="DFKai-SB" panose="03000509000000000000" pitchFamily="65" charset="-120"/>
              </a:rPr>
              <a:t>典加上真</a:t>
            </a:r>
            <a:r>
              <a:rPr lang="zh-TW" altLang="en-US" sz="2400" b="1" dirty="0" smtClean="0">
                <a:solidFill>
                  <a:schemeClr val="tx1"/>
                </a:solidFill>
                <a:latin typeface="DFKai-SB" panose="03000509000000000000" pitchFamily="65" charset="-120"/>
                <a:ea typeface="DFKai-SB" panose="03000509000000000000" pitchFamily="65" charset="-120"/>
              </a:rPr>
              <a:t>理</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，視失敗和罪的根源在於「缺乏愛」，</a:t>
            </a:r>
            <a:r>
              <a:rPr lang="zh-TW" altLang="en-US" sz="2400" b="1" dirty="0">
                <a:solidFill>
                  <a:schemeClr val="tx1"/>
                </a:solidFill>
                <a:latin typeface="DFKai-SB" panose="03000509000000000000" pitchFamily="65" charset="-120"/>
                <a:ea typeface="DFKai-SB" panose="03000509000000000000" pitchFamily="65" charset="-120"/>
              </a:rPr>
              <a:t>而不</a:t>
            </a:r>
            <a:r>
              <a:rPr lang="zh-TW" altLang="en-US" sz="2400" b="1" dirty="0" smtClean="0">
                <a:solidFill>
                  <a:schemeClr val="tx1"/>
                </a:solidFill>
                <a:latin typeface="DFKai-SB" panose="03000509000000000000" pitchFamily="65" charset="-120"/>
                <a:ea typeface="DFKai-SB" panose="03000509000000000000" pitchFamily="65" charset="-120"/>
              </a:rPr>
              <a:t>是去定罪自己或別人的</a:t>
            </a:r>
            <a:r>
              <a:rPr lang="zh-TW" altLang="en-US" sz="2400" b="1" dirty="0">
                <a:solidFill>
                  <a:schemeClr val="tx1"/>
                </a:solidFill>
                <a:latin typeface="DFKai-SB" panose="03000509000000000000" pitchFamily="65" charset="-120"/>
                <a:ea typeface="DFKai-SB" panose="03000509000000000000" pitchFamily="65" charset="-120"/>
              </a:rPr>
              <a:t>「惡</a:t>
            </a:r>
            <a:r>
              <a:rPr lang="zh-TW" altLang="en-US" sz="2400" b="1" dirty="0" smtClean="0">
                <a:solidFill>
                  <a:schemeClr val="tx1"/>
                </a:solidFill>
                <a:latin typeface="DFKai-SB" panose="03000509000000000000" pitchFamily="65" charset="-120"/>
                <a:ea typeface="DFKai-SB" panose="03000509000000000000" pitchFamily="65" charset="-120"/>
              </a:rPr>
              <a:t>」</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342900" indent="-342900" algn="l">
              <a:lnSpc>
                <a:spcPts val="37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rPr>
              <a:t>以</a:t>
            </a:r>
            <a:r>
              <a:rPr lang="zh-TW" altLang="en-US" sz="2400" b="1" dirty="0">
                <a:solidFill>
                  <a:schemeClr val="tx1"/>
                </a:solidFill>
                <a:latin typeface="DFKai-SB" panose="03000509000000000000" pitchFamily="65" charset="-120"/>
                <a:ea typeface="DFKai-SB" panose="03000509000000000000" pitchFamily="65" charset="-120"/>
              </a:rPr>
              <a:t>愛為基礎，「按著神的意思憂愁」</a:t>
            </a:r>
            <a:r>
              <a:rPr lang="en-US" altLang="zh-TW"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為我們造成的傷害而悲傷，關心照顧受到傷害的人，使我們不</a:t>
            </a:r>
            <a:r>
              <a:rPr lang="zh-TW" altLang="en-US" sz="2400" b="1" dirty="0" smtClean="0">
                <a:solidFill>
                  <a:schemeClr val="tx1"/>
                </a:solidFill>
                <a:latin typeface="DFKai-SB" panose="03000509000000000000" pitchFamily="65" charset="-120"/>
                <a:ea typeface="DFKai-SB" panose="03000509000000000000" pitchFamily="65" charset="-120"/>
              </a:rPr>
              <a:t>去定罪自</a:t>
            </a:r>
            <a:r>
              <a:rPr lang="zh-TW" altLang="en-US" sz="2400" b="1" dirty="0">
                <a:solidFill>
                  <a:schemeClr val="tx1"/>
                </a:solidFill>
                <a:latin typeface="DFKai-SB" panose="03000509000000000000" pitchFamily="65" charset="-120"/>
                <a:ea typeface="DFKai-SB" panose="03000509000000000000" pitchFamily="65" charset="-120"/>
              </a:rPr>
              <a:t>己或任何其他人</a:t>
            </a:r>
            <a:endParaRPr lang="en-US" altLang="zh-TW" sz="2400" b="1" dirty="0">
              <a:solidFill>
                <a:schemeClr val="tx1"/>
              </a:solidFill>
              <a:latin typeface="DFKai-SB" panose="03000509000000000000" pitchFamily="65" charset="-120"/>
              <a:ea typeface="DFKai-SB" panose="03000509000000000000" pitchFamily="65" charset="-120"/>
            </a:endParaRPr>
          </a:p>
          <a:p>
            <a:pPr marL="342900" indent="-342900" algn="l">
              <a:lnSpc>
                <a:spcPts val="3700"/>
              </a:lnSpc>
              <a:buFont typeface="Arial" panose="020B0604020202020204" pitchFamily="34" charset="0"/>
              <a:buChar char="•"/>
            </a:pPr>
            <a:r>
              <a:rPr lang="zh-TW" altLang="en-US" sz="2400" b="1" dirty="0">
                <a:solidFill>
                  <a:schemeClr val="tx1"/>
                </a:solidFill>
                <a:latin typeface="DFKai-SB" panose="03000509000000000000" pitchFamily="65" charset="-120"/>
                <a:ea typeface="DFKai-SB" panose="03000509000000000000" pitchFamily="65" charset="-120"/>
              </a:rPr>
              <a:t>「不譴</a:t>
            </a:r>
            <a:r>
              <a:rPr lang="zh-TW" altLang="en-US" sz="2400" b="1" dirty="0" smtClean="0">
                <a:solidFill>
                  <a:schemeClr val="tx1"/>
                </a:solidFill>
                <a:latin typeface="DFKai-SB" panose="03000509000000000000" pitchFamily="65" charset="-120"/>
                <a:ea typeface="DFKai-SB" panose="03000509000000000000" pitchFamily="65" charset="-120"/>
              </a:rPr>
              <a:t>責定</a:t>
            </a:r>
            <a:r>
              <a:rPr lang="zh-TW" altLang="en-US" sz="2400" b="1" dirty="0">
                <a:solidFill>
                  <a:schemeClr val="tx1"/>
                </a:solidFill>
                <a:latin typeface="DFKai-SB" panose="03000509000000000000" pitchFamily="65" charset="-120"/>
                <a:ea typeface="DFKai-SB" panose="03000509000000000000" pitchFamily="65" charset="-120"/>
              </a:rPr>
              <a:t>罪</a:t>
            </a:r>
            <a:r>
              <a:rPr lang="zh-TW" altLang="en-US" sz="2400" b="1" dirty="0" smtClean="0">
                <a:solidFill>
                  <a:schemeClr val="tx1"/>
                </a:solidFill>
                <a:latin typeface="DFKai-SB" panose="03000509000000000000" pitchFamily="65" charset="-120"/>
                <a:ea typeface="DFKai-SB" panose="03000509000000000000" pitchFamily="65" charset="-120"/>
              </a:rPr>
              <a:t>」帶來改</a:t>
            </a:r>
            <a:r>
              <a:rPr lang="zh-TW" altLang="en-US" sz="2400" b="1" dirty="0" smtClean="0">
                <a:solidFill>
                  <a:schemeClr val="tx1"/>
                </a:solidFill>
                <a:latin typeface="DFKai-SB" panose="03000509000000000000" pitchFamily="65" charset="-120"/>
                <a:ea typeface="DFKai-SB" panose="03000509000000000000" pitchFamily="65" charset="-120"/>
              </a:rPr>
              <a:t>變生</a:t>
            </a:r>
            <a:r>
              <a:rPr lang="zh-TW" altLang="en-US" sz="2400" b="1" dirty="0" smtClean="0">
                <a:solidFill>
                  <a:schemeClr val="tx1"/>
                </a:solidFill>
                <a:latin typeface="DFKai-SB" panose="03000509000000000000" pitchFamily="65" charset="-120"/>
                <a:ea typeface="DFKai-SB" panose="03000509000000000000" pitchFamily="65" charset="-120"/>
              </a:rPr>
              <a:t>命的能力</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當我們無論做什麼都不覺得被定罪也不害怕被定罪時，使我們愛心增</a:t>
            </a:r>
            <a:r>
              <a:rPr lang="zh-TW" altLang="en-US" sz="2400" b="1" dirty="0" smtClean="0">
                <a:solidFill>
                  <a:schemeClr val="tx1"/>
                </a:solidFill>
                <a:latin typeface="DFKai-SB" panose="03000509000000000000" pitchFamily="65" charset="-120"/>
                <a:ea typeface="DFKai-SB" panose="03000509000000000000" pitchFamily="65" charset="-120"/>
              </a:rPr>
              <a:t>長而帶來改變的能</a:t>
            </a:r>
            <a:r>
              <a:rPr lang="zh-TW" altLang="en-US" sz="2400" b="1" dirty="0" smtClean="0">
                <a:solidFill>
                  <a:schemeClr val="tx1"/>
                </a:solidFill>
                <a:latin typeface="DFKai-SB" panose="03000509000000000000" pitchFamily="65" charset="-120"/>
                <a:ea typeface="DFKai-SB" panose="03000509000000000000" pitchFamily="65" charset="-120"/>
              </a:rPr>
              <a:t>力</a:t>
            </a:r>
            <a:endParaRPr lang="en-US" altLang="zh-TW" sz="2400" b="1" dirty="0">
              <a:solidFill>
                <a:schemeClr val="tx1"/>
              </a:solidFill>
              <a:latin typeface="DFKai-SB" panose="03000509000000000000" pitchFamily="65" charset="-120"/>
              <a:ea typeface="DFKai-SB" panose="03000509000000000000" pitchFamily="65" charset="-120"/>
            </a:endParaRPr>
          </a:p>
          <a:p>
            <a:pPr algn="l">
              <a:lnSpc>
                <a:spcPts val="3700"/>
              </a:lnSpc>
            </a:pPr>
            <a:r>
              <a:rPr lang="zh-TW" altLang="en-US" sz="2400" b="1" u="sng" dirty="0" smtClean="0">
                <a:solidFill>
                  <a:schemeClr val="tx1"/>
                </a:solidFill>
                <a:latin typeface="DFKai-SB" panose="03000509000000000000" pitchFamily="65" charset="-120"/>
                <a:ea typeface="DFKai-SB" panose="03000509000000000000" pitchFamily="65" charset="-120"/>
              </a:rPr>
              <a:t>路</a:t>
            </a:r>
            <a:r>
              <a:rPr lang="en-US" sz="2400" b="1" u="sng" dirty="0" smtClean="0">
                <a:solidFill>
                  <a:schemeClr val="tx1"/>
                </a:solidFill>
                <a:latin typeface="DFKai-SB" panose="03000509000000000000" pitchFamily="65" charset="-120"/>
                <a:ea typeface="DFKai-SB" panose="03000509000000000000" pitchFamily="65" charset="-120"/>
              </a:rPr>
              <a:t>7:44-47</a:t>
            </a:r>
            <a:r>
              <a:rPr lang="zh-TW" altLang="en-US" b="1" dirty="0" smtClean="0">
                <a:solidFill>
                  <a:schemeClr val="tx1"/>
                </a:solidFill>
                <a:latin typeface="DFKai-SB" panose="03000509000000000000" pitchFamily="65" charset="-120"/>
                <a:ea typeface="DFKai-SB" panose="03000509000000000000" pitchFamily="65" charset="-120"/>
              </a:rPr>
              <a:t> </a:t>
            </a:r>
            <a:r>
              <a:rPr lang="zh-TW" altLang="en-US" sz="2400" b="1" dirty="0" smtClean="0">
                <a:solidFill>
                  <a:schemeClr val="tx1"/>
                </a:solidFill>
                <a:latin typeface="DFKai-SB" panose="03000509000000000000" pitchFamily="65" charset="-120"/>
                <a:ea typeface="DFKai-SB" panose="03000509000000000000" pitchFamily="65" charset="-120"/>
              </a:rPr>
              <a:t>赦免多，他</a:t>
            </a:r>
            <a:r>
              <a:rPr lang="zh-TW" altLang="en-US" sz="2400" b="1" dirty="0">
                <a:solidFill>
                  <a:schemeClr val="tx1"/>
                </a:solidFill>
                <a:latin typeface="DFKai-SB" panose="03000509000000000000" pitchFamily="65" charset="-120"/>
                <a:ea typeface="DFKai-SB" panose="03000509000000000000" pitchFamily="65" charset="-120"/>
              </a:rPr>
              <a:t>的</a:t>
            </a:r>
            <a:r>
              <a:rPr lang="zh-TW" altLang="en-US" sz="2400" b="1" dirty="0" smtClean="0">
                <a:solidFill>
                  <a:schemeClr val="tx1"/>
                </a:solidFill>
                <a:latin typeface="DFKai-SB" panose="03000509000000000000" pitchFamily="65" charset="-120"/>
                <a:ea typeface="DFKai-SB" panose="03000509000000000000" pitchFamily="65" charset="-120"/>
              </a:rPr>
              <a:t>愛就多</a:t>
            </a:r>
            <a:r>
              <a:rPr lang="zh-TW" altLang="en-US" sz="2400" b="1" dirty="0">
                <a:solidFill>
                  <a:schemeClr val="tx1"/>
                </a:solidFill>
                <a:latin typeface="DFKai-SB" panose="03000509000000000000" pitchFamily="65" charset="-120"/>
                <a:ea typeface="DFKai-SB" panose="03000509000000000000" pitchFamily="65" charset="-120"/>
              </a:rPr>
              <a:t>；但那赦免少的，他的</a:t>
            </a:r>
            <a:r>
              <a:rPr lang="zh-TW" altLang="en-US" sz="2400" b="1" dirty="0" smtClean="0">
                <a:solidFill>
                  <a:schemeClr val="tx1"/>
                </a:solidFill>
                <a:latin typeface="DFKai-SB" panose="03000509000000000000" pitchFamily="65" charset="-120"/>
                <a:ea typeface="DFKai-SB" panose="03000509000000000000" pitchFamily="65" charset="-120"/>
              </a:rPr>
              <a:t>愛就少</a:t>
            </a:r>
            <a:endParaRPr lang="en-US" altLang="zh-TW" sz="24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821615" y="6400800"/>
            <a:ext cx="304800" cy="365125"/>
          </a:xfrm>
        </p:spPr>
        <p:txBody>
          <a:bodyPr/>
          <a:lstStyle/>
          <a:p>
            <a:pPr algn="l"/>
            <a:fld id="{69C4CFD8-F662-4A36-AA27-12DE1FA08638}" type="slidenum">
              <a:rPr lang="en-US" smtClean="0"/>
              <a:pPr algn="l"/>
              <a:t>8</a:t>
            </a:fld>
            <a:endParaRPr lang="en-US" dirty="0"/>
          </a:p>
        </p:txBody>
      </p:sp>
    </p:spTree>
    <p:extLst>
      <p:ext uri="{BB962C8B-B14F-4D97-AF65-F5344CB8AC3E}">
        <p14:creationId xmlns:p14="http://schemas.microsoft.com/office/powerpoint/2010/main" val="3779692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761997"/>
          </a:xfrm>
        </p:spPr>
        <p:txBody>
          <a:bodyPr>
            <a:noAutofit/>
          </a:bodyPr>
          <a:lstStyle/>
          <a:p>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愛</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與</a:t>
            </a: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接納是</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解</a:t>
            </a: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決「好</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與</a:t>
            </a: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壞」問</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題</a:t>
            </a: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的答案</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8792" y="685800"/>
            <a:ext cx="9144000" cy="6248401"/>
          </a:xfrm>
        </p:spPr>
        <p:txBody>
          <a:bodyPr>
            <a:noAutofit/>
          </a:bodyPr>
          <a:lstStyle/>
          <a:p>
            <a:pPr algn="l">
              <a:lnSpc>
                <a:spcPts val="3500"/>
              </a:lnSpc>
            </a:pPr>
            <a:r>
              <a:rPr lang="en-US" altLang="zh-TW" sz="2800" b="1" dirty="0" smtClean="0">
                <a:solidFill>
                  <a:schemeClr val="tx1"/>
                </a:solidFill>
                <a:latin typeface="DFKai-SB" panose="03000509000000000000" pitchFamily="65" charset="-120"/>
                <a:ea typeface="DFKai-SB" panose="03000509000000000000" pitchFamily="65" charset="-120"/>
              </a:rPr>
              <a:t>3.</a:t>
            </a:r>
            <a:r>
              <a:rPr lang="zh-TW" altLang="en-US" sz="2800" b="1" dirty="0" smtClean="0">
                <a:solidFill>
                  <a:schemeClr val="tx1"/>
                </a:solidFill>
                <a:latin typeface="DFKai-SB" panose="03000509000000000000" pitchFamily="65" charset="-120"/>
                <a:ea typeface="DFKai-SB" panose="03000509000000000000" pitchFamily="65" charset="-120"/>
              </a:rPr>
              <a:t>接納罪人，恨惡罪惡</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342900" indent="-342900" algn="l">
              <a:lnSpc>
                <a:spcPts val="35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接納不是「認同」，不是贊成一個人犯錯，而是在一個人犯錯的時候不要拿石頭</a:t>
            </a:r>
            <a:r>
              <a:rPr lang="zh-TW" altLang="en-US" sz="2800" b="1" dirty="0" smtClean="0">
                <a:solidFill>
                  <a:schemeClr val="tx1"/>
                </a:solidFill>
                <a:latin typeface="DFKai-SB" panose="03000509000000000000" pitchFamily="65" charset="-120"/>
                <a:ea typeface="DFKai-SB" panose="03000509000000000000" pitchFamily="65" charset="-120"/>
              </a:rPr>
              <a:t>打他</a:t>
            </a:r>
            <a:r>
              <a:rPr lang="zh-TW" altLang="en-US" sz="2800" b="1" dirty="0">
                <a:solidFill>
                  <a:schemeClr val="tx1"/>
                </a:solidFill>
                <a:latin typeface="DFKai-SB" panose="03000509000000000000" pitchFamily="65" charset="-120"/>
                <a:ea typeface="DFKai-SB" panose="03000509000000000000" pitchFamily="65" charset="-120"/>
              </a:rPr>
              <a:t>，而是讓他真實地理解自己的錯，感受到他帶給別人的傷害而產生悔改，然後給他時間改變。</a:t>
            </a:r>
            <a:endParaRPr lang="en-US" altLang="zh-TW" sz="2800" b="1" dirty="0">
              <a:solidFill>
                <a:schemeClr val="tx1"/>
              </a:solidFill>
              <a:latin typeface="DFKai-SB" panose="03000509000000000000" pitchFamily="65" charset="-120"/>
              <a:ea typeface="DFKai-SB" panose="03000509000000000000" pitchFamily="65" charset="-120"/>
            </a:endParaRPr>
          </a:p>
          <a:p>
            <a:pPr marL="342900" indent="-342900" algn="l">
              <a:lnSpc>
                <a:spcPts val="35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我</a:t>
            </a:r>
            <a:r>
              <a:rPr lang="zh-TW" altLang="en-US" sz="2800" b="1" dirty="0" smtClean="0">
                <a:solidFill>
                  <a:schemeClr val="tx1"/>
                </a:solidFill>
                <a:latin typeface="DFKai-SB" panose="03000509000000000000" pitchFamily="65" charset="-120"/>
                <a:ea typeface="DFKai-SB" panose="03000509000000000000" pitchFamily="65" charset="-120"/>
              </a:rPr>
              <a:t>們已經因著基督得著被接納、被愛的</a:t>
            </a:r>
            <a:r>
              <a:rPr lang="zh-TW" altLang="en-US" sz="2800" b="1" dirty="0" smtClean="0">
                <a:solidFill>
                  <a:srgbClr val="C00000"/>
                </a:solidFill>
                <a:latin typeface="DFKai-SB" panose="03000509000000000000" pitchFamily="65" charset="-120"/>
                <a:ea typeface="DFKai-SB" panose="03000509000000000000" pitchFamily="65" charset="-120"/>
              </a:rPr>
              <a:t>不變的地位</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愛</a:t>
            </a:r>
            <a:r>
              <a:rPr lang="zh-TW" altLang="en-US" sz="2800" b="1" dirty="0">
                <a:solidFill>
                  <a:schemeClr val="tx1"/>
                </a:solidFill>
                <a:latin typeface="DFKai-SB" panose="03000509000000000000" pitchFamily="65" charset="-120"/>
                <a:ea typeface="DFKai-SB" panose="03000509000000000000" pitchFamily="65" charset="-120"/>
              </a:rPr>
              <a:t>與接納的恩典</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smtClean="0">
                <a:solidFill>
                  <a:srgbClr val="7030A0"/>
                </a:solidFill>
                <a:latin typeface="DFKai-SB" panose="03000509000000000000" pitchFamily="65" charset="-120"/>
                <a:ea typeface="DFKai-SB" panose="03000509000000000000" pitchFamily="65" charset="-120"/>
              </a:rPr>
              <a:t>不被批</a:t>
            </a:r>
            <a:r>
              <a:rPr lang="zh-TW" altLang="en-US" sz="2800" b="1" dirty="0">
                <a:solidFill>
                  <a:srgbClr val="7030A0"/>
                </a:solidFill>
                <a:latin typeface="DFKai-SB" panose="03000509000000000000" pitchFamily="65" charset="-120"/>
                <a:ea typeface="DFKai-SB" panose="03000509000000000000" pitchFamily="65" charset="-120"/>
              </a:rPr>
              <a:t>判定罪</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叫我們脫離「罪和死的律」</a:t>
            </a:r>
            <a:r>
              <a:rPr lang="zh-TW" altLang="en-US" sz="2800" b="1" dirty="0" smtClean="0">
                <a:solidFill>
                  <a:schemeClr val="tx1"/>
                </a:solidFill>
                <a:latin typeface="DFKai-SB" panose="03000509000000000000" pitchFamily="65" charset="-120"/>
                <a:ea typeface="DFKai-SB" panose="03000509000000000000" pitchFamily="65" charset="-120"/>
              </a:rPr>
              <a:t>，就是讓</a:t>
            </a:r>
            <a:r>
              <a:rPr lang="zh-TW" altLang="en-US" sz="2800" b="1" dirty="0">
                <a:solidFill>
                  <a:schemeClr val="tx1"/>
                </a:solidFill>
                <a:latin typeface="DFKai-SB" panose="03000509000000000000" pitchFamily="65" charset="-120"/>
                <a:ea typeface="DFKai-SB" panose="03000509000000000000" pitchFamily="65" charset="-120"/>
              </a:rPr>
              <a:t>我們有真正的自由</a:t>
            </a:r>
            <a:r>
              <a:rPr lang="zh-TW" altLang="en-US" sz="2800" b="1" dirty="0">
                <a:solidFill>
                  <a:schemeClr val="tx1"/>
                </a:solidFill>
                <a:latin typeface="DFKai-SB" panose="03000509000000000000" pitchFamily="65" charset="-120"/>
                <a:ea typeface="DFKai-SB" panose="03000509000000000000" pitchFamily="65" charset="-120"/>
              </a:rPr>
              <a:t>，可以自由地跟隨聖</a:t>
            </a:r>
            <a:r>
              <a:rPr lang="zh-TW" altLang="en-US" sz="2800" b="1" dirty="0" smtClean="0">
                <a:solidFill>
                  <a:schemeClr val="tx1"/>
                </a:solidFill>
                <a:latin typeface="DFKai-SB" panose="03000509000000000000" pitchFamily="65" charset="-120"/>
                <a:ea typeface="DFKai-SB" panose="03000509000000000000" pitchFamily="65" charset="-120"/>
              </a:rPr>
              <a:t>靈</a:t>
            </a:r>
            <a:r>
              <a:rPr lang="zh-TW" altLang="en-US" sz="2800" b="1" dirty="0" smtClean="0">
                <a:solidFill>
                  <a:schemeClr val="tx1"/>
                </a:solidFill>
                <a:latin typeface="DFKai-SB" panose="03000509000000000000" pitchFamily="65" charset="-120"/>
                <a:ea typeface="DFKai-SB" panose="03000509000000000000" pitchFamily="65" charset="-120"/>
              </a:rPr>
              <a:t>，得</a:t>
            </a:r>
            <a:r>
              <a:rPr lang="zh-TW" altLang="en-US" sz="2800" b="1" dirty="0">
                <a:solidFill>
                  <a:schemeClr val="tx1"/>
                </a:solidFill>
                <a:latin typeface="DFKai-SB" panose="03000509000000000000" pitchFamily="65" charset="-120"/>
                <a:ea typeface="DFKai-SB" panose="03000509000000000000" pitchFamily="65" charset="-120"/>
              </a:rPr>
              <a:t>著能</a:t>
            </a:r>
            <a:r>
              <a:rPr lang="zh-TW" altLang="en-US" sz="2800" b="1" dirty="0" smtClean="0">
                <a:solidFill>
                  <a:schemeClr val="tx1"/>
                </a:solidFill>
                <a:latin typeface="DFKai-SB" panose="03000509000000000000" pitchFamily="65" charset="-120"/>
                <a:ea typeface="DFKai-SB" panose="03000509000000000000" pitchFamily="65" charset="-120"/>
              </a:rPr>
              <a:t>力對抗罪，</a:t>
            </a:r>
            <a:r>
              <a:rPr lang="zh-TW" altLang="en-US" sz="2800" b="1" dirty="0">
                <a:solidFill>
                  <a:srgbClr val="3333FF"/>
                </a:solidFill>
                <a:latin typeface="DFKai-SB" panose="03000509000000000000" pitchFamily="65" charset="-120"/>
                <a:ea typeface="DFKai-SB" panose="03000509000000000000" pitchFamily="65" charset="-120"/>
              </a:rPr>
              <a:t>罪在我們身上就失去力量</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羅</a:t>
            </a:r>
            <a:r>
              <a:rPr lang="en-US" altLang="zh-TW" sz="2800" b="1" dirty="0">
                <a:solidFill>
                  <a:schemeClr val="tx1"/>
                </a:solidFill>
                <a:latin typeface="DFKai-SB" panose="03000509000000000000" pitchFamily="65" charset="-120"/>
                <a:ea typeface="DFKai-SB" panose="03000509000000000000" pitchFamily="65" charset="-120"/>
              </a:rPr>
              <a:t>8:2)</a:t>
            </a:r>
          </a:p>
          <a:p>
            <a:pPr algn="l">
              <a:lnSpc>
                <a:spcPts val="3500"/>
              </a:lnSpc>
            </a:pPr>
            <a:endParaRPr lang="en-US" altLang="zh-TW" sz="2800" b="1" dirty="0" smtClean="0">
              <a:solidFill>
                <a:srgbClr val="7030A0"/>
              </a:solidFill>
              <a:latin typeface="DFKai-SB" panose="03000509000000000000" pitchFamily="65" charset="-120"/>
              <a:ea typeface="DFKai-SB" panose="03000509000000000000" pitchFamily="65" charset="-120"/>
            </a:endParaRPr>
          </a:p>
          <a:p>
            <a:pPr algn="l">
              <a:lnSpc>
                <a:spcPts val="3500"/>
              </a:lnSpc>
            </a:pPr>
            <a:r>
              <a:rPr lang="zh-TW" altLang="en-US" sz="2400" b="1" u="sng" dirty="0" smtClean="0">
                <a:solidFill>
                  <a:schemeClr val="tx1"/>
                </a:solidFill>
                <a:latin typeface="DFKai-SB" panose="03000509000000000000" pitchFamily="65" charset="-120"/>
                <a:ea typeface="DFKai-SB" panose="03000509000000000000" pitchFamily="65" charset="-120"/>
              </a:rPr>
              <a:t>羅</a:t>
            </a:r>
            <a:r>
              <a:rPr lang="en-US" altLang="zh-TW" sz="2400" b="1" u="sng" dirty="0" smtClean="0">
                <a:solidFill>
                  <a:schemeClr val="tx1"/>
                </a:solidFill>
                <a:latin typeface="DFKai-SB" panose="03000509000000000000" pitchFamily="65" charset="-120"/>
                <a:ea typeface="DFKai-SB" panose="03000509000000000000" pitchFamily="65" charset="-120"/>
              </a:rPr>
              <a:t>8:2</a:t>
            </a:r>
            <a:r>
              <a:rPr lang="zh-TW" altLang="en-US" sz="2400" b="1" dirty="0" smtClean="0">
                <a:solidFill>
                  <a:schemeClr val="tx1"/>
                </a:solidFill>
                <a:latin typeface="DFKai-SB" panose="03000509000000000000" pitchFamily="65" charset="-120"/>
                <a:ea typeface="DFKai-SB" panose="03000509000000000000" pitchFamily="65" charset="-120"/>
              </a:rPr>
              <a:t> 因為賜生命聖靈的律，在基督耶穌裏釋放了我，使我脫離</a:t>
            </a:r>
            <a:r>
              <a:rPr lang="zh-TW" altLang="en-US" sz="2400" b="1" dirty="0" smtClean="0">
                <a:solidFill>
                  <a:srgbClr val="7030A0"/>
                </a:solidFill>
                <a:latin typeface="DFKai-SB" panose="03000509000000000000" pitchFamily="65" charset="-120"/>
                <a:ea typeface="DFKai-SB" panose="03000509000000000000" pitchFamily="65" charset="-120"/>
              </a:rPr>
              <a:t>罪和死</a:t>
            </a:r>
            <a:r>
              <a:rPr lang="zh-TW" altLang="en-US" sz="2400" b="1" dirty="0" smtClean="0">
                <a:solidFill>
                  <a:schemeClr val="tx1"/>
                </a:solidFill>
                <a:latin typeface="DFKai-SB" panose="03000509000000000000" pitchFamily="65" charset="-120"/>
                <a:ea typeface="DFKai-SB" panose="03000509000000000000" pitchFamily="65" charset="-120"/>
              </a:rPr>
              <a:t>的律了</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rgbClr val="7030A0"/>
                </a:solidFill>
                <a:latin typeface="DFKai-SB" panose="03000509000000000000" pitchFamily="65" charset="-120"/>
                <a:ea typeface="DFKai-SB" panose="03000509000000000000" pitchFamily="65" charset="-120"/>
              </a:rPr>
              <a:t>罪和死</a:t>
            </a:r>
            <a:r>
              <a:rPr lang="zh-TW" altLang="en-US" sz="2400" b="1" dirty="0" smtClean="0">
                <a:solidFill>
                  <a:schemeClr val="tx1"/>
                </a:solidFill>
                <a:latin typeface="DFKai-SB" panose="03000509000000000000" pitchFamily="65" charset="-120"/>
                <a:ea typeface="DFKai-SB" panose="03000509000000000000" pitchFamily="65" charset="-120"/>
              </a:rPr>
              <a:t>的律</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不能不犯罪，被犯罪的律捆綁住</a:t>
            </a:r>
            <a:r>
              <a:rPr lang="zh-TW" altLang="en-US" sz="2400" dirty="0" smtClean="0">
                <a:solidFill>
                  <a:schemeClr val="tx1"/>
                </a:solidFill>
                <a:latin typeface="DFKai-SB" panose="03000509000000000000" pitchFamily="65" charset="-120"/>
                <a:ea typeface="DFKai-SB" panose="03000509000000000000" pitchFamily="65" charset="-120"/>
              </a:rPr>
              <a:t>，</a:t>
            </a:r>
            <a:r>
              <a:rPr lang="zh-TW" altLang="en-US" sz="2400" dirty="0" smtClean="0"/>
              <a:t> </a:t>
            </a:r>
            <a:r>
              <a:rPr lang="zh-TW" altLang="en-US" sz="2400" b="1" dirty="0" smtClean="0">
                <a:solidFill>
                  <a:schemeClr val="tx1"/>
                </a:solidFill>
                <a:latin typeface="DFKai-SB" panose="03000509000000000000" pitchFamily="65" charset="-120"/>
                <a:ea typeface="DFKai-SB" panose="03000509000000000000" pitchFamily="65" charset="-120"/>
              </a:rPr>
              <a:t>以致結成死亡的果子，所以罪的律又稱死的律</a:t>
            </a:r>
            <a:r>
              <a:rPr lang="en-US" altLang="zh-TW" sz="2400" b="1" dirty="0" smtClean="0">
                <a:solidFill>
                  <a:schemeClr val="tx1"/>
                </a:solidFill>
                <a:latin typeface="DFKai-SB" panose="03000509000000000000" pitchFamily="65" charset="-120"/>
                <a:ea typeface="DFKai-SB" panose="03000509000000000000" pitchFamily="65" charset="-120"/>
              </a:rPr>
              <a:t>)</a:t>
            </a:r>
            <a:endParaRPr lang="en-US" altLang="zh-TW" sz="2400" b="1" u="sng" dirty="0" smtClean="0">
              <a:solidFill>
                <a:schemeClr val="tx1"/>
              </a:solidFill>
              <a:latin typeface="DFKai-SB" panose="03000509000000000000" pitchFamily="65" charset="-120"/>
              <a:ea typeface="DFKai-SB" panose="03000509000000000000" pitchFamily="65" charset="-120"/>
            </a:endParaRPr>
          </a:p>
          <a:p>
            <a:pPr algn="l">
              <a:lnSpc>
                <a:spcPts val="3500"/>
              </a:lnSpc>
            </a:pPr>
            <a:r>
              <a:rPr lang="zh-TW" altLang="en-US" sz="2800" b="1" dirty="0" smtClean="0">
                <a:solidFill>
                  <a:srgbClr val="3333FF"/>
                </a:solidFill>
                <a:latin typeface="DFKai-SB" panose="03000509000000000000" pitchFamily="65" charset="-120"/>
                <a:ea typeface="DFKai-SB" panose="03000509000000000000" pitchFamily="65" charset="-120"/>
              </a:rPr>
              <a:t> </a:t>
            </a:r>
            <a:endParaRPr lang="en-US" altLang="zh-TW" sz="2400" b="1" u="sng"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400800"/>
            <a:ext cx="439615" cy="365125"/>
          </a:xfrm>
        </p:spPr>
        <p:txBody>
          <a:bodyPr/>
          <a:lstStyle/>
          <a:p>
            <a:pPr algn="l"/>
            <a:fld id="{69C4CFD8-F662-4A36-AA27-12DE1FA08638}" type="slidenum">
              <a:rPr lang="en-US" smtClean="0"/>
              <a:pPr algn="l"/>
              <a:t>9</a:t>
            </a:fld>
            <a:endParaRPr lang="en-US" dirty="0"/>
          </a:p>
        </p:txBody>
      </p:sp>
    </p:spTree>
    <p:extLst>
      <p:ext uri="{BB962C8B-B14F-4D97-AF65-F5344CB8AC3E}">
        <p14:creationId xmlns:p14="http://schemas.microsoft.com/office/powerpoint/2010/main" val="1149992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
            <a:ext cx="9144000" cy="914397"/>
          </a:xfrm>
        </p:spPr>
        <p:txBody>
          <a:bodyPr>
            <a:noAutofit/>
          </a:bodyPr>
          <a:lstStyle/>
          <a:p>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愛</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與</a:t>
            </a: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接納是</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解</a:t>
            </a: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決「好</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與</a:t>
            </a: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壞」問</a:t>
            </a:r>
            <a:r>
              <a:rPr lang="zh-TW" alt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題</a:t>
            </a:r>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的答案</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4654" y="838200"/>
            <a:ext cx="9144000" cy="6248401"/>
          </a:xfrm>
        </p:spPr>
        <p:txBody>
          <a:bodyPr>
            <a:noAutofit/>
          </a:bodyPr>
          <a:lstStyle/>
          <a:p>
            <a:pPr algn="l">
              <a:lnSpc>
                <a:spcPts val="3700"/>
              </a:lnSpc>
            </a:pPr>
            <a:r>
              <a:rPr lang="en-US" altLang="zh-TW" sz="2800" b="1" dirty="0" smtClean="0">
                <a:solidFill>
                  <a:schemeClr val="tx1"/>
                </a:solidFill>
                <a:latin typeface="DFKai-SB" panose="03000509000000000000" pitchFamily="65" charset="-120"/>
                <a:ea typeface="DFKai-SB" panose="03000509000000000000" pitchFamily="65" charset="-120"/>
              </a:rPr>
              <a:t>3.</a:t>
            </a:r>
            <a:r>
              <a:rPr lang="zh-TW" altLang="en-US" sz="2800" b="1" dirty="0" smtClean="0">
                <a:solidFill>
                  <a:schemeClr val="tx1"/>
                </a:solidFill>
                <a:latin typeface="DFKai-SB" panose="03000509000000000000" pitchFamily="65" charset="-120"/>
                <a:ea typeface="DFKai-SB" panose="03000509000000000000" pitchFamily="65" charset="-120"/>
              </a:rPr>
              <a:t>接納罪人，恨惡罪</a:t>
            </a:r>
            <a:r>
              <a:rPr lang="zh-TW" altLang="en-US" sz="2800" b="1" dirty="0" smtClean="0">
                <a:solidFill>
                  <a:schemeClr val="tx1"/>
                </a:solidFill>
                <a:latin typeface="DFKai-SB" panose="03000509000000000000" pitchFamily="65" charset="-120"/>
                <a:ea typeface="DFKai-SB" panose="03000509000000000000" pitchFamily="65" charset="-120"/>
              </a:rPr>
              <a:t>惡</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續</a:t>
            </a:r>
            <a:r>
              <a:rPr lang="en-US" altLang="zh-TW" sz="2800" b="1" dirty="0" smtClean="0">
                <a:solidFill>
                  <a:schemeClr val="tx1"/>
                </a:solidFill>
                <a:latin typeface="DFKai-SB" panose="03000509000000000000" pitchFamily="65" charset="-120"/>
                <a:ea typeface="DFKai-SB" panose="03000509000000000000" pitchFamily="65" charset="-120"/>
              </a:rPr>
              <a:t>)</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342900" indent="-342900" algn="l">
              <a:lnSpc>
                <a:spcPts val="3700"/>
              </a:lnSpc>
              <a:buFont typeface="Arial" panose="020B0604020202020204" pitchFamily="34" charset="0"/>
              <a:buChar char="•"/>
            </a:pPr>
            <a:r>
              <a:rPr lang="zh-TW" altLang="en-US" sz="2800" b="1" dirty="0" smtClean="0">
                <a:solidFill>
                  <a:srgbClr val="3333FF"/>
                </a:solidFill>
                <a:latin typeface="DFKai-SB" panose="03000509000000000000" pitchFamily="65" charset="-120"/>
                <a:ea typeface="DFKai-SB" panose="03000509000000000000" pitchFamily="65" charset="-120"/>
              </a:rPr>
              <a:t>這</a:t>
            </a:r>
            <a:r>
              <a:rPr lang="zh-TW" altLang="en-US" sz="2800" b="1" dirty="0">
                <a:solidFill>
                  <a:srgbClr val="3333FF"/>
                </a:solidFill>
                <a:latin typeface="DFKai-SB" panose="03000509000000000000" pitchFamily="65" charset="-120"/>
                <a:ea typeface="DFKai-SB" panose="03000509000000000000" pitchFamily="65" charset="-120"/>
              </a:rPr>
              <a:t>也是神對待我們的方法</a:t>
            </a:r>
            <a:r>
              <a:rPr lang="en-US" altLang="zh-TW" sz="2800" b="1" dirty="0" smtClean="0">
                <a:solidFill>
                  <a:srgbClr val="3333FF"/>
                </a:solidFill>
                <a:latin typeface="DFKai-SB" panose="03000509000000000000" pitchFamily="65" charset="-120"/>
                <a:ea typeface="DFKai-SB" panose="03000509000000000000" pitchFamily="65" charset="-120"/>
              </a:rPr>
              <a:t>(</a:t>
            </a:r>
            <a:r>
              <a:rPr lang="zh-TW" altLang="en-US" sz="2800" dirty="0" smtClean="0">
                <a:solidFill>
                  <a:srgbClr val="7030A0"/>
                </a:solidFill>
                <a:latin typeface="DFKai-SB" panose="03000509000000000000" pitchFamily="65" charset="-120"/>
                <a:ea typeface="DFKai-SB" panose="03000509000000000000" pitchFamily="65" charset="-120"/>
              </a:rPr>
              <a:t>祂</a:t>
            </a:r>
            <a:r>
              <a:rPr lang="zh-TW" altLang="en-US" sz="2800" dirty="0">
                <a:solidFill>
                  <a:srgbClr val="7030A0"/>
                </a:solidFill>
                <a:latin typeface="DFKai-SB" panose="03000509000000000000" pitchFamily="65" charset="-120"/>
                <a:ea typeface="DFKai-SB" panose="03000509000000000000" pitchFamily="65" charset="-120"/>
              </a:rPr>
              <a:t>一面指示道路，一面寬容鼓勵，</a:t>
            </a:r>
            <a:r>
              <a:rPr lang="zh-TW" altLang="en-US" sz="2800" dirty="0" smtClean="0">
                <a:solidFill>
                  <a:srgbClr val="7030A0"/>
                </a:solidFill>
                <a:latin typeface="DFKai-SB" panose="03000509000000000000" pitchFamily="65" charset="-120"/>
                <a:ea typeface="DFKai-SB" panose="03000509000000000000" pitchFamily="65" charset="-120"/>
              </a:rPr>
              <a:t>不讓</a:t>
            </a:r>
            <a:r>
              <a:rPr lang="zh-TW" altLang="en-US" sz="2800" dirty="0">
                <a:solidFill>
                  <a:srgbClr val="7030A0"/>
                </a:solidFill>
                <a:latin typeface="DFKai-SB" panose="03000509000000000000" pitchFamily="65" charset="-120"/>
                <a:ea typeface="DFKai-SB" panose="03000509000000000000" pitchFamily="65" charset="-120"/>
              </a:rPr>
              <a:t>人覺得失敗是無可救</a:t>
            </a:r>
            <a:r>
              <a:rPr lang="zh-TW" altLang="en-US" sz="2800" dirty="0" smtClean="0">
                <a:solidFill>
                  <a:srgbClr val="7030A0"/>
                </a:solidFill>
                <a:latin typeface="DFKai-SB" panose="03000509000000000000" pitchFamily="65" charset="-120"/>
                <a:ea typeface="DFKai-SB" panose="03000509000000000000" pitchFamily="65" charset="-120"/>
              </a:rPr>
              <a:t>藥</a:t>
            </a:r>
            <a:r>
              <a:rPr lang="en-US" altLang="zh-TW" sz="2800" b="1" dirty="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神用滿滿的恩典按我們的本像接納我們，好讓我們因著基督的血被稱</a:t>
            </a:r>
            <a:r>
              <a:rPr lang="zh-TW" altLang="en-US" sz="2800" b="1" dirty="0" smtClean="0">
                <a:solidFill>
                  <a:schemeClr val="tx1"/>
                </a:solidFill>
                <a:latin typeface="DFKai-SB" panose="03000509000000000000" pitchFamily="65" charset="-120"/>
                <a:ea typeface="DFKai-SB" panose="03000509000000000000" pitchFamily="65" charset="-120"/>
              </a:rPr>
              <a:t>義</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rgbClr val="7030A0"/>
                </a:solidFill>
                <a:latin typeface="DFKai-SB" panose="03000509000000000000" pitchFamily="65" charset="-120"/>
                <a:ea typeface="DFKai-SB" panose="03000509000000000000" pitchFamily="65" charset="-120"/>
              </a:rPr>
              <a:t>被算為無罪</a:t>
            </a:r>
            <a:r>
              <a:rPr lang="en-US" altLang="zh-TW" sz="2800" b="1" dirty="0" smtClean="0">
                <a:solidFill>
                  <a:srgbClr val="7030A0"/>
                </a:solidFill>
                <a:latin typeface="DFKai-SB" panose="03000509000000000000" pitchFamily="65" charset="-120"/>
                <a:ea typeface="DFKai-SB" panose="03000509000000000000" pitchFamily="65" charset="-120"/>
              </a:rPr>
              <a:t>;</a:t>
            </a:r>
            <a:r>
              <a:rPr lang="zh-TW" altLang="en-US" sz="2800" b="1" dirty="0" smtClean="0">
                <a:solidFill>
                  <a:srgbClr val="7030A0"/>
                </a:solidFill>
                <a:latin typeface="DFKai-SB" panose="03000509000000000000" pitchFamily="65" charset="-120"/>
                <a:ea typeface="DFKai-SB" panose="03000509000000000000" pitchFamily="65" charset="-120"/>
              </a:rPr>
              <a:t>不批判定罪</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可以支取聖靈</a:t>
            </a:r>
            <a:r>
              <a:rPr lang="zh-TW" altLang="en-US" sz="2800" b="1" dirty="0" smtClean="0">
                <a:solidFill>
                  <a:schemeClr val="tx1"/>
                </a:solidFill>
                <a:latin typeface="DFKai-SB" panose="03000509000000000000" pitchFamily="65" charset="-120"/>
                <a:ea typeface="DFKai-SB" panose="03000509000000000000" pitchFamily="65" charset="-120"/>
              </a:rPr>
              <a:t>的大能，</a:t>
            </a:r>
            <a:r>
              <a:rPr lang="zh-TW" altLang="en-US" sz="2800" b="1" dirty="0">
                <a:solidFill>
                  <a:schemeClr val="tx1"/>
                </a:solidFill>
                <a:latin typeface="DFKai-SB" panose="03000509000000000000" pitchFamily="65" charset="-120"/>
                <a:ea typeface="DFKai-SB" panose="03000509000000000000" pitchFamily="65" charset="-120"/>
              </a:rPr>
              <a:t>讓真理內化，帶來生命真正的改</a:t>
            </a:r>
            <a:r>
              <a:rPr lang="zh-TW" altLang="en-US" sz="2800" b="1" dirty="0" smtClean="0">
                <a:solidFill>
                  <a:schemeClr val="tx1"/>
                </a:solidFill>
                <a:latin typeface="DFKai-SB" panose="03000509000000000000" pitchFamily="65" charset="-120"/>
                <a:ea typeface="DFKai-SB" panose="03000509000000000000" pitchFamily="65" charset="-120"/>
              </a:rPr>
              <a:t>變與成長</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羅</a:t>
            </a:r>
            <a:r>
              <a:rPr lang="en-US" altLang="zh-TW" sz="2800" b="1" dirty="0">
                <a:solidFill>
                  <a:schemeClr val="tx1"/>
                </a:solidFill>
                <a:latin typeface="DFKai-SB" panose="03000509000000000000" pitchFamily="65" charset="-120"/>
                <a:ea typeface="DFKai-SB" panose="03000509000000000000" pitchFamily="65" charset="-120"/>
              </a:rPr>
              <a:t>7:24</a:t>
            </a:r>
            <a:r>
              <a:rPr lang="zh-TW" altLang="en-US" sz="2800" b="1" dirty="0">
                <a:solidFill>
                  <a:schemeClr val="tx1"/>
                </a:solidFill>
                <a:latin typeface="DFKai-SB" panose="03000509000000000000" pitchFamily="65" charset="-120"/>
                <a:ea typeface="DFKai-SB" panose="03000509000000000000" pitchFamily="65" charset="-120"/>
              </a:rPr>
              <a:t>，</a:t>
            </a:r>
            <a:r>
              <a:rPr lang="en-US" altLang="zh-TW" sz="2800" b="1" dirty="0">
                <a:solidFill>
                  <a:schemeClr val="tx1"/>
                </a:solidFill>
                <a:latin typeface="DFKai-SB" panose="03000509000000000000" pitchFamily="65" charset="-120"/>
                <a:ea typeface="DFKai-SB" panose="03000509000000000000" pitchFamily="65" charset="-120"/>
              </a:rPr>
              <a:t>8:1</a:t>
            </a:r>
            <a:r>
              <a:rPr lang="en-US" altLang="zh-TW" sz="2800" b="1" dirty="0" smtClean="0">
                <a:solidFill>
                  <a:schemeClr val="tx1"/>
                </a:solidFill>
                <a:latin typeface="DFKai-SB" panose="03000509000000000000" pitchFamily="65" charset="-120"/>
                <a:ea typeface="DFKai-SB" panose="03000509000000000000" pitchFamily="65" charset="-120"/>
              </a:rPr>
              <a:t>)</a:t>
            </a:r>
          </a:p>
          <a:p>
            <a:pPr marL="342900" indent="-342900" algn="l">
              <a:lnSpc>
                <a:spcPts val="37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面對理想的我，以愛為目標朝「理想」邁進，對真實的我，要以愛和接納來面對失</a:t>
            </a:r>
            <a:r>
              <a:rPr lang="zh-TW" altLang="en-US" sz="2800" b="1" dirty="0" smtClean="0">
                <a:solidFill>
                  <a:schemeClr val="tx1"/>
                </a:solidFill>
                <a:latin typeface="DFKai-SB" panose="03000509000000000000" pitchFamily="65" charset="-120"/>
                <a:ea typeface="DFKai-SB" panose="03000509000000000000" pitchFamily="65" charset="-120"/>
              </a:rPr>
              <a:t>敗</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rgbClr val="7030A0"/>
                </a:solidFill>
                <a:latin typeface="DFKai-SB" panose="03000509000000000000" pitchFamily="65" charset="-120"/>
                <a:ea typeface="DFKai-SB" panose="03000509000000000000" pitchFamily="65" charset="-120"/>
              </a:rPr>
              <a:t>靠著耶穌</a:t>
            </a:r>
            <a:r>
              <a:rPr lang="en-US" altLang="zh-TW" sz="2400" b="1" dirty="0" smtClean="0">
                <a:solidFill>
                  <a:srgbClr val="7030A0"/>
                </a:solidFill>
                <a:latin typeface="DFKai-SB" panose="03000509000000000000" pitchFamily="65" charset="-120"/>
                <a:ea typeface="DFKai-SB" panose="03000509000000000000" pitchFamily="65" charset="-120"/>
              </a:rPr>
              <a:t>,</a:t>
            </a:r>
            <a:r>
              <a:rPr lang="zh-TW" altLang="en-US" sz="2400" b="1" dirty="0" smtClean="0">
                <a:solidFill>
                  <a:srgbClr val="7030A0"/>
                </a:solidFill>
                <a:latin typeface="DFKai-SB" panose="03000509000000000000" pitchFamily="65" charset="-120"/>
                <a:ea typeface="DFKai-SB" panose="03000509000000000000" pitchFamily="65" charset="-120"/>
              </a:rPr>
              <a:t>我下次會做得更好</a:t>
            </a:r>
            <a:r>
              <a:rPr lang="en-US" altLang="zh-TW" sz="2400" b="1" dirty="0" smtClean="0">
                <a:solidFill>
                  <a:srgbClr val="7030A0"/>
                </a:solidFill>
                <a:latin typeface="DFKai-SB" panose="03000509000000000000" pitchFamily="65" charset="-120"/>
                <a:ea typeface="DFKai-SB" panose="03000509000000000000" pitchFamily="65" charset="-120"/>
              </a:rPr>
              <a:t>)</a:t>
            </a:r>
          </a:p>
          <a:p>
            <a:pPr algn="l">
              <a:lnSpc>
                <a:spcPts val="3700"/>
              </a:lnSpc>
            </a:pPr>
            <a:r>
              <a:rPr lang="zh-TW" altLang="en-US" sz="2800" b="1" u="sng" dirty="0" smtClean="0">
                <a:solidFill>
                  <a:schemeClr val="tx1"/>
                </a:solidFill>
                <a:latin typeface="DFKai-SB" panose="03000509000000000000" pitchFamily="65" charset="-120"/>
                <a:ea typeface="DFKai-SB" panose="03000509000000000000" pitchFamily="65" charset="-120"/>
              </a:rPr>
              <a:t>羅</a:t>
            </a:r>
            <a:r>
              <a:rPr lang="en-US" altLang="zh-TW" sz="2800" b="1" u="sng" dirty="0" smtClean="0">
                <a:solidFill>
                  <a:schemeClr val="tx1"/>
                </a:solidFill>
                <a:latin typeface="DFKai-SB" panose="03000509000000000000" pitchFamily="65" charset="-120"/>
                <a:ea typeface="DFKai-SB" panose="03000509000000000000" pitchFamily="65" charset="-120"/>
              </a:rPr>
              <a:t>7:24-25</a:t>
            </a:r>
            <a:r>
              <a:rPr lang="zh-TW" altLang="en-US" sz="2800" b="1" dirty="0" smtClean="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我真是苦啊！誰能救我脫離這取死的身體呢</a:t>
            </a:r>
            <a:r>
              <a:rPr lang="zh-TW" altLang="en-US" sz="2800" b="1" dirty="0" smtClean="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 </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感</a:t>
            </a:r>
            <a:r>
              <a:rPr lang="zh-TW" altLang="en-US" sz="2800" b="1" dirty="0">
                <a:solidFill>
                  <a:schemeClr val="tx1"/>
                </a:solidFill>
                <a:latin typeface="DFKai-SB" panose="03000509000000000000" pitchFamily="65" charset="-120"/>
                <a:ea typeface="DFKai-SB" panose="03000509000000000000" pitchFamily="65" charset="-120"/>
              </a:rPr>
              <a:t>謝神，靠著我們的主耶穌基督就能脫離了。</a:t>
            </a:r>
            <a:endParaRPr lang="en-US" altLang="zh-TW" sz="2800" b="1" u="sng" dirty="0" smtClean="0">
              <a:solidFill>
                <a:schemeClr val="tx1"/>
              </a:solidFill>
              <a:latin typeface="DFKai-SB" panose="03000509000000000000" pitchFamily="65" charset="-120"/>
              <a:ea typeface="DFKai-SB" panose="03000509000000000000" pitchFamily="65" charset="-120"/>
            </a:endParaRPr>
          </a:p>
          <a:p>
            <a:pPr algn="l">
              <a:lnSpc>
                <a:spcPts val="3700"/>
              </a:lnSpc>
            </a:pPr>
            <a:r>
              <a:rPr lang="zh-TW" altLang="en-US" sz="2800" b="1" u="sng" dirty="0" smtClean="0">
                <a:solidFill>
                  <a:schemeClr val="tx1"/>
                </a:solidFill>
                <a:latin typeface="DFKai-SB" panose="03000509000000000000" pitchFamily="65" charset="-120"/>
                <a:ea typeface="DFKai-SB" panose="03000509000000000000" pitchFamily="65" charset="-120"/>
              </a:rPr>
              <a:t>羅</a:t>
            </a:r>
            <a:r>
              <a:rPr lang="en-US" altLang="zh-TW" sz="2800" b="1" u="sng" dirty="0" smtClean="0">
                <a:solidFill>
                  <a:schemeClr val="tx1"/>
                </a:solidFill>
                <a:latin typeface="DFKai-SB" panose="03000509000000000000" pitchFamily="65" charset="-120"/>
                <a:ea typeface="DFKai-SB" panose="03000509000000000000" pitchFamily="65" charset="-120"/>
              </a:rPr>
              <a:t>8:1</a:t>
            </a:r>
            <a:r>
              <a:rPr lang="zh-TW" altLang="en-US" sz="2800" b="1" dirty="0" smtClean="0">
                <a:solidFill>
                  <a:schemeClr val="tx1"/>
                </a:solidFill>
                <a:latin typeface="DFKai-SB" panose="03000509000000000000" pitchFamily="65" charset="-120"/>
                <a:ea typeface="DFKai-SB" panose="03000509000000000000" pitchFamily="65" charset="-120"/>
              </a:rPr>
              <a:t> 如</a:t>
            </a:r>
            <a:r>
              <a:rPr lang="zh-TW" altLang="en-US" sz="2800" b="1" dirty="0">
                <a:solidFill>
                  <a:schemeClr val="tx1"/>
                </a:solidFill>
                <a:latin typeface="DFKai-SB" panose="03000509000000000000" pitchFamily="65" charset="-120"/>
                <a:ea typeface="DFKai-SB" panose="03000509000000000000" pitchFamily="65" charset="-120"/>
              </a:rPr>
              <a:t>今，那些在基督耶穌裏的就不定罪了</a:t>
            </a:r>
            <a:endParaRPr lang="en-US" altLang="zh-TW" sz="2800" b="1" u="sng"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400800"/>
            <a:ext cx="439615" cy="365125"/>
          </a:xfrm>
        </p:spPr>
        <p:txBody>
          <a:bodyPr/>
          <a:lstStyle/>
          <a:p>
            <a:pPr algn="l"/>
            <a:fld id="{69C4CFD8-F662-4A36-AA27-12DE1FA08638}" type="slidenum">
              <a:rPr lang="en-US" smtClean="0"/>
              <a:pPr algn="l"/>
              <a:t>10</a:t>
            </a:fld>
            <a:endParaRPr lang="en-US" dirty="0"/>
          </a:p>
        </p:txBody>
      </p:sp>
    </p:spTree>
    <p:extLst>
      <p:ext uri="{BB962C8B-B14F-4D97-AF65-F5344CB8AC3E}">
        <p14:creationId xmlns:p14="http://schemas.microsoft.com/office/powerpoint/2010/main" val="3740692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822323"/>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禱告範例</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22323"/>
            <a:ext cx="9144000" cy="6035677"/>
          </a:xfrm>
        </p:spPr>
        <p:txBody>
          <a:bodyPr>
            <a:noAutofit/>
          </a:bodyPr>
          <a:lstStyle/>
          <a:p>
            <a:pPr algn="l">
              <a:lnSpc>
                <a:spcPts val="4000"/>
              </a:lnSpc>
            </a:pPr>
            <a:r>
              <a:rPr lang="zh-TW" altLang="en-US" sz="2800" b="1" dirty="0">
                <a:solidFill>
                  <a:schemeClr val="tx1"/>
                </a:solidFill>
                <a:latin typeface="DFKai-SB" panose="03000509000000000000" pitchFamily="65" charset="-120"/>
                <a:ea typeface="DFKai-SB" panose="03000509000000000000" pitchFamily="65" charset="-120"/>
              </a:rPr>
              <a:t>親愛的天父，你是用何等恩慈的眼光來看我， 它與我</a:t>
            </a:r>
            <a:r>
              <a:rPr lang="zh-TW" altLang="en-US" sz="2800" b="1" dirty="0" smtClean="0">
                <a:solidFill>
                  <a:schemeClr val="tx1"/>
                </a:solidFill>
                <a:latin typeface="DFKai-SB" panose="03000509000000000000" pitchFamily="65" charset="-120"/>
                <a:ea typeface="DFKai-SB" panose="03000509000000000000" pitchFamily="65" charset="-120"/>
              </a:rPr>
              <a:t>對</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自</a:t>
            </a:r>
            <a:r>
              <a:rPr lang="zh-TW" altLang="en-US" sz="2800" b="1" dirty="0">
                <a:solidFill>
                  <a:schemeClr val="tx1"/>
                </a:solidFill>
                <a:latin typeface="DFKai-SB" panose="03000509000000000000" pitchFamily="65" charset="-120"/>
                <a:ea typeface="DFKai-SB" panose="03000509000000000000" pitchFamily="65" charset="-120"/>
              </a:rPr>
              <a:t>己和對他人的看法相差甚遠。幫助我更多了解</a:t>
            </a:r>
            <a:r>
              <a:rPr lang="zh-TW" altLang="en-US" sz="2800" b="1" dirty="0" smtClean="0">
                <a:solidFill>
                  <a:schemeClr val="tx1"/>
                </a:solidFill>
                <a:latin typeface="DFKai-SB" panose="03000509000000000000" pitchFamily="65" charset="-120"/>
                <a:ea typeface="DFKai-SB" panose="03000509000000000000" pitchFamily="65" charset="-120"/>
              </a:rPr>
              <a:t>有</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關</a:t>
            </a:r>
            <a:r>
              <a:rPr lang="zh-TW" altLang="en-US" sz="2800" b="1" dirty="0">
                <a:solidFill>
                  <a:schemeClr val="tx1"/>
                </a:solidFill>
                <a:latin typeface="DFKai-SB" panose="03000509000000000000" pitchFamily="65" charset="-120"/>
                <a:ea typeface="DFKai-SB" panose="03000509000000000000" pitchFamily="65" charset="-120"/>
              </a:rPr>
              <a:t>「好壞並存於世界、人們和我自己」的真理，</a:t>
            </a:r>
            <a:r>
              <a:rPr lang="zh-TW" altLang="en-US" sz="2800" b="1" dirty="0" smtClean="0">
                <a:solidFill>
                  <a:schemeClr val="tx1"/>
                </a:solidFill>
                <a:latin typeface="DFKai-SB" panose="03000509000000000000" pitchFamily="65" charset="-120"/>
                <a:ea typeface="DFKai-SB" panose="03000509000000000000" pitchFamily="65" charset="-120"/>
              </a:rPr>
              <a:t>讓</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我</a:t>
            </a:r>
            <a:r>
              <a:rPr lang="zh-TW" altLang="en-US" sz="2800" b="1" dirty="0">
                <a:solidFill>
                  <a:schemeClr val="tx1"/>
                </a:solidFill>
                <a:latin typeface="DFKai-SB" panose="03000509000000000000" pitchFamily="65" charset="-120"/>
                <a:ea typeface="DFKai-SB" panose="03000509000000000000" pitchFamily="65" charset="-120"/>
              </a:rPr>
              <a:t>放下很多童年和青少年時關於好與壞的扭曲觀念</a:t>
            </a:r>
            <a:r>
              <a:rPr lang="zh-TW" altLang="en-US" sz="2800" b="1" dirty="0" smtClean="0">
                <a:solidFill>
                  <a:schemeClr val="tx1"/>
                </a:solidFill>
                <a:latin typeface="DFKai-SB" panose="03000509000000000000" pitchFamily="65" charset="-120"/>
                <a:ea typeface="DFKai-SB" panose="03000509000000000000" pitchFamily="65" charset="-120"/>
              </a:rPr>
              <a:t>，</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而</a:t>
            </a:r>
            <a:r>
              <a:rPr lang="zh-TW" altLang="en-US" sz="2800" b="1" dirty="0">
                <a:solidFill>
                  <a:schemeClr val="tx1"/>
                </a:solidFill>
                <a:latin typeface="DFKai-SB" panose="03000509000000000000" pitchFamily="65" charset="-120"/>
                <a:ea typeface="DFKai-SB" panose="03000509000000000000" pitchFamily="65" charset="-120"/>
              </a:rPr>
              <a:t>用你的恩典和愛的真理取代。</a:t>
            </a:r>
            <a:endParaRPr lang="en-US" sz="2800" dirty="0">
              <a:solidFill>
                <a:schemeClr val="tx1"/>
              </a:solidFill>
              <a:latin typeface="DFKai-SB" panose="03000509000000000000" pitchFamily="65" charset="-120"/>
              <a:ea typeface="DFKai-SB" panose="03000509000000000000" pitchFamily="65" charset="-120"/>
            </a:endParaRPr>
          </a:p>
          <a:p>
            <a:pPr algn="l">
              <a:lnSpc>
                <a:spcPts val="4000"/>
              </a:lnSpc>
            </a:pPr>
            <a:r>
              <a:rPr lang="zh-TW" altLang="en-US" sz="2800" b="1" dirty="0">
                <a:solidFill>
                  <a:schemeClr val="tx1"/>
                </a:solidFill>
                <a:latin typeface="DFKai-SB" panose="03000509000000000000" pitchFamily="65" charset="-120"/>
                <a:ea typeface="DFKai-SB" panose="03000509000000000000" pitchFamily="65" charset="-120"/>
              </a:rPr>
              <a:t>主啊，幫助我讓我的「理想的我」少些批判論斷，多些</a:t>
            </a:r>
            <a:r>
              <a:rPr lang="zh-TW" altLang="en-US" sz="2800" b="1" dirty="0" smtClean="0">
                <a:solidFill>
                  <a:schemeClr val="tx1"/>
                </a:solidFill>
                <a:latin typeface="DFKai-SB" panose="03000509000000000000" pitchFamily="65" charset="-120"/>
                <a:ea typeface="DFKai-SB" panose="03000509000000000000" pitchFamily="65" charset="-120"/>
              </a:rPr>
              <a:t>接</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受</a:t>
            </a:r>
            <a:r>
              <a:rPr lang="zh-TW" altLang="en-US" sz="2800" b="1" dirty="0">
                <a:solidFill>
                  <a:schemeClr val="tx1"/>
                </a:solidFill>
                <a:latin typeface="DFKai-SB" panose="03000509000000000000" pitchFamily="65" charset="-120"/>
                <a:ea typeface="DFKai-SB" panose="03000509000000000000" pitchFamily="65" charset="-120"/>
              </a:rPr>
              <a:t>真實的自己，教我少批判論斷而多接納他人</a:t>
            </a:r>
            <a:r>
              <a:rPr lang="en-US"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賜</a:t>
            </a:r>
            <a:r>
              <a:rPr lang="zh-TW" altLang="en-US" sz="2800" b="1" dirty="0" smtClean="0">
                <a:solidFill>
                  <a:schemeClr val="tx1"/>
                </a:solidFill>
                <a:latin typeface="DFKai-SB" panose="03000509000000000000" pitchFamily="65" charset="-120"/>
                <a:ea typeface="DFKai-SB" panose="03000509000000000000" pitchFamily="65" charset="-120"/>
              </a:rPr>
              <a:t>我</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恩</a:t>
            </a:r>
            <a:r>
              <a:rPr lang="zh-TW" altLang="en-US" sz="2800" b="1" dirty="0">
                <a:solidFill>
                  <a:schemeClr val="tx1"/>
                </a:solidFill>
                <a:latin typeface="DFKai-SB" panose="03000509000000000000" pitchFamily="65" charset="-120"/>
                <a:ea typeface="DFKai-SB" panose="03000509000000000000" pitchFamily="65" charset="-120"/>
              </a:rPr>
              <a:t>典與能力接受並化解我裡面消極負面的感覺</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一</a:t>
            </a:r>
            <a:r>
              <a:rPr lang="zh-TW" altLang="en-US" sz="2800" b="1" dirty="0">
                <a:solidFill>
                  <a:schemeClr val="tx1"/>
                </a:solidFill>
                <a:latin typeface="DFKai-SB" panose="03000509000000000000" pitchFamily="65" charset="-120"/>
                <a:ea typeface="DFKai-SB" panose="03000509000000000000" pitchFamily="65" charset="-120"/>
              </a:rPr>
              <a:t>切憤怒、悲傷、恐懼和痛苦的感覺。也讓我有</a:t>
            </a:r>
            <a:r>
              <a:rPr lang="zh-TW" altLang="en-US" sz="2800" b="1" dirty="0" smtClean="0">
                <a:solidFill>
                  <a:schemeClr val="tx1"/>
                </a:solidFill>
                <a:latin typeface="DFKai-SB" panose="03000509000000000000" pitchFamily="65" charset="-120"/>
                <a:ea typeface="DFKai-SB" panose="03000509000000000000" pitchFamily="65" charset="-120"/>
              </a:rPr>
              <a:t>智</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慧</a:t>
            </a:r>
            <a:r>
              <a:rPr lang="zh-TW" altLang="en-US" sz="2800" b="1" dirty="0">
                <a:solidFill>
                  <a:schemeClr val="tx1"/>
                </a:solidFill>
                <a:latin typeface="DFKai-SB" panose="03000509000000000000" pitchFamily="65" charset="-120"/>
                <a:ea typeface="DFKai-SB" panose="03000509000000000000" pitchFamily="65" charset="-120"/>
              </a:rPr>
              <a:t>地同時接受好事和壞事，救我脫離「否認壞事</a:t>
            </a:r>
            <a:r>
              <a:rPr lang="zh-TW" altLang="en-US" sz="2800" b="1" dirty="0" smtClean="0">
                <a:solidFill>
                  <a:schemeClr val="tx1"/>
                </a:solidFill>
                <a:latin typeface="DFKai-SB" panose="03000509000000000000" pitchFamily="65" charset="-120"/>
                <a:ea typeface="DFKai-SB" panose="03000509000000000000" pitchFamily="65" charset="-120"/>
              </a:rPr>
              <a:t>、</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否</a:t>
            </a:r>
            <a:r>
              <a:rPr lang="zh-TW" altLang="en-US" sz="2800" b="1" dirty="0">
                <a:solidFill>
                  <a:schemeClr val="tx1"/>
                </a:solidFill>
                <a:latin typeface="DFKai-SB" panose="03000509000000000000" pitchFamily="65" charset="-120"/>
                <a:ea typeface="DFKai-SB" panose="03000509000000000000" pitchFamily="65" charset="-120"/>
              </a:rPr>
              <a:t>認好事、攻擊和批判自己和他人」的傾向。</a:t>
            </a:r>
            <a:endParaRPr lang="en-US" sz="2800" dirty="0">
              <a:solidFill>
                <a:schemeClr val="tx1"/>
              </a:solidFill>
              <a:latin typeface="DFKai-SB" panose="03000509000000000000" pitchFamily="65" charset="-120"/>
              <a:ea typeface="DFKai-SB" panose="03000509000000000000" pitchFamily="65" charset="-120"/>
            </a:endParaRPr>
          </a:p>
          <a:p>
            <a:pPr algn="l">
              <a:lnSpc>
                <a:spcPts val="4000"/>
              </a:lnSpc>
            </a:pPr>
            <a:r>
              <a:rPr lang="zh-TW" altLang="en-US" sz="2800" b="1" dirty="0" smtClean="0">
                <a:solidFill>
                  <a:schemeClr val="tx1"/>
                </a:solidFill>
                <a:latin typeface="DFKai-SB" panose="03000509000000000000" pitchFamily="65" charset="-120"/>
                <a:ea typeface="DFKai-SB" panose="03000509000000000000" pitchFamily="65" charset="-120"/>
              </a:rPr>
              <a:t> </a:t>
            </a: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534400" y="6400800"/>
            <a:ext cx="381000" cy="365125"/>
          </a:xfrm>
        </p:spPr>
        <p:txBody>
          <a:bodyPr/>
          <a:lstStyle/>
          <a:p>
            <a:fld id="{69C4CFD8-F662-4A36-AA27-12DE1FA08638}" type="slidenum">
              <a:rPr lang="en-US" smtClean="0"/>
              <a:t>11</a:t>
            </a:fld>
            <a:endParaRPr lang="en-US" dirty="0"/>
          </a:p>
        </p:txBody>
      </p:sp>
    </p:spTree>
    <p:extLst>
      <p:ext uri="{BB962C8B-B14F-4D97-AF65-F5344CB8AC3E}">
        <p14:creationId xmlns:p14="http://schemas.microsoft.com/office/powerpoint/2010/main" val="353766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822323"/>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禱告範例</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43600"/>
          </a:xfrm>
        </p:spPr>
        <p:txBody>
          <a:bodyPr>
            <a:noAutofit/>
          </a:bodyPr>
          <a:lstStyle/>
          <a:p>
            <a:pPr algn="l">
              <a:lnSpc>
                <a:spcPts val="4500"/>
              </a:lnSpc>
            </a:pPr>
            <a:r>
              <a:rPr lang="zh-TW" altLang="en-US" sz="2800" b="1" dirty="0" smtClean="0">
                <a:solidFill>
                  <a:schemeClr val="tx1"/>
                </a:solidFill>
                <a:latin typeface="DFKai-SB" panose="03000509000000000000" pitchFamily="65" charset="-120"/>
                <a:ea typeface="DFKai-SB" panose="03000509000000000000" pitchFamily="65" charset="-120"/>
              </a:rPr>
              <a:t>父</a:t>
            </a:r>
            <a:r>
              <a:rPr lang="zh-TW" altLang="en-US" sz="2800" b="1" dirty="0">
                <a:solidFill>
                  <a:schemeClr val="tx1"/>
                </a:solidFill>
                <a:latin typeface="DFKai-SB" panose="03000509000000000000" pitchFamily="65" charset="-120"/>
                <a:ea typeface="DFKai-SB" panose="03000509000000000000" pitchFamily="65" charset="-120"/>
              </a:rPr>
              <a:t>神，感謝祢以無條件的愛接納我所有的弱點和罪惡以</a:t>
            </a:r>
            <a:r>
              <a:rPr lang="zh-TW" altLang="en-US" sz="2800" b="1" dirty="0" smtClean="0">
                <a:solidFill>
                  <a:schemeClr val="tx1"/>
                </a:solidFill>
                <a:latin typeface="DFKai-SB" panose="03000509000000000000" pitchFamily="65" charset="-120"/>
                <a:ea typeface="DFKai-SB" panose="03000509000000000000" pitchFamily="65" charset="-120"/>
              </a:rPr>
              <a:t>及</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我</a:t>
            </a:r>
            <a:r>
              <a:rPr lang="zh-TW" altLang="en-US" sz="2800" b="1" dirty="0">
                <a:solidFill>
                  <a:schemeClr val="tx1"/>
                </a:solidFill>
                <a:latin typeface="DFKai-SB" panose="03000509000000000000" pitchFamily="65" charset="-120"/>
                <a:ea typeface="DFKai-SB" panose="03000509000000000000" pitchFamily="65" charset="-120"/>
              </a:rPr>
              <a:t>的有限性，謝謝祢這樣的接納我、賜給我真正</a:t>
            </a:r>
            <a:r>
              <a:rPr lang="zh-TW" altLang="en-US" sz="2800" b="1" dirty="0" smtClean="0">
                <a:solidFill>
                  <a:schemeClr val="tx1"/>
                </a:solidFill>
                <a:latin typeface="DFKai-SB" panose="03000509000000000000" pitchFamily="65" charset="-120"/>
                <a:ea typeface="DFKai-SB" panose="03000509000000000000" pitchFamily="65" charset="-120"/>
              </a:rPr>
              <a:t>的</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自</a:t>
            </a:r>
            <a:r>
              <a:rPr lang="zh-TW" altLang="en-US" sz="2800" b="1" dirty="0">
                <a:solidFill>
                  <a:schemeClr val="tx1"/>
                </a:solidFill>
                <a:latin typeface="DFKai-SB" panose="03000509000000000000" pitchFamily="65" charset="-120"/>
                <a:ea typeface="DFKai-SB" panose="03000509000000000000" pitchFamily="65" charset="-120"/>
              </a:rPr>
              <a:t>由而不是譴責定罪我。幫助我內化你「不批判</a:t>
            </a:r>
            <a:r>
              <a:rPr lang="zh-TW" altLang="en-US" sz="2800" b="1" dirty="0" smtClean="0">
                <a:solidFill>
                  <a:schemeClr val="tx1"/>
                </a:solidFill>
                <a:latin typeface="DFKai-SB" panose="03000509000000000000" pitchFamily="65" charset="-120"/>
                <a:ea typeface="DFKai-SB" panose="03000509000000000000" pitchFamily="65" charset="-120"/>
              </a:rPr>
              <a:t>定</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罪</a:t>
            </a:r>
            <a:r>
              <a:rPr lang="zh-TW" altLang="en-US" sz="2800" b="1" dirty="0">
                <a:solidFill>
                  <a:schemeClr val="tx1"/>
                </a:solidFill>
                <a:latin typeface="DFKai-SB" panose="03000509000000000000" pitchFamily="65" charset="-120"/>
                <a:ea typeface="DFKai-SB" panose="03000509000000000000" pitchFamily="65" charset="-120"/>
              </a:rPr>
              <a:t>」的屬性，讓我成為不批判定罪他人的人。我</a:t>
            </a:r>
            <a:r>
              <a:rPr lang="zh-TW" altLang="en-US" sz="2800" b="1" dirty="0" smtClean="0">
                <a:solidFill>
                  <a:schemeClr val="tx1"/>
                </a:solidFill>
                <a:latin typeface="DFKai-SB" panose="03000509000000000000" pitchFamily="65" charset="-120"/>
                <a:ea typeface="DFKai-SB" panose="03000509000000000000" pitchFamily="65" charset="-120"/>
              </a:rPr>
              <a:t>要</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為</a:t>
            </a:r>
            <a:r>
              <a:rPr lang="zh-TW" altLang="en-US" sz="2800" b="1" dirty="0">
                <a:solidFill>
                  <a:schemeClr val="tx1"/>
                </a:solidFill>
                <a:latin typeface="DFKai-SB" panose="03000509000000000000" pitchFamily="65" charset="-120"/>
                <a:ea typeface="DFKai-SB" panose="03000509000000000000" pitchFamily="65" charset="-120"/>
              </a:rPr>
              <a:t>我批判定罪他人所造成的傷害而傷痛悔改，祈</a:t>
            </a:r>
            <a:r>
              <a:rPr lang="zh-TW" altLang="en-US" sz="2800" b="1" dirty="0" smtClean="0">
                <a:solidFill>
                  <a:schemeClr val="tx1"/>
                </a:solidFill>
                <a:latin typeface="DFKai-SB" panose="03000509000000000000" pitchFamily="65" charset="-120"/>
                <a:ea typeface="DFKai-SB" panose="03000509000000000000" pitchFamily="65" charset="-120"/>
              </a:rPr>
              <a:t>求</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祢</a:t>
            </a:r>
            <a:r>
              <a:rPr lang="zh-TW" altLang="en-US" sz="2800" b="1" dirty="0">
                <a:solidFill>
                  <a:schemeClr val="tx1"/>
                </a:solidFill>
                <a:latin typeface="DFKai-SB" panose="03000509000000000000" pitchFamily="65" charset="-120"/>
                <a:ea typeface="DFKai-SB" panose="03000509000000000000" pitchFamily="65" charset="-120"/>
              </a:rPr>
              <a:t>饒恕我的罪，釋放我放下我的罪，用祢的大愛</a:t>
            </a:r>
            <a:r>
              <a:rPr lang="zh-TW" altLang="en-US" sz="2800" b="1" dirty="0" smtClean="0">
                <a:solidFill>
                  <a:schemeClr val="tx1"/>
                </a:solidFill>
                <a:latin typeface="DFKai-SB" panose="03000509000000000000" pitchFamily="65" charset="-120"/>
                <a:ea typeface="DFKai-SB" panose="03000509000000000000" pitchFamily="65" charset="-120"/>
              </a:rPr>
              <a:t>充</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滿</a:t>
            </a:r>
            <a:r>
              <a:rPr lang="zh-TW" altLang="en-US" sz="2800" b="1" dirty="0">
                <a:solidFill>
                  <a:schemeClr val="tx1"/>
                </a:solidFill>
                <a:latin typeface="DFKai-SB" panose="03000509000000000000" pitchFamily="65" charset="-120"/>
                <a:ea typeface="DFKai-SB" panose="03000509000000000000" pitchFamily="65" charset="-120"/>
              </a:rPr>
              <a:t>我，讓我變得更有愛心。禱告是奉祢兒子耶穌</a:t>
            </a:r>
            <a:r>
              <a:rPr lang="zh-TW" altLang="en-US" sz="2800" b="1" dirty="0" smtClean="0">
                <a:solidFill>
                  <a:schemeClr val="tx1"/>
                </a:solidFill>
                <a:latin typeface="DFKai-SB" panose="03000509000000000000" pitchFamily="65" charset="-120"/>
                <a:ea typeface="DFKai-SB" panose="03000509000000000000" pitchFamily="65" charset="-120"/>
              </a:rPr>
              <a:t>基</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督</a:t>
            </a:r>
            <a:r>
              <a:rPr lang="zh-TW" altLang="en-US" sz="2800" b="1" dirty="0">
                <a:solidFill>
                  <a:schemeClr val="tx1"/>
                </a:solidFill>
                <a:latin typeface="DFKai-SB" panose="03000509000000000000" pitchFamily="65" charset="-120"/>
                <a:ea typeface="DFKai-SB" panose="03000509000000000000" pitchFamily="65" charset="-120"/>
              </a:rPr>
              <a:t>的聖名求， 阿門。</a:t>
            </a: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534400" y="6400800"/>
            <a:ext cx="381000" cy="365125"/>
          </a:xfrm>
        </p:spPr>
        <p:txBody>
          <a:bodyPr/>
          <a:lstStyle/>
          <a:p>
            <a:fld id="{69C4CFD8-F662-4A36-AA27-12DE1FA08638}" type="slidenum">
              <a:rPr lang="en-US" smtClean="0"/>
              <a:t>12</a:t>
            </a:fld>
            <a:endParaRPr lang="en-US" dirty="0"/>
          </a:p>
        </p:txBody>
      </p:sp>
    </p:spTree>
    <p:extLst>
      <p:ext uri="{BB962C8B-B14F-4D97-AF65-F5344CB8AC3E}">
        <p14:creationId xmlns:p14="http://schemas.microsoft.com/office/powerpoint/2010/main" val="3503903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746123"/>
          </a:xfrm>
        </p:spPr>
        <p:txBody>
          <a:bodyPr>
            <a:normAutofit fontScale="90000"/>
          </a:bodyPr>
          <a:lstStyle/>
          <a:p>
            <a:r>
              <a:rPr lang="en-US" altLang="zh-TW"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Prayer Sample</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46123"/>
            <a:ext cx="9144000" cy="6111878"/>
          </a:xfrm>
        </p:spPr>
        <p:txBody>
          <a:bodyPr>
            <a:noAutofit/>
          </a:bodyPr>
          <a:lstStyle/>
          <a:p>
            <a:pPr algn="l">
              <a:lnSpc>
                <a:spcPts val="3100"/>
              </a:lnSpc>
            </a:pPr>
            <a:r>
              <a:rPr lang="en-US" sz="2800" b="1" dirty="0">
                <a:solidFill>
                  <a:schemeClr val="tx1"/>
                </a:solidFill>
              </a:rPr>
              <a:t>Dear heavenly Father, how gracious is your view of us. And </a:t>
            </a:r>
            <a:r>
              <a:rPr lang="en-US" sz="2800" b="1" dirty="0" smtClean="0">
                <a:solidFill>
                  <a:schemeClr val="tx1"/>
                </a:solidFill>
              </a:rPr>
              <a:t>	how </a:t>
            </a:r>
            <a:r>
              <a:rPr lang="en-US" sz="2800" b="1" dirty="0">
                <a:solidFill>
                  <a:schemeClr val="tx1"/>
                </a:solidFill>
              </a:rPr>
              <a:t>far it is from my view of myself and my view of </a:t>
            </a:r>
            <a:r>
              <a:rPr lang="en-US" sz="2800" b="1" dirty="0" smtClean="0">
                <a:solidFill>
                  <a:schemeClr val="tx1"/>
                </a:solidFill>
              </a:rPr>
              <a:t>	other </a:t>
            </a:r>
            <a:r>
              <a:rPr lang="en-US" sz="2800" b="1" dirty="0">
                <a:solidFill>
                  <a:schemeClr val="tx1"/>
                </a:solidFill>
              </a:rPr>
              <a:t>people. I realize how much I have to learn about </a:t>
            </a:r>
            <a:r>
              <a:rPr lang="en-US" sz="2800" b="1" dirty="0" smtClean="0">
                <a:solidFill>
                  <a:schemeClr val="tx1"/>
                </a:solidFill>
              </a:rPr>
              <a:t>	the </a:t>
            </a:r>
            <a:r>
              <a:rPr lang="en-US" sz="2800" b="1" dirty="0">
                <a:solidFill>
                  <a:schemeClr val="tx1"/>
                </a:solidFill>
              </a:rPr>
              <a:t>presence of good and bad in the world, in people </a:t>
            </a:r>
            <a:r>
              <a:rPr lang="en-US" sz="2800" b="1" dirty="0" smtClean="0">
                <a:solidFill>
                  <a:schemeClr val="tx1"/>
                </a:solidFill>
              </a:rPr>
              <a:t>	and </a:t>
            </a:r>
            <a:r>
              <a:rPr lang="en-US" sz="2800" b="1" dirty="0">
                <a:solidFill>
                  <a:schemeClr val="tx1"/>
                </a:solidFill>
              </a:rPr>
              <a:t>in myself. I also see that I have a lot to unlearn </a:t>
            </a:r>
            <a:r>
              <a:rPr lang="en-US" sz="2800" b="1" dirty="0" smtClean="0">
                <a:solidFill>
                  <a:schemeClr val="tx1"/>
                </a:solidFill>
              </a:rPr>
              <a:t>	from </a:t>
            </a:r>
            <a:r>
              <a:rPr lang="en-US" sz="2800" b="1" dirty="0">
                <a:solidFill>
                  <a:schemeClr val="tx1"/>
                </a:solidFill>
              </a:rPr>
              <a:t>my childhood and youth. Replace my distorted </a:t>
            </a:r>
            <a:r>
              <a:rPr lang="en-US" sz="2800" b="1" dirty="0" smtClean="0">
                <a:solidFill>
                  <a:schemeClr val="tx1"/>
                </a:solidFill>
              </a:rPr>
              <a:t>	ideas </a:t>
            </a:r>
            <a:r>
              <a:rPr lang="en-US" sz="2800" b="1" dirty="0">
                <a:solidFill>
                  <a:schemeClr val="tx1"/>
                </a:solidFill>
              </a:rPr>
              <a:t>about good and bad with your truth of grace </a:t>
            </a:r>
            <a:r>
              <a:rPr lang="en-US" sz="2800" b="1" dirty="0" smtClean="0">
                <a:solidFill>
                  <a:schemeClr val="tx1"/>
                </a:solidFill>
              </a:rPr>
              <a:t>	and </a:t>
            </a:r>
            <a:r>
              <a:rPr lang="en-US" sz="2800" b="1" dirty="0">
                <a:solidFill>
                  <a:schemeClr val="tx1"/>
                </a:solidFill>
              </a:rPr>
              <a:t>love.</a:t>
            </a:r>
            <a:endParaRPr lang="en-US" sz="2800" dirty="0">
              <a:solidFill>
                <a:schemeClr val="tx1"/>
              </a:solidFill>
            </a:endParaRPr>
          </a:p>
          <a:p>
            <a:pPr algn="l">
              <a:lnSpc>
                <a:spcPts val="3100"/>
              </a:lnSpc>
            </a:pPr>
            <a:r>
              <a:rPr lang="en-US" sz="2800" b="1" dirty="0">
                <a:solidFill>
                  <a:schemeClr val="tx1"/>
                </a:solidFill>
              </a:rPr>
              <a:t>As you do so, Lord, I ask that you enable my ideal self to be </a:t>
            </a:r>
            <a:r>
              <a:rPr lang="en-US" sz="2800" b="1" dirty="0" smtClean="0">
                <a:solidFill>
                  <a:schemeClr val="tx1"/>
                </a:solidFill>
              </a:rPr>
              <a:t>	less </a:t>
            </a:r>
            <a:r>
              <a:rPr lang="en-US" sz="2800" b="1" dirty="0">
                <a:solidFill>
                  <a:schemeClr val="tx1"/>
                </a:solidFill>
              </a:rPr>
              <a:t>judgmental and more accepting of my real self. </a:t>
            </a:r>
            <a:r>
              <a:rPr lang="en-US" sz="2800" b="1" dirty="0" smtClean="0">
                <a:solidFill>
                  <a:schemeClr val="tx1"/>
                </a:solidFill>
              </a:rPr>
              <a:t>	Teach </a:t>
            </a:r>
            <a:r>
              <a:rPr lang="en-US" sz="2800" b="1" dirty="0">
                <a:solidFill>
                  <a:schemeClr val="tx1"/>
                </a:solidFill>
              </a:rPr>
              <a:t>me to be less judgmental and more accepting of </a:t>
            </a:r>
            <a:r>
              <a:rPr lang="en-US" sz="2800" b="1" dirty="0" smtClean="0">
                <a:solidFill>
                  <a:schemeClr val="tx1"/>
                </a:solidFill>
              </a:rPr>
              <a:t>	other </a:t>
            </a:r>
            <a:r>
              <a:rPr lang="en-US" sz="2800" b="1" dirty="0">
                <a:solidFill>
                  <a:schemeClr val="tx1"/>
                </a:solidFill>
              </a:rPr>
              <a:t>people as well. Help me to accept and resolve </a:t>
            </a:r>
            <a:r>
              <a:rPr lang="en-US" sz="2800" b="1" dirty="0" smtClean="0">
                <a:solidFill>
                  <a:schemeClr val="tx1"/>
                </a:solidFill>
              </a:rPr>
              <a:t>	my </a:t>
            </a:r>
            <a:r>
              <a:rPr lang="en-US" sz="2800" b="1" dirty="0">
                <a:solidFill>
                  <a:schemeClr val="tx1"/>
                </a:solidFill>
              </a:rPr>
              <a:t>feelings that aren’t sinful but are negative and </a:t>
            </a:r>
            <a:r>
              <a:rPr lang="en-US" sz="2800" b="1" dirty="0" smtClean="0">
                <a:solidFill>
                  <a:schemeClr val="tx1"/>
                </a:solidFill>
              </a:rPr>
              <a:t>	seem </a:t>
            </a:r>
            <a:r>
              <a:rPr lang="en-US" sz="2800" b="1" dirty="0">
                <a:solidFill>
                  <a:schemeClr val="tx1"/>
                </a:solidFill>
              </a:rPr>
              <a:t>bad—my feelings of anger, sadness, fear, and </a:t>
            </a:r>
            <a:r>
              <a:rPr lang="en-US" sz="2800" b="1" dirty="0" smtClean="0">
                <a:solidFill>
                  <a:schemeClr val="tx1"/>
                </a:solidFill>
              </a:rPr>
              <a:t>	grief</a:t>
            </a:r>
            <a:r>
              <a:rPr lang="en-US" sz="2800" b="1" dirty="0">
                <a:solidFill>
                  <a:schemeClr val="tx1"/>
                </a:solidFill>
              </a:rPr>
              <a:t>. </a:t>
            </a:r>
            <a:endParaRPr lang="en-US" sz="2800" dirty="0">
              <a:solidFill>
                <a:schemeClr val="tx1"/>
              </a:solidFill>
            </a:endParaRPr>
          </a:p>
        </p:txBody>
      </p:sp>
      <p:sp>
        <p:nvSpPr>
          <p:cNvPr id="5" name="Slide Number Placeholder 4"/>
          <p:cNvSpPr>
            <a:spLocks noGrp="1"/>
          </p:cNvSpPr>
          <p:nvPr>
            <p:ph type="sldNum" sz="quarter" idx="12"/>
          </p:nvPr>
        </p:nvSpPr>
        <p:spPr>
          <a:xfrm>
            <a:off x="8534400" y="6400800"/>
            <a:ext cx="381000" cy="365125"/>
          </a:xfrm>
        </p:spPr>
        <p:txBody>
          <a:bodyPr/>
          <a:lstStyle/>
          <a:p>
            <a:fld id="{69C4CFD8-F662-4A36-AA27-12DE1FA08638}" type="slidenum">
              <a:rPr lang="en-US" smtClean="0"/>
              <a:t>13</a:t>
            </a:fld>
            <a:endParaRPr lang="en-US" dirty="0"/>
          </a:p>
        </p:txBody>
      </p:sp>
    </p:spTree>
    <p:extLst>
      <p:ext uri="{BB962C8B-B14F-4D97-AF65-F5344CB8AC3E}">
        <p14:creationId xmlns:p14="http://schemas.microsoft.com/office/powerpoint/2010/main" val="2237823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746123"/>
          </a:xfrm>
        </p:spPr>
        <p:txBody>
          <a:bodyPr>
            <a:normAutofit fontScale="90000"/>
          </a:bodyPr>
          <a:lstStyle/>
          <a:p>
            <a:r>
              <a:rPr lang="en-US" altLang="zh-TW"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Prayer Sample</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46123"/>
            <a:ext cx="9144000" cy="6111878"/>
          </a:xfrm>
        </p:spPr>
        <p:txBody>
          <a:bodyPr>
            <a:noAutofit/>
          </a:bodyPr>
          <a:lstStyle/>
          <a:p>
            <a:pPr algn="l">
              <a:lnSpc>
                <a:spcPts val="3600"/>
              </a:lnSpc>
            </a:pPr>
            <a:r>
              <a:rPr lang="en-US" sz="2800" b="1" dirty="0">
                <a:solidFill>
                  <a:schemeClr val="tx1"/>
                </a:solidFill>
              </a:rPr>
              <a:t>Free me, too, from my tendency to deny the bad, deny the </a:t>
            </a:r>
            <a:r>
              <a:rPr lang="en-US" sz="2800" b="1" dirty="0" smtClean="0">
                <a:solidFill>
                  <a:schemeClr val="tx1"/>
                </a:solidFill>
              </a:rPr>
              <a:t>	good</a:t>
            </a:r>
            <a:r>
              <a:rPr lang="en-US" sz="2800" b="1" dirty="0">
                <a:solidFill>
                  <a:schemeClr val="tx1"/>
                </a:solidFill>
              </a:rPr>
              <a:t>, and attack and judge—both myself and other </a:t>
            </a:r>
            <a:r>
              <a:rPr lang="en-US" sz="2800" b="1" dirty="0" smtClean="0">
                <a:solidFill>
                  <a:schemeClr val="tx1"/>
                </a:solidFill>
              </a:rPr>
              <a:t>	people—rather </a:t>
            </a:r>
            <a:r>
              <a:rPr lang="en-US" sz="2800" b="1" dirty="0">
                <a:solidFill>
                  <a:schemeClr val="tx1"/>
                </a:solidFill>
              </a:rPr>
              <a:t>than to accept the good and the bad </a:t>
            </a:r>
            <a:r>
              <a:rPr lang="en-US" sz="2800" b="1" dirty="0" smtClean="0">
                <a:solidFill>
                  <a:schemeClr val="tx1"/>
                </a:solidFill>
              </a:rPr>
              <a:t>	at </a:t>
            </a:r>
            <a:r>
              <a:rPr lang="en-US" sz="2800" b="1" dirty="0">
                <a:solidFill>
                  <a:schemeClr val="tx1"/>
                </a:solidFill>
              </a:rPr>
              <a:t>the same time.</a:t>
            </a:r>
            <a:endParaRPr lang="en-US" sz="2800" dirty="0">
              <a:solidFill>
                <a:schemeClr val="tx1"/>
              </a:solidFill>
            </a:endParaRPr>
          </a:p>
          <a:p>
            <a:pPr algn="l">
              <a:lnSpc>
                <a:spcPts val="3600"/>
              </a:lnSpc>
            </a:pPr>
            <a:r>
              <a:rPr lang="en-US" sz="2800" b="1" dirty="0">
                <a:solidFill>
                  <a:schemeClr val="tx1"/>
                </a:solidFill>
              </a:rPr>
              <a:t>Father, I thank you that you value me with all my frailties </a:t>
            </a:r>
            <a:r>
              <a:rPr lang="en-US" sz="2800" b="1" dirty="0" smtClean="0">
                <a:solidFill>
                  <a:schemeClr val="tx1"/>
                </a:solidFill>
              </a:rPr>
              <a:t>	and </a:t>
            </a:r>
            <a:r>
              <a:rPr lang="en-US" sz="2800" b="1" dirty="0">
                <a:solidFill>
                  <a:schemeClr val="tx1"/>
                </a:solidFill>
              </a:rPr>
              <a:t>sin and that you accept me in my limitations with </a:t>
            </a:r>
            <a:r>
              <a:rPr lang="en-US" sz="2800" b="1" dirty="0" smtClean="0">
                <a:solidFill>
                  <a:schemeClr val="tx1"/>
                </a:solidFill>
              </a:rPr>
              <a:t>	an </a:t>
            </a:r>
            <a:r>
              <a:rPr lang="en-US" sz="2800" b="1" dirty="0">
                <a:solidFill>
                  <a:schemeClr val="tx1"/>
                </a:solidFill>
              </a:rPr>
              <a:t>unconditional love that frees me rather than </a:t>
            </a:r>
            <a:r>
              <a:rPr lang="en-US" sz="2800" b="1" dirty="0" smtClean="0">
                <a:solidFill>
                  <a:schemeClr val="tx1"/>
                </a:solidFill>
              </a:rPr>
              <a:t>	condemns </a:t>
            </a:r>
            <a:r>
              <a:rPr lang="en-US" sz="2800" b="1" dirty="0">
                <a:solidFill>
                  <a:schemeClr val="tx1"/>
                </a:solidFill>
              </a:rPr>
              <a:t>me. May I internalize your “no </a:t>
            </a:r>
            <a:r>
              <a:rPr lang="en-US" sz="2800" b="1" dirty="0" smtClean="0">
                <a:solidFill>
                  <a:schemeClr val="tx1"/>
                </a:solidFill>
              </a:rPr>
              <a:t>	condemnation</a:t>
            </a:r>
            <a:r>
              <a:rPr lang="en-US" sz="2800" b="1" dirty="0">
                <a:solidFill>
                  <a:schemeClr val="tx1"/>
                </a:solidFill>
              </a:rPr>
              <a:t>”, believe it for myself, and offer it to </a:t>
            </a:r>
            <a:r>
              <a:rPr lang="en-US" sz="2800" b="1" dirty="0" smtClean="0">
                <a:solidFill>
                  <a:schemeClr val="tx1"/>
                </a:solidFill>
              </a:rPr>
              <a:t>	others</a:t>
            </a:r>
            <a:r>
              <a:rPr lang="en-US" sz="2800" b="1" dirty="0">
                <a:solidFill>
                  <a:schemeClr val="tx1"/>
                </a:solidFill>
              </a:rPr>
              <a:t>. And as I experience your “no condemnation”, </a:t>
            </a:r>
            <a:r>
              <a:rPr lang="en-US" sz="2800" b="1" dirty="0" smtClean="0">
                <a:solidFill>
                  <a:schemeClr val="tx1"/>
                </a:solidFill>
              </a:rPr>
              <a:t>	help </a:t>
            </a:r>
            <a:r>
              <a:rPr lang="en-US" sz="2800" b="1" dirty="0">
                <a:solidFill>
                  <a:schemeClr val="tx1"/>
                </a:solidFill>
              </a:rPr>
              <a:t>me to grieve over the hurt I’ve inflicted, let go of </a:t>
            </a:r>
            <a:r>
              <a:rPr lang="en-US" sz="2800" b="1" dirty="0" smtClean="0">
                <a:solidFill>
                  <a:schemeClr val="tx1"/>
                </a:solidFill>
              </a:rPr>
              <a:t>	my </a:t>
            </a:r>
            <a:r>
              <a:rPr lang="en-US" sz="2800" b="1" dirty="0">
                <a:solidFill>
                  <a:schemeClr val="tx1"/>
                </a:solidFill>
              </a:rPr>
              <a:t>sin, and become more loving.  I pray in the name </a:t>
            </a:r>
            <a:r>
              <a:rPr lang="en-US" sz="2800" b="1" dirty="0" smtClean="0">
                <a:solidFill>
                  <a:schemeClr val="tx1"/>
                </a:solidFill>
              </a:rPr>
              <a:t>	of </a:t>
            </a:r>
            <a:r>
              <a:rPr lang="en-US" sz="2800" b="1" dirty="0">
                <a:solidFill>
                  <a:schemeClr val="tx1"/>
                </a:solidFill>
              </a:rPr>
              <a:t>your Son Jesus Christ. Amen. </a:t>
            </a:r>
            <a:endParaRPr lang="en-US" sz="2800" dirty="0">
              <a:solidFill>
                <a:schemeClr val="tx1"/>
              </a:solidFill>
            </a:endParaRPr>
          </a:p>
        </p:txBody>
      </p:sp>
      <p:sp>
        <p:nvSpPr>
          <p:cNvPr id="5" name="Slide Number Placeholder 4"/>
          <p:cNvSpPr>
            <a:spLocks noGrp="1"/>
          </p:cNvSpPr>
          <p:nvPr>
            <p:ph type="sldNum" sz="quarter" idx="12"/>
          </p:nvPr>
        </p:nvSpPr>
        <p:spPr>
          <a:xfrm>
            <a:off x="8534400" y="6400800"/>
            <a:ext cx="381000" cy="365125"/>
          </a:xfrm>
        </p:spPr>
        <p:txBody>
          <a:bodyPr/>
          <a:lstStyle/>
          <a:p>
            <a:fld id="{69C4CFD8-F662-4A36-AA27-12DE1FA08638}" type="slidenum">
              <a:rPr lang="en-US" smtClean="0"/>
              <a:t>14</a:t>
            </a:fld>
            <a:endParaRPr lang="en-US" dirty="0"/>
          </a:p>
        </p:txBody>
      </p:sp>
    </p:spTree>
    <p:extLst>
      <p:ext uri="{BB962C8B-B14F-4D97-AF65-F5344CB8AC3E}">
        <p14:creationId xmlns:p14="http://schemas.microsoft.com/office/powerpoint/2010/main" val="1597188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974723"/>
          </a:xfrm>
        </p:spPr>
        <p:txBody>
          <a:bodyPr>
            <a:normAutofit/>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1066799"/>
            <a:ext cx="9144000" cy="5791201"/>
          </a:xfrm>
        </p:spPr>
        <p:txBody>
          <a:bodyPr>
            <a:noAutofit/>
          </a:bodyPr>
          <a:lstStyle/>
          <a:p>
            <a:pPr lvl="0" algn="l"/>
            <a:r>
              <a:rPr lang="en-US" altLang="zh-TW" sz="2800" dirty="0" smtClean="0">
                <a:solidFill>
                  <a:schemeClr val="tx1"/>
                </a:solidFill>
                <a:latin typeface="DFKai-SB" panose="03000509000000000000" pitchFamily="65" charset="-120"/>
                <a:ea typeface="DFKai-SB" panose="03000509000000000000" pitchFamily="65" charset="-120"/>
              </a:rPr>
              <a:t>1</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請閱讀書本第十一章</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繁</a:t>
            </a:r>
            <a:r>
              <a:rPr lang="en-US" sz="2800" b="1" dirty="0">
                <a:solidFill>
                  <a:schemeClr val="tx1"/>
                </a:solidFill>
                <a:latin typeface="DFKai-SB" panose="03000509000000000000" pitchFamily="65" charset="-120"/>
                <a:ea typeface="DFKai-SB" panose="03000509000000000000" pitchFamily="65" charset="-120"/>
              </a:rPr>
              <a:t>p.270-299) </a:t>
            </a:r>
            <a:r>
              <a:rPr lang="zh-TW" altLang="en-US" sz="2800" b="1" dirty="0">
                <a:solidFill>
                  <a:schemeClr val="tx1"/>
                </a:solidFill>
                <a:latin typeface="DFKai-SB" panose="03000509000000000000" pitchFamily="65" charset="-120"/>
                <a:ea typeface="DFKai-SB" panose="03000509000000000000" pitchFamily="65" charset="-120"/>
              </a:rPr>
              <a:t>「問題在哪裡？」，請評估你容忍自己的壞處、弱點和失敗的能力。 </a:t>
            </a:r>
            <a:endParaRPr lang="en-US" sz="2800" dirty="0">
              <a:solidFill>
                <a:schemeClr val="tx1"/>
              </a:solidFill>
              <a:latin typeface="DFKai-SB" panose="03000509000000000000" pitchFamily="65" charset="-120"/>
              <a:ea typeface="DFKai-SB" panose="03000509000000000000" pitchFamily="65" charset="-120"/>
            </a:endParaRPr>
          </a:p>
          <a:p>
            <a:pPr marL="457200" lvl="0" indent="-457200" algn="l">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你覺得自己最難接受的是什麼？ 請分享你曾在某件事上失敗而感到非常糟糕的經驗</a:t>
            </a:r>
            <a:r>
              <a:rPr lang="en-US" sz="2800" b="1" dirty="0">
                <a:solidFill>
                  <a:schemeClr val="tx1"/>
                </a:solidFill>
                <a:latin typeface="DFKai-SB" panose="03000509000000000000" pitchFamily="65" charset="-120"/>
                <a:ea typeface="DFKai-SB" panose="03000509000000000000" pitchFamily="65" charset="-120"/>
              </a:rPr>
              <a:t>. </a:t>
            </a:r>
            <a:endParaRPr lang="en-US" sz="2800" dirty="0">
              <a:solidFill>
                <a:schemeClr val="tx1"/>
              </a:solidFill>
              <a:latin typeface="DFKai-SB" panose="03000509000000000000" pitchFamily="65" charset="-120"/>
              <a:ea typeface="DFKai-SB" panose="03000509000000000000" pitchFamily="65" charset="-120"/>
            </a:endParaRPr>
          </a:p>
          <a:p>
            <a:pPr marL="457200" lvl="0" indent="-457200" algn="l">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你傾向當生活順遂時，才會安心而感覺良好嗎？</a:t>
            </a:r>
            <a:endParaRPr lang="en-US" sz="2800" dirty="0">
              <a:solidFill>
                <a:schemeClr val="tx1"/>
              </a:solidFill>
              <a:latin typeface="DFKai-SB" panose="03000509000000000000" pitchFamily="65" charset="-120"/>
              <a:ea typeface="DFKai-SB" panose="03000509000000000000" pitchFamily="65" charset="-120"/>
            </a:endParaRPr>
          </a:p>
          <a:p>
            <a:pPr marL="457200" lvl="0" indent="-457200" algn="l">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你能容忍別人的壞處、弱點和失敗嗎？ 在什麼時候或在哪方面最讓你受不了？</a:t>
            </a:r>
            <a:endParaRPr lang="en-US" sz="2800" dirty="0">
              <a:solidFill>
                <a:schemeClr val="tx1"/>
              </a:solidFill>
              <a:latin typeface="DFKai-SB" panose="03000509000000000000" pitchFamily="65" charset="-120"/>
              <a:ea typeface="DFKai-SB" panose="03000509000000000000" pitchFamily="65" charset="-120"/>
            </a:endParaRPr>
          </a:p>
          <a:p>
            <a:pPr marL="457200" lvl="0" indent="-457200" algn="l">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你那「理想的我」是不是常常責備「真實的我」？甚至會用嚴厲批判的話憤怒地攻擊真實的自己嗎？</a:t>
            </a:r>
            <a:endParaRPr lang="en-US" sz="2800" dirty="0">
              <a:solidFill>
                <a:schemeClr val="tx1"/>
              </a:solidFill>
              <a:latin typeface="DFKai-SB" panose="03000509000000000000" pitchFamily="65" charset="-120"/>
              <a:ea typeface="DFKai-SB" panose="03000509000000000000" pitchFamily="65" charset="-120"/>
            </a:endParaRPr>
          </a:p>
          <a:p>
            <a:pPr marL="457200" lvl="0" indent="-457200" algn="l">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如何分辨「接納自己會犯錯」跟「放任自己犯錯」？兩者的界線何在？</a:t>
            </a:r>
            <a:endParaRPr lang="en-US" sz="2800" dirty="0">
              <a:solidFill>
                <a:schemeClr val="tx1"/>
              </a:solidFill>
              <a:latin typeface="DFKai-SB" panose="03000509000000000000" pitchFamily="65" charset="-120"/>
              <a:ea typeface="DFKai-SB" panose="03000509000000000000" pitchFamily="65" charset="-120"/>
            </a:endParaRPr>
          </a:p>
          <a:p>
            <a:pPr algn="l"/>
            <a:r>
              <a:rPr lang="zh-TW" altLang="en-US" sz="2800" b="1" dirty="0">
                <a:solidFill>
                  <a:schemeClr val="tx1"/>
                </a:solidFill>
                <a:latin typeface="DFKai-SB" panose="03000509000000000000" pitchFamily="65" charset="-120"/>
                <a:ea typeface="DFKai-SB" panose="03000509000000000000" pitchFamily="65" charset="-120"/>
              </a:rPr>
              <a:t>請分享你的經驗與見證。</a:t>
            </a:r>
            <a:endParaRPr lang="en-US" sz="2800" dirty="0">
              <a:solidFill>
                <a:schemeClr val="tx1"/>
              </a:solidFill>
              <a:latin typeface="DFKai-SB" panose="03000509000000000000" pitchFamily="65" charset="-120"/>
              <a:ea typeface="DFKai-SB" panose="03000509000000000000" pitchFamily="65" charset="-120"/>
            </a:endParaRPr>
          </a:p>
          <a:p>
            <a:pPr lvl="0" algn="l">
              <a:lnSpc>
                <a:spcPts val="4500"/>
              </a:lnSpc>
            </a:pP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15</a:t>
            </a:fld>
            <a:endParaRPr lang="en-US" dirty="0"/>
          </a:p>
        </p:txBody>
      </p:sp>
    </p:spTree>
    <p:extLst>
      <p:ext uri="{BB962C8B-B14F-4D97-AF65-F5344CB8AC3E}">
        <p14:creationId xmlns:p14="http://schemas.microsoft.com/office/powerpoint/2010/main" val="4071739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914399"/>
          </a:xfrm>
        </p:spPr>
        <p:txBody>
          <a:bodyPr>
            <a:normAutofit/>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19800"/>
          </a:xfrm>
        </p:spPr>
        <p:txBody>
          <a:bodyPr>
            <a:noAutofit/>
          </a:bodyPr>
          <a:lstStyle/>
          <a:p>
            <a:pPr algn="l">
              <a:lnSpc>
                <a:spcPts val="2800"/>
              </a:lnSpc>
            </a:pPr>
            <a:r>
              <a:rPr lang="en-US" altLang="zh-TW" sz="2400" b="1" dirty="0" smtClean="0">
                <a:solidFill>
                  <a:schemeClr val="tx1"/>
                </a:solidFill>
                <a:ea typeface="DFKai-SB" panose="03000509000000000000" pitchFamily="65" charset="-120"/>
              </a:rPr>
              <a:t>1.</a:t>
            </a:r>
            <a:r>
              <a:rPr lang="en-US" sz="2400" b="1" dirty="0">
                <a:solidFill>
                  <a:schemeClr val="tx1"/>
                </a:solidFill>
              </a:rPr>
              <a:t> </a:t>
            </a:r>
            <a:r>
              <a:rPr lang="en-US" sz="2400" b="1" dirty="0">
                <a:solidFill>
                  <a:schemeClr val="tx1"/>
                </a:solidFill>
              </a:rPr>
              <a:t>Please read Chapter 11 (p.208-225) “What is the Problem?"  Evaluate your ability to tolerate badness, weakness, and failure in yourself. </a:t>
            </a:r>
          </a:p>
          <a:p>
            <a:pPr marL="457200" lvl="0" indent="-457200" algn="l">
              <a:lnSpc>
                <a:spcPts val="2800"/>
              </a:lnSpc>
              <a:buFont typeface="Arial" panose="020B0604020202020204" pitchFamily="34" charset="0"/>
              <a:buChar char="•"/>
            </a:pPr>
            <a:r>
              <a:rPr lang="en-US" sz="2400" b="1" dirty="0">
                <a:solidFill>
                  <a:schemeClr val="tx1"/>
                </a:solidFill>
              </a:rPr>
              <a:t>What about yourself do you find hardest to accept? Describe a time when you felt thoroughly bad because you failed at something. </a:t>
            </a:r>
          </a:p>
          <a:p>
            <a:pPr marL="457200" lvl="0" indent="-457200" algn="l">
              <a:lnSpc>
                <a:spcPts val="2800"/>
              </a:lnSpc>
              <a:buFont typeface="Arial" panose="020B0604020202020204" pitchFamily="34" charset="0"/>
              <a:buChar char="•"/>
            </a:pPr>
            <a:r>
              <a:rPr lang="en-US" sz="2400" b="1" dirty="0">
                <a:solidFill>
                  <a:schemeClr val="tx1"/>
                </a:solidFill>
              </a:rPr>
              <a:t>Do you tend to feel thoroughly good when life is going well?</a:t>
            </a:r>
          </a:p>
          <a:p>
            <a:pPr marL="457200" lvl="0" indent="-457200" algn="l">
              <a:lnSpc>
                <a:spcPts val="2800"/>
              </a:lnSpc>
              <a:buFont typeface="Arial" panose="020B0604020202020204" pitchFamily="34" charset="0"/>
              <a:buChar char="•"/>
            </a:pPr>
            <a:r>
              <a:rPr lang="en-US" sz="2400" b="1" dirty="0">
                <a:solidFill>
                  <a:schemeClr val="tx1"/>
                </a:solidFill>
              </a:rPr>
              <a:t>How well do you tolerate other people’s badness, weakness, and failure? When are you most condemning?  </a:t>
            </a:r>
          </a:p>
          <a:p>
            <a:pPr marL="457200" lvl="0" indent="-457200" algn="l">
              <a:lnSpc>
                <a:spcPts val="2800"/>
              </a:lnSpc>
              <a:buFont typeface="Arial" panose="020B0604020202020204" pitchFamily="34" charset="0"/>
              <a:buChar char="•"/>
            </a:pPr>
            <a:r>
              <a:rPr lang="en-US" sz="2400" b="1" dirty="0">
                <a:solidFill>
                  <a:schemeClr val="tx1"/>
                </a:solidFill>
              </a:rPr>
              <a:t>Does your "ideal self" often blame the "real self"? Do you even angrily attack your real self with harsh words of judgment?  </a:t>
            </a:r>
            <a:endParaRPr lang="en-US" sz="2400" b="1" dirty="0" smtClean="0">
              <a:solidFill>
                <a:schemeClr val="tx1"/>
              </a:solidFill>
            </a:endParaRPr>
          </a:p>
          <a:p>
            <a:pPr marL="342900" lvl="0" indent="-342900" algn="l">
              <a:lnSpc>
                <a:spcPts val="2800"/>
              </a:lnSpc>
              <a:buFont typeface="Arial" panose="020B0604020202020204" pitchFamily="34" charset="0"/>
              <a:buChar char="•"/>
            </a:pPr>
            <a:r>
              <a:rPr lang="en-US" sz="2400" b="1" dirty="0">
                <a:solidFill>
                  <a:schemeClr val="tx1"/>
                </a:solidFill>
              </a:rPr>
              <a:t>How to distinguish between "accepting that you will make mistakes" and " non-interference letting yourself make mistakes"? Where is the line between the two? </a:t>
            </a:r>
          </a:p>
          <a:p>
            <a:pPr algn="l">
              <a:lnSpc>
                <a:spcPts val="2800"/>
              </a:lnSpc>
            </a:pPr>
            <a:r>
              <a:rPr lang="en-US" sz="2400" b="1" dirty="0">
                <a:solidFill>
                  <a:schemeClr val="tx1"/>
                </a:solidFill>
              </a:rPr>
              <a:t> Please share your experiences and testimony.</a:t>
            </a:r>
          </a:p>
          <a:p>
            <a:pPr lvl="0" algn="l">
              <a:lnSpc>
                <a:spcPts val="2800"/>
              </a:lnSpc>
            </a:pPr>
            <a:endParaRPr lang="en-US" sz="2400" b="1" dirty="0">
              <a:solidFill>
                <a:schemeClr val="tx1"/>
              </a:solidFill>
              <a:ea typeface="DFKai-SB" panose="03000509000000000000" pitchFamily="65" charset="-12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16</a:t>
            </a:fld>
            <a:endParaRPr lang="en-US" dirty="0"/>
          </a:p>
        </p:txBody>
      </p:sp>
    </p:spTree>
    <p:extLst>
      <p:ext uri="{BB962C8B-B14F-4D97-AF65-F5344CB8AC3E}">
        <p14:creationId xmlns:p14="http://schemas.microsoft.com/office/powerpoint/2010/main" val="1840438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669925"/>
          </a:xfrm>
        </p:spPr>
        <p:txBody>
          <a:bodyPr>
            <a:noAutofit/>
          </a:bodyPr>
          <a:lstStyle/>
          <a:p>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0"/>
          </a:xfrm>
        </p:spPr>
        <p:txBody>
          <a:bodyPr>
            <a:noAutofit/>
          </a:bodyPr>
          <a:lstStyle/>
          <a:p>
            <a:pPr lvl="0" algn="l"/>
            <a:r>
              <a:rPr lang="en-US" altLang="zh-TW" sz="2800" b="1" dirty="0" smtClean="0">
                <a:solidFill>
                  <a:schemeClr val="tx1"/>
                </a:solidFill>
                <a:latin typeface="DFKai-SB" panose="03000509000000000000" pitchFamily="65" charset="-120"/>
                <a:ea typeface="DFKai-SB" panose="03000509000000000000" pitchFamily="65" charset="-120"/>
              </a:rPr>
              <a:t>2</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請思考聖經以下經文對你的意義</a:t>
            </a:r>
            <a:r>
              <a:rPr lang="en-US"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羅</a:t>
            </a:r>
            <a:r>
              <a:rPr lang="en-US" sz="2800" b="1" dirty="0">
                <a:solidFill>
                  <a:schemeClr val="tx1"/>
                </a:solidFill>
                <a:latin typeface="DFKai-SB" panose="03000509000000000000" pitchFamily="65" charset="-120"/>
                <a:ea typeface="DFKai-SB" panose="03000509000000000000" pitchFamily="65" charset="-120"/>
              </a:rPr>
              <a:t>Rom15:7;</a:t>
            </a:r>
            <a:r>
              <a:rPr lang="zh-TW" altLang="en-US" sz="2800" b="1" dirty="0">
                <a:solidFill>
                  <a:schemeClr val="tx1"/>
                </a:solidFill>
                <a:latin typeface="DFKai-SB" panose="03000509000000000000" pitchFamily="65" charset="-120"/>
                <a:ea typeface="DFKai-SB" panose="03000509000000000000" pitchFamily="65" charset="-120"/>
              </a:rPr>
              <a:t>弗</a:t>
            </a:r>
            <a:r>
              <a:rPr lang="en-US" sz="2800" b="1" dirty="0">
                <a:solidFill>
                  <a:schemeClr val="tx1"/>
                </a:solidFill>
                <a:latin typeface="DFKai-SB" panose="03000509000000000000" pitchFamily="65" charset="-120"/>
                <a:ea typeface="DFKai-SB" panose="03000509000000000000" pitchFamily="65" charset="-120"/>
              </a:rPr>
              <a:t>Eph.4:32;</a:t>
            </a:r>
            <a:r>
              <a:rPr lang="zh-TW" altLang="en-US" sz="2800" b="1" dirty="0">
                <a:solidFill>
                  <a:schemeClr val="tx1"/>
                </a:solidFill>
                <a:latin typeface="DFKai-SB" panose="03000509000000000000" pitchFamily="65" charset="-120"/>
                <a:ea typeface="DFKai-SB" panose="03000509000000000000" pitchFamily="65" charset="-120"/>
              </a:rPr>
              <a:t>西</a:t>
            </a:r>
            <a:r>
              <a:rPr lang="en-US" sz="2800" b="1" dirty="0">
                <a:solidFill>
                  <a:schemeClr val="tx1"/>
                </a:solidFill>
                <a:latin typeface="DFKai-SB" panose="03000509000000000000" pitchFamily="65" charset="-120"/>
                <a:ea typeface="DFKai-SB" panose="03000509000000000000" pitchFamily="65" charset="-120"/>
              </a:rPr>
              <a:t>Col.3:12-13;</a:t>
            </a:r>
            <a:r>
              <a:rPr lang="zh-TW" altLang="en-US" sz="2800" b="1" dirty="0">
                <a:solidFill>
                  <a:schemeClr val="tx1"/>
                </a:solidFill>
                <a:latin typeface="DFKai-SB" panose="03000509000000000000" pitchFamily="65" charset="-120"/>
                <a:ea typeface="DFKai-SB" panose="03000509000000000000" pitchFamily="65" charset="-120"/>
              </a:rPr>
              <a:t>箴</a:t>
            </a:r>
            <a:r>
              <a:rPr lang="en-US" sz="2800" b="1" dirty="0">
                <a:solidFill>
                  <a:schemeClr val="tx1"/>
                </a:solidFill>
                <a:latin typeface="DFKai-SB" panose="03000509000000000000" pitchFamily="65" charset="-120"/>
                <a:ea typeface="DFKai-SB" panose="03000509000000000000" pitchFamily="65" charset="-120"/>
              </a:rPr>
              <a:t>Prov.17:9</a:t>
            </a:r>
            <a:endParaRPr lang="en-US" sz="2800" dirty="0">
              <a:solidFill>
                <a:schemeClr val="tx1"/>
              </a:solidFill>
              <a:latin typeface="DFKai-SB" panose="03000509000000000000" pitchFamily="65" charset="-120"/>
              <a:ea typeface="DFKai-SB" panose="03000509000000000000" pitchFamily="65" charset="-120"/>
            </a:endParaRPr>
          </a:p>
          <a:p>
            <a:pPr marL="457200" lvl="0" indent="-457200" algn="l">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你對人</a:t>
            </a:r>
            <a:r>
              <a:rPr lang="en-US"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對事的看法是否傾向「全善」或「全惡」嗎</a:t>
            </a:r>
            <a:r>
              <a:rPr lang="en-US" sz="2800" b="1" dirty="0">
                <a:solidFill>
                  <a:schemeClr val="tx1"/>
                </a:solidFill>
                <a:latin typeface="DFKai-SB" panose="03000509000000000000" pitchFamily="65" charset="-120"/>
                <a:ea typeface="DFKai-SB" panose="03000509000000000000" pitchFamily="65" charset="-120"/>
              </a:rPr>
              <a:t>? </a:t>
            </a:r>
            <a:endParaRPr lang="en-US" sz="2800" dirty="0">
              <a:solidFill>
                <a:schemeClr val="tx1"/>
              </a:solidFill>
              <a:latin typeface="DFKai-SB" panose="03000509000000000000" pitchFamily="65" charset="-120"/>
              <a:ea typeface="DFKai-SB" panose="03000509000000000000" pitchFamily="65" charset="-120"/>
            </a:endParaRPr>
          </a:p>
          <a:p>
            <a:pPr marL="457200" lvl="0" indent="-457200" algn="l">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你會貶低一個（教會、團體或工作）只因為它某些方面沒有達到你心中設定的完美標準嗎？</a:t>
            </a:r>
            <a:endParaRPr lang="en-US" sz="2800" dirty="0">
              <a:solidFill>
                <a:schemeClr val="tx1"/>
              </a:solidFill>
              <a:latin typeface="DFKai-SB" panose="03000509000000000000" pitchFamily="65" charset="-120"/>
              <a:ea typeface="DFKai-SB" panose="03000509000000000000" pitchFamily="65" charset="-120"/>
            </a:endParaRPr>
          </a:p>
          <a:p>
            <a:pPr marL="457200" lvl="0" indent="-457200" algn="l">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你曾經因為發現別人</a:t>
            </a:r>
            <a:r>
              <a:rPr lang="en-US"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例如</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你的朋友、配偶、孩子、工作或一項愛好</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的弱點</a:t>
            </a:r>
            <a:r>
              <a:rPr lang="en-US" sz="2800" b="1" dirty="0">
                <a:solidFill>
                  <a:schemeClr val="tx1"/>
                </a:solidFill>
                <a:latin typeface="DFKai-SB" panose="03000509000000000000" pitchFamily="65" charset="-120"/>
                <a:ea typeface="DFKai-SB" panose="03000509000000000000" pitchFamily="65" charset="-120"/>
              </a:rPr>
              <a:t> / </a:t>
            </a:r>
            <a:r>
              <a:rPr lang="zh-TW" altLang="en-US" sz="2800" b="1" dirty="0">
                <a:solidFill>
                  <a:schemeClr val="tx1"/>
                </a:solidFill>
                <a:latin typeface="DFKai-SB" panose="03000509000000000000" pitchFamily="65" charset="-120"/>
                <a:ea typeface="DFKai-SB" panose="03000509000000000000" pitchFamily="65" charset="-120"/>
              </a:rPr>
              <a:t>失敗而拒絕他們嗎</a:t>
            </a:r>
            <a:r>
              <a:rPr lang="en-US" sz="2800" b="1" dirty="0">
                <a:solidFill>
                  <a:schemeClr val="tx1"/>
                </a:solidFill>
                <a:latin typeface="DFKai-SB" panose="03000509000000000000" pitchFamily="65" charset="-120"/>
                <a:ea typeface="DFKai-SB" panose="03000509000000000000" pitchFamily="65" charset="-120"/>
              </a:rPr>
              <a:t>? </a:t>
            </a:r>
            <a:endParaRPr lang="en-US" sz="2800" dirty="0">
              <a:solidFill>
                <a:schemeClr val="tx1"/>
              </a:solidFill>
              <a:latin typeface="DFKai-SB" panose="03000509000000000000" pitchFamily="65" charset="-120"/>
              <a:ea typeface="DFKai-SB" panose="03000509000000000000" pitchFamily="65" charset="-120"/>
            </a:endParaRPr>
          </a:p>
          <a:p>
            <a:pPr marL="457200" lvl="0" indent="-457200" algn="l">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或你曾經因為別人發現你的弱點</a:t>
            </a:r>
            <a:r>
              <a:rPr lang="en-US" sz="2800" b="1" dirty="0">
                <a:solidFill>
                  <a:schemeClr val="tx1"/>
                </a:solidFill>
                <a:latin typeface="DFKai-SB" panose="03000509000000000000" pitchFamily="65" charset="-120"/>
                <a:ea typeface="DFKai-SB" panose="03000509000000000000" pitchFamily="65" charset="-120"/>
              </a:rPr>
              <a:t> / </a:t>
            </a:r>
            <a:r>
              <a:rPr lang="zh-TW" altLang="en-US" sz="2800" b="1" dirty="0">
                <a:solidFill>
                  <a:schemeClr val="tx1"/>
                </a:solidFill>
                <a:latin typeface="DFKai-SB" panose="03000509000000000000" pitchFamily="65" charset="-120"/>
                <a:ea typeface="DFKai-SB" panose="03000509000000000000" pitchFamily="65" charset="-120"/>
              </a:rPr>
              <a:t>失敗而拒絕你嗎？</a:t>
            </a:r>
            <a:endParaRPr lang="en-US" sz="2800" dirty="0">
              <a:solidFill>
                <a:schemeClr val="tx1"/>
              </a:solidFill>
              <a:latin typeface="DFKai-SB" panose="03000509000000000000" pitchFamily="65" charset="-120"/>
              <a:ea typeface="DFKai-SB" panose="03000509000000000000" pitchFamily="65" charset="-120"/>
            </a:endParaRPr>
          </a:p>
          <a:p>
            <a:pPr algn="l"/>
            <a:r>
              <a:rPr lang="zh-TW" altLang="en-US" sz="2800" b="1" dirty="0">
                <a:solidFill>
                  <a:schemeClr val="tx1"/>
                </a:solidFill>
                <a:latin typeface="DFKai-SB" panose="03000509000000000000" pitchFamily="65" charset="-120"/>
                <a:ea typeface="DFKai-SB" panose="03000509000000000000" pitchFamily="65" charset="-120"/>
              </a:rPr>
              <a:t>請分享你的經驗與見證</a:t>
            </a:r>
            <a:r>
              <a:rPr lang="en-US" sz="2800" b="1" dirty="0">
                <a:solidFill>
                  <a:schemeClr val="tx1"/>
                </a:solidFill>
                <a:latin typeface="DFKai-SB" panose="03000509000000000000" pitchFamily="65" charset="-120"/>
                <a:ea typeface="DFKai-SB" panose="03000509000000000000" pitchFamily="65" charset="-120"/>
              </a:rPr>
              <a:t>.</a:t>
            </a:r>
            <a:endParaRPr lang="en-US" sz="2800" dirty="0">
              <a:solidFill>
                <a:schemeClr val="tx1"/>
              </a:solidFill>
              <a:latin typeface="DFKai-SB" panose="03000509000000000000" pitchFamily="65" charset="-120"/>
              <a:ea typeface="DFKai-SB" panose="03000509000000000000" pitchFamily="65" charset="-120"/>
            </a:endParaRPr>
          </a:p>
          <a:p>
            <a:pPr algn="l">
              <a:lnSpc>
                <a:spcPts val="5000"/>
              </a:lnSpc>
            </a:pPr>
            <a:endParaRPr lang="en-US" sz="2800" dirty="0">
              <a:solidFill>
                <a:schemeClr val="tx1"/>
              </a:solidFill>
              <a:latin typeface="DFKai-SB" panose="03000509000000000000" pitchFamily="65" charset="-120"/>
              <a:ea typeface="DFKai-SB" panose="03000509000000000000" pitchFamily="65" charset="-120"/>
            </a:endParaRPr>
          </a:p>
          <a:p>
            <a:pPr lvl="0" algn="l">
              <a:lnSpc>
                <a:spcPts val="5000"/>
              </a:lnSpc>
            </a:pPr>
            <a:endParaRPr lang="en-US" sz="2800" b="1"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17</a:t>
            </a:fld>
            <a:endParaRPr lang="en-US" dirty="0"/>
          </a:p>
        </p:txBody>
      </p:sp>
    </p:spTree>
    <p:extLst>
      <p:ext uri="{BB962C8B-B14F-4D97-AF65-F5344CB8AC3E}">
        <p14:creationId xmlns:p14="http://schemas.microsoft.com/office/powerpoint/2010/main" val="4233561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669925"/>
          </a:xfrm>
        </p:spPr>
        <p:txBody>
          <a:bodyPr>
            <a:noAutofit/>
          </a:bodyPr>
          <a:lstStyle/>
          <a:p>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0"/>
          </a:xfrm>
        </p:spPr>
        <p:txBody>
          <a:bodyPr>
            <a:noAutofit/>
          </a:bodyPr>
          <a:lstStyle/>
          <a:p>
            <a:pPr lvl="0" algn="l"/>
            <a:r>
              <a:rPr lang="en-US" altLang="zh-TW" sz="2800" dirty="0" smtClean="0">
                <a:solidFill>
                  <a:schemeClr val="tx1"/>
                </a:solidFill>
                <a:latin typeface="DFKai-SB" panose="03000509000000000000" pitchFamily="65" charset="-120"/>
                <a:ea typeface="DFKai-SB" panose="03000509000000000000" pitchFamily="65" charset="-120"/>
              </a:rPr>
              <a:t>2</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續</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請</a:t>
            </a:r>
            <a:r>
              <a:rPr lang="zh-TW" altLang="en-US" sz="2800" dirty="0">
                <a:solidFill>
                  <a:schemeClr val="tx1"/>
                </a:solidFill>
                <a:latin typeface="DFKai-SB" panose="03000509000000000000" pitchFamily="65" charset="-120"/>
                <a:ea typeface="DFKai-SB" panose="03000509000000000000" pitchFamily="65" charset="-120"/>
              </a:rPr>
              <a:t>思考聖經以下經文對你的意義</a:t>
            </a:r>
            <a:r>
              <a:rPr lang="en-US"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羅</a:t>
            </a:r>
            <a:r>
              <a:rPr lang="en-US" sz="2800" dirty="0">
                <a:solidFill>
                  <a:schemeClr val="tx1"/>
                </a:solidFill>
                <a:latin typeface="DFKai-SB" panose="03000509000000000000" pitchFamily="65" charset="-120"/>
                <a:ea typeface="DFKai-SB" panose="03000509000000000000" pitchFamily="65" charset="-120"/>
              </a:rPr>
              <a:t>Rom15:7;</a:t>
            </a:r>
            <a:r>
              <a:rPr lang="zh-TW" altLang="en-US" sz="2800" dirty="0">
                <a:solidFill>
                  <a:schemeClr val="tx1"/>
                </a:solidFill>
                <a:latin typeface="DFKai-SB" panose="03000509000000000000" pitchFamily="65" charset="-120"/>
                <a:ea typeface="DFKai-SB" panose="03000509000000000000" pitchFamily="65" charset="-120"/>
              </a:rPr>
              <a:t>弗</a:t>
            </a:r>
            <a:r>
              <a:rPr lang="en-US" sz="2800" dirty="0">
                <a:solidFill>
                  <a:schemeClr val="tx1"/>
                </a:solidFill>
                <a:latin typeface="DFKai-SB" panose="03000509000000000000" pitchFamily="65" charset="-120"/>
                <a:ea typeface="DFKai-SB" panose="03000509000000000000" pitchFamily="65" charset="-120"/>
              </a:rPr>
              <a:t>Eph.4:32;</a:t>
            </a:r>
            <a:r>
              <a:rPr lang="zh-TW" altLang="en-US" sz="2800" dirty="0">
                <a:solidFill>
                  <a:schemeClr val="tx1"/>
                </a:solidFill>
                <a:latin typeface="DFKai-SB" panose="03000509000000000000" pitchFamily="65" charset="-120"/>
                <a:ea typeface="DFKai-SB" panose="03000509000000000000" pitchFamily="65" charset="-120"/>
              </a:rPr>
              <a:t>西</a:t>
            </a:r>
            <a:r>
              <a:rPr lang="en-US" sz="2800" dirty="0">
                <a:solidFill>
                  <a:schemeClr val="tx1"/>
                </a:solidFill>
                <a:latin typeface="DFKai-SB" panose="03000509000000000000" pitchFamily="65" charset="-120"/>
                <a:ea typeface="DFKai-SB" panose="03000509000000000000" pitchFamily="65" charset="-120"/>
              </a:rPr>
              <a:t>Col.3:12-13;</a:t>
            </a:r>
            <a:r>
              <a:rPr lang="zh-TW" altLang="en-US" sz="2800" dirty="0">
                <a:solidFill>
                  <a:schemeClr val="tx1"/>
                </a:solidFill>
                <a:latin typeface="DFKai-SB" panose="03000509000000000000" pitchFamily="65" charset="-120"/>
                <a:ea typeface="DFKai-SB" panose="03000509000000000000" pitchFamily="65" charset="-120"/>
              </a:rPr>
              <a:t>箴</a:t>
            </a:r>
            <a:r>
              <a:rPr lang="en-US" sz="2800" dirty="0">
                <a:solidFill>
                  <a:schemeClr val="tx1"/>
                </a:solidFill>
                <a:latin typeface="DFKai-SB" panose="03000509000000000000" pitchFamily="65" charset="-120"/>
                <a:ea typeface="DFKai-SB" panose="03000509000000000000" pitchFamily="65" charset="-120"/>
              </a:rPr>
              <a:t>Prov.17:9</a:t>
            </a:r>
          </a:p>
          <a:p>
            <a:pPr algn="l"/>
            <a:r>
              <a:rPr lang="zh-TW" altLang="en-US" sz="2800" b="1" u="sng" dirty="0">
                <a:solidFill>
                  <a:schemeClr val="tx1"/>
                </a:solidFill>
                <a:latin typeface="DFKai-SB" panose="03000509000000000000" pitchFamily="65" charset="-120"/>
                <a:ea typeface="DFKai-SB" panose="03000509000000000000" pitchFamily="65" charset="-120"/>
              </a:rPr>
              <a:t>羅</a:t>
            </a:r>
            <a:r>
              <a:rPr lang="en-US" sz="2800" b="1" u="sng" dirty="0">
                <a:solidFill>
                  <a:schemeClr val="tx1"/>
                </a:solidFill>
                <a:latin typeface="DFKai-SB" panose="03000509000000000000" pitchFamily="65" charset="-120"/>
                <a:ea typeface="DFKai-SB" panose="03000509000000000000" pitchFamily="65" charset="-120"/>
              </a:rPr>
              <a:t>Rom.15:7</a:t>
            </a:r>
            <a:r>
              <a:rPr lang="en-US" sz="2800" b="1"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所以，你們要彼此接納，如同基督接納你</a:t>
            </a:r>
            <a:r>
              <a:rPr lang="zh-TW" altLang="en-US" sz="2800" dirty="0" smtClean="0">
                <a:solidFill>
                  <a:schemeClr val="tx1"/>
                </a:solidFill>
                <a:latin typeface="DFKai-SB" panose="03000509000000000000" pitchFamily="65" charset="-120"/>
                <a:ea typeface="DFKai-SB" panose="03000509000000000000" pitchFamily="65" charset="-120"/>
              </a:rPr>
              <a:t>們</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一</a:t>
            </a:r>
            <a:r>
              <a:rPr lang="zh-TW" altLang="en-US" sz="2800" dirty="0">
                <a:solidFill>
                  <a:schemeClr val="tx1"/>
                </a:solidFill>
                <a:latin typeface="DFKai-SB" panose="03000509000000000000" pitchFamily="65" charset="-120"/>
                <a:ea typeface="DFKai-SB" panose="03000509000000000000" pitchFamily="65" charset="-120"/>
              </a:rPr>
              <a:t>樣，使榮耀歸與神</a:t>
            </a:r>
            <a:r>
              <a:rPr lang="zh-TW" altLang="en-US" sz="2800" dirty="0" smtClean="0">
                <a:solidFill>
                  <a:schemeClr val="tx1"/>
                </a:solidFill>
                <a:latin typeface="DFKai-SB" panose="03000509000000000000" pitchFamily="65" charset="-120"/>
                <a:ea typeface="DFKai-SB" panose="03000509000000000000" pitchFamily="65" charset="-120"/>
              </a:rPr>
              <a:t>。 </a:t>
            </a:r>
            <a:endParaRPr lang="en-US" altLang="zh-TW" sz="2800" dirty="0" smtClean="0">
              <a:solidFill>
                <a:schemeClr val="tx1"/>
              </a:solidFill>
              <a:latin typeface="DFKai-SB" panose="03000509000000000000" pitchFamily="65" charset="-120"/>
              <a:ea typeface="DFKai-SB" panose="03000509000000000000" pitchFamily="65" charset="-120"/>
            </a:endParaRPr>
          </a:p>
          <a:p>
            <a:pPr algn="l"/>
            <a:r>
              <a:rPr lang="zh-TW" altLang="en-US" sz="2800" b="1" u="sng" dirty="0" smtClean="0">
                <a:solidFill>
                  <a:schemeClr val="tx1"/>
                </a:solidFill>
                <a:latin typeface="DFKai-SB" panose="03000509000000000000" pitchFamily="65" charset="-120"/>
                <a:ea typeface="DFKai-SB" panose="03000509000000000000" pitchFamily="65" charset="-120"/>
              </a:rPr>
              <a:t>弗</a:t>
            </a:r>
            <a:r>
              <a:rPr lang="en-US" sz="2800" b="1" u="sng" dirty="0">
                <a:solidFill>
                  <a:schemeClr val="tx1"/>
                </a:solidFill>
                <a:latin typeface="DFKai-SB" panose="03000509000000000000" pitchFamily="65" charset="-120"/>
                <a:ea typeface="DFKai-SB" panose="03000509000000000000" pitchFamily="65" charset="-120"/>
              </a:rPr>
              <a:t>Eph.4:32</a:t>
            </a:r>
            <a:r>
              <a:rPr lang="en-US" sz="2800" b="1"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並要以恩慈相待，存憐憫的心，彼此饒恕</a:t>
            </a:r>
            <a:r>
              <a:rPr lang="zh-TW" altLang="en-US" sz="2800" dirty="0" smtClean="0">
                <a:solidFill>
                  <a:schemeClr val="tx1"/>
                </a:solidFill>
                <a:latin typeface="DFKai-SB" panose="03000509000000000000" pitchFamily="65" charset="-120"/>
                <a:ea typeface="DFKai-SB" panose="03000509000000000000" pitchFamily="65" charset="-120"/>
              </a:rPr>
              <a:t>，</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正</a:t>
            </a:r>
            <a:r>
              <a:rPr lang="zh-TW" altLang="en-US" sz="2800" dirty="0">
                <a:solidFill>
                  <a:schemeClr val="tx1"/>
                </a:solidFill>
                <a:latin typeface="DFKai-SB" panose="03000509000000000000" pitchFamily="65" charset="-120"/>
                <a:ea typeface="DFKai-SB" panose="03000509000000000000" pitchFamily="65" charset="-120"/>
              </a:rPr>
              <a:t>如神在基督裡饒恕了你們一樣</a:t>
            </a:r>
            <a:r>
              <a:rPr lang="en-US" sz="2800" dirty="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 </a:t>
            </a:r>
            <a:endParaRPr lang="en-US" altLang="zh-TW" sz="2800" dirty="0" smtClean="0">
              <a:solidFill>
                <a:schemeClr val="tx1"/>
              </a:solidFill>
              <a:latin typeface="DFKai-SB" panose="03000509000000000000" pitchFamily="65" charset="-120"/>
              <a:ea typeface="DFKai-SB" panose="03000509000000000000" pitchFamily="65" charset="-120"/>
            </a:endParaRPr>
          </a:p>
          <a:p>
            <a:pPr algn="l"/>
            <a:r>
              <a:rPr lang="zh-TW" altLang="en-US" sz="2800" b="1" u="sng" dirty="0" smtClean="0">
                <a:solidFill>
                  <a:schemeClr val="tx1"/>
                </a:solidFill>
                <a:latin typeface="DFKai-SB" panose="03000509000000000000" pitchFamily="65" charset="-120"/>
                <a:ea typeface="DFKai-SB" panose="03000509000000000000" pitchFamily="65" charset="-120"/>
              </a:rPr>
              <a:t>西</a:t>
            </a:r>
            <a:r>
              <a:rPr lang="en-US" sz="2800" b="1" u="sng" dirty="0">
                <a:solidFill>
                  <a:schemeClr val="tx1"/>
                </a:solidFill>
                <a:latin typeface="DFKai-SB" panose="03000509000000000000" pitchFamily="65" charset="-120"/>
                <a:ea typeface="DFKai-SB" panose="03000509000000000000" pitchFamily="65" charset="-120"/>
              </a:rPr>
              <a:t>Col.3:12-13</a:t>
            </a:r>
            <a:r>
              <a:rPr lang="en-US" sz="2800" b="1"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所以，你們既是神的選民，聖潔蒙愛的人</a:t>
            </a:r>
            <a:r>
              <a:rPr lang="zh-TW" altLang="en-US" sz="2800" dirty="0" smtClean="0">
                <a:solidFill>
                  <a:schemeClr val="tx1"/>
                </a:solidFill>
                <a:latin typeface="DFKai-SB" panose="03000509000000000000" pitchFamily="65" charset="-120"/>
                <a:ea typeface="DFKai-SB" panose="03000509000000000000" pitchFamily="65" charset="-120"/>
              </a:rPr>
              <a:t>，</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就</a:t>
            </a:r>
            <a:r>
              <a:rPr lang="zh-TW" altLang="en-US" sz="2800" dirty="0">
                <a:solidFill>
                  <a:schemeClr val="tx1"/>
                </a:solidFill>
                <a:latin typeface="DFKai-SB" panose="03000509000000000000" pitchFamily="65" charset="-120"/>
                <a:ea typeface="DFKai-SB" panose="03000509000000000000" pitchFamily="65" charset="-120"/>
              </a:rPr>
              <a:t>要存（原文作穿；下同）憐憫、恩慈、謙虛、</a:t>
            </a:r>
            <a:r>
              <a:rPr lang="zh-TW" altLang="en-US" sz="2800" dirty="0" smtClean="0">
                <a:solidFill>
                  <a:schemeClr val="tx1"/>
                </a:solidFill>
                <a:latin typeface="DFKai-SB" panose="03000509000000000000" pitchFamily="65" charset="-120"/>
                <a:ea typeface="DFKai-SB" panose="03000509000000000000" pitchFamily="65" charset="-120"/>
              </a:rPr>
              <a:t>溫</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柔</a:t>
            </a:r>
            <a:r>
              <a:rPr lang="zh-TW" altLang="en-US" sz="2800" dirty="0">
                <a:solidFill>
                  <a:schemeClr val="tx1"/>
                </a:solidFill>
                <a:latin typeface="DFKai-SB" panose="03000509000000000000" pitchFamily="65" charset="-120"/>
                <a:ea typeface="DFKai-SB" panose="03000509000000000000" pitchFamily="65" charset="-120"/>
              </a:rPr>
              <a:t>、忍耐的心。倘若這人與那人有嫌隙，總要彼</a:t>
            </a:r>
            <a:r>
              <a:rPr lang="zh-TW" altLang="en-US" sz="2800" dirty="0" smtClean="0">
                <a:solidFill>
                  <a:schemeClr val="tx1"/>
                </a:solidFill>
                <a:latin typeface="DFKai-SB" panose="03000509000000000000" pitchFamily="65" charset="-120"/>
                <a:ea typeface="DFKai-SB" panose="03000509000000000000" pitchFamily="65" charset="-120"/>
              </a:rPr>
              <a:t>此</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包</a:t>
            </a:r>
            <a:r>
              <a:rPr lang="zh-TW" altLang="en-US" sz="2800" dirty="0">
                <a:solidFill>
                  <a:schemeClr val="tx1"/>
                </a:solidFill>
                <a:latin typeface="DFKai-SB" panose="03000509000000000000" pitchFamily="65" charset="-120"/>
                <a:ea typeface="DFKai-SB" panose="03000509000000000000" pitchFamily="65" charset="-120"/>
              </a:rPr>
              <a:t>容，彼此饒恕；主怎樣饒恕了你們，你們也要</a:t>
            </a:r>
            <a:r>
              <a:rPr lang="zh-TW" altLang="en-US" sz="2800" dirty="0" smtClean="0">
                <a:solidFill>
                  <a:schemeClr val="tx1"/>
                </a:solidFill>
                <a:latin typeface="DFKai-SB" panose="03000509000000000000" pitchFamily="65" charset="-120"/>
                <a:ea typeface="DFKai-SB" panose="03000509000000000000" pitchFamily="65" charset="-120"/>
              </a:rPr>
              <a:t>怎</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樣</a:t>
            </a:r>
            <a:r>
              <a:rPr lang="zh-TW" altLang="en-US" sz="2800" dirty="0">
                <a:solidFill>
                  <a:schemeClr val="tx1"/>
                </a:solidFill>
                <a:latin typeface="DFKai-SB" panose="03000509000000000000" pitchFamily="65" charset="-120"/>
                <a:ea typeface="DFKai-SB" panose="03000509000000000000" pitchFamily="65" charset="-120"/>
              </a:rPr>
              <a:t>饒恕人</a:t>
            </a:r>
            <a:r>
              <a:rPr lang="zh-TW" altLang="en-US" sz="2800" dirty="0" smtClean="0">
                <a:solidFill>
                  <a:schemeClr val="tx1"/>
                </a:solidFill>
                <a:latin typeface="DFKai-SB" panose="03000509000000000000" pitchFamily="65" charset="-120"/>
                <a:ea typeface="DFKai-SB" panose="03000509000000000000" pitchFamily="65" charset="-120"/>
              </a:rPr>
              <a:t>。 </a:t>
            </a:r>
            <a:endParaRPr lang="en-US" sz="2800" dirty="0">
              <a:solidFill>
                <a:schemeClr val="tx1"/>
              </a:solidFill>
              <a:latin typeface="DFKai-SB" panose="03000509000000000000" pitchFamily="65" charset="-120"/>
              <a:ea typeface="DFKai-SB" panose="03000509000000000000" pitchFamily="65" charset="-120"/>
            </a:endParaRPr>
          </a:p>
          <a:p>
            <a:pPr algn="l"/>
            <a:r>
              <a:rPr lang="zh-TW" altLang="en-US" sz="2800" b="1" u="sng" dirty="0">
                <a:solidFill>
                  <a:schemeClr val="tx1"/>
                </a:solidFill>
                <a:latin typeface="DFKai-SB" panose="03000509000000000000" pitchFamily="65" charset="-120"/>
                <a:ea typeface="DFKai-SB" panose="03000509000000000000" pitchFamily="65" charset="-120"/>
              </a:rPr>
              <a:t>箴</a:t>
            </a:r>
            <a:r>
              <a:rPr lang="en-US" sz="2800" b="1" u="sng" dirty="0">
                <a:solidFill>
                  <a:schemeClr val="tx1"/>
                </a:solidFill>
                <a:latin typeface="DFKai-SB" panose="03000509000000000000" pitchFamily="65" charset="-120"/>
                <a:ea typeface="DFKai-SB" panose="03000509000000000000" pitchFamily="65" charset="-120"/>
              </a:rPr>
              <a:t>Prov.17:9</a:t>
            </a:r>
            <a:r>
              <a:rPr lang="en-US" sz="2800" b="1"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遮掩人過的，尋求人愛；屢次挑錯的，離</a:t>
            </a:r>
            <a:r>
              <a:rPr lang="zh-TW" altLang="en-US" sz="2800" dirty="0" smtClean="0">
                <a:solidFill>
                  <a:schemeClr val="tx1"/>
                </a:solidFill>
                <a:latin typeface="DFKai-SB" panose="03000509000000000000" pitchFamily="65" charset="-120"/>
                <a:ea typeface="DFKai-SB" panose="03000509000000000000" pitchFamily="65" charset="-120"/>
              </a:rPr>
              <a:t>間</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密</a:t>
            </a:r>
            <a:r>
              <a:rPr lang="zh-TW" altLang="en-US" sz="2800" dirty="0">
                <a:solidFill>
                  <a:schemeClr val="tx1"/>
                </a:solidFill>
                <a:latin typeface="DFKai-SB" panose="03000509000000000000" pitchFamily="65" charset="-120"/>
                <a:ea typeface="DFKai-SB" panose="03000509000000000000" pitchFamily="65" charset="-120"/>
              </a:rPr>
              <a:t>友。</a:t>
            </a:r>
            <a:endParaRPr lang="en-US" sz="2800" dirty="0">
              <a:solidFill>
                <a:schemeClr val="tx1"/>
              </a:solidFill>
              <a:latin typeface="DFKai-SB" panose="03000509000000000000" pitchFamily="65" charset="-120"/>
              <a:ea typeface="DFKai-SB" panose="03000509000000000000" pitchFamily="65" charset="-120"/>
            </a:endParaRPr>
          </a:p>
          <a:p>
            <a:pPr algn="l"/>
            <a:r>
              <a:rPr lang="zh-TW" altLang="en-US" sz="2800" dirty="0" smtClean="0">
                <a:solidFill>
                  <a:schemeClr val="tx1"/>
                </a:solidFill>
                <a:latin typeface="DFKai-SB" panose="03000509000000000000" pitchFamily="65" charset="-120"/>
                <a:ea typeface="DFKai-SB" panose="03000509000000000000" pitchFamily="65" charset="-120"/>
              </a:rPr>
              <a:t> </a:t>
            </a:r>
            <a:r>
              <a:rPr lang="en-US" sz="2800" dirty="0">
                <a:solidFill>
                  <a:schemeClr val="tx1"/>
                </a:solidFill>
                <a:latin typeface="DFKai-SB" panose="03000509000000000000" pitchFamily="65" charset="-120"/>
                <a:ea typeface="DFKai-SB" panose="03000509000000000000" pitchFamily="65" charset="-120"/>
              </a:rPr>
              <a:t> </a:t>
            </a:r>
          </a:p>
          <a:p>
            <a:pPr algn="l">
              <a:lnSpc>
                <a:spcPts val="5000"/>
              </a:lnSpc>
            </a:pPr>
            <a:endParaRPr lang="en-US" sz="2800" dirty="0">
              <a:solidFill>
                <a:schemeClr val="tx1"/>
              </a:solidFill>
              <a:latin typeface="DFKai-SB" panose="03000509000000000000" pitchFamily="65" charset="-120"/>
              <a:ea typeface="DFKai-SB" panose="03000509000000000000" pitchFamily="65" charset="-120"/>
            </a:endParaRPr>
          </a:p>
          <a:p>
            <a:pPr lvl="0" algn="l">
              <a:lnSpc>
                <a:spcPts val="5000"/>
              </a:lnSpc>
            </a:pP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18</a:t>
            </a:fld>
            <a:endParaRPr lang="en-US" dirty="0"/>
          </a:p>
        </p:txBody>
      </p:sp>
    </p:spTree>
    <p:extLst>
      <p:ext uri="{BB962C8B-B14F-4D97-AF65-F5344CB8AC3E}">
        <p14:creationId xmlns:p14="http://schemas.microsoft.com/office/powerpoint/2010/main" val="23069621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898524"/>
          </a:xfrm>
        </p:spPr>
        <p:txBody>
          <a:bodyPr>
            <a:noAutofit/>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1066800"/>
            <a:ext cx="9144000" cy="5791200"/>
          </a:xfrm>
        </p:spPr>
        <p:txBody>
          <a:bodyPr>
            <a:noAutofit/>
          </a:bodyPr>
          <a:lstStyle/>
          <a:p>
            <a:pPr algn="l"/>
            <a:r>
              <a:rPr lang="en-US" altLang="zh-TW" sz="2800" b="1" dirty="0" smtClean="0">
                <a:solidFill>
                  <a:schemeClr val="tx1"/>
                </a:solidFill>
                <a:ea typeface="DFKai-SB" panose="03000509000000000000" pitchFamily="65" charset="-120"/>
                <a:cs typeface="Calibri Light" panose="020F0302020204030204" pitchFamily="34" charset="0"/>
              </a:rPr>
              <a:t>2.</a:t>
            </a:r>
            <a:r>
              <a:rPr lang="en-US" sz="2800" b="1" dirty="0">
                <a:solidFill>
                  <a:schemeClr val="tx1"/>
                </a:solidFill>
                <a:cs typeface="Calibri Light" panose="020F0302020204030204" pitchFamily="34" charset="0"/>
              </a:rPr>
              <a:t> </a:t>
            </a:r>
            <a:r>
              <a:rPr lang="en-US" sz="2800" b="1" dirty="0">
                <a:solidFill>
                  <a:schemeClr val="tx1"/>
                </a:solidFill>
              </a:rPr>
              <a:t>What is the meaning of the following Bible verses to you</a:t>
            </a:r>
            <a:r>
              <a:rPr lang="zh-TW" altLang="en-US" sz="2800" b="1" dirty="0">
                <a:solidFill>
                  <a:schemeClr val="tx1"/>
                </a:solidFill>
              </a:rPr>
              <a:t>：</a:t>
            </a:r>
            <a:r>
              <a:rPr lang="en-US" sz="2800" b="1" dirty="0">
                <a:solidFill>
                  <a:schemeClr val="tx1"/>
                </a:solidFill>
              </a:rPr>
              <a:t>Rom15:7; Eph. 4:32; Col.3:12-13; Prov.17:9   </a:t>
            </a:r>
            <a:endParaRPr lang="en-US" sz="2800" dirty="0">
              <a:solidFill>
                <a:schemeClr val="tx1"/>
              </a:solidFill>
            </a:endParaRPr>
          </a:p>
          <a:p>
            <a:pPr marL="457200" lvl="0" indent="-457200" algn="l">
              <a:buFont typeface="Arial" panose="020B0604020202020204" pitchFamily="34" charset="0"/>
              <a:buChar char="•"/>
            </a:pPr>
            <a:r>
              <a:rPr lang="en-US" sz="2800" b="1" dirty="0">
                <a:solidFill>
                  <a:schemeClr val="tx1"/>
                </a:solidFill>
              </a:rPr>
              <a:t>Does your view of people/things tend to be "all good" or "all bad"? </a:t>
            </a:r>
            <a:endParaRPr lang="en-US" sz="2800" dirty="0">
              <a:solidFill>
                <a:schemeClr val="tx1"/>
              </a:solidFill>
            </a:endParaRPr>
          </a:p>
          <a:p>
            <a:pPr marL="457200" lvl="0" indent="-457200" algn="l">
              <a:buFont typeface="Arial" panose="020B0604020202020204" pitchFamily="34" charset="0"/>
              <a:buChar char="•"/>
            </a:pPr>
            <a:r>
              <a:rPr lang="en-US" sz="2800" b="1" dirty="0">
                <a:solidFill>
                  <a:schemeClr val="tx1"/>
                </a:solidFill>
              </a:rPr>
              <a:t>What have you devalued (a church, a group or a job) because it hasn’t met your standards of perfection?  </a:t>
            </a:r>
            <a:endParaRPr lang="en-US" sz="2800" dirty="0">
              <a:solidFill>
                <a:schemeClr val="tx1"/>
              </a:solidFill>
            </a:endParaRPr>
          </a:p>
          <a:p>
            <a:pPr marL="457200" lvl="0" indent="-457200" algn="l">
              <a:buFont typeface="Arial" panose="020B0604020202020204" pitchFamily="34" charset="0"/>
              <a:buChar char="•"/>
            </a:pPr>
            <a:r>
              <a:rPr lang="en-US" sz="2800" b="1" dirty="0">
                <a:solidFill>
                  <a:schemeClr val="tx1"/>
                </a:solidFill>
              </a:rPr>
              <a:t>When have you rejected a friend, a spouse, a child, a job, or a hobby as soon as badness appeared?  </a:t>
            </a:r>
            <a:endParaRPr lang="en-US" sz="2800" dirty="0">
              <a:solidFill>
                <a:schemeClr val="tx1"/>
              </a:solidFill>
            </a:endParaRPr>
          </a:p>
          <a:p>
            <a:pPr marL="457200" lvl="0" indent="-457200" algn="l">
              <a:buFont typeface="Arial" panose="020B0604020202020204" pitchFamily="34" charset="0"/>
              <a:buChar char="•"/>
            </a:pPr>
            <a:r>
              <a:rPr lang="en-US" sz="2800" b="1" dirty="0">
                <a:solidFill>
                  <a:schemeClr val="tx1"/>
                </a:solidFill>
              </a:rPr>
              <a:t>When have you been rejected as soon as some of your badness appeared?   </a:t>
            </a:r>
            <a:endParaRPr lang="en-US" sz="2800" dirty="0">
              <a:solidFill>
                <a:schemeClr val="tx1"/>
              </a:solidFill>
            </a:endParaRPr>
          </a:p>
          <a:p>
            <a:pPr algn="l"/>
            <a:r>
              <a:rPr lang="en-US" sz="2800" b="1" dirty="0">
                <a:solidFill>
                  <a:schemeClr val="tx1"/>
                </a:solidFill>
              </a:rPr>
              <a:t>Please share your experiences and testimony</a:t>
            </a:r>
            <a:r>
              <a:rPr lang="zh-TW" altLang="en-US" sz="2800" b="1" dirty="0">
                <a:solidFill>
                  <a:schemeClr val="tx1"/>
                </a:solidFill>
              </a:rPr>
              <a:t>．　</a:t>
            </a:r>
            <a:endParaRPr lang="en-US" sz="2800" dirty="0">
              <a:solidFill>
                <a:schemeClr val="tx1"/>
              </a:solidFill>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19</a:t>
            </a:fld>
            <a:endParaRPr lang="en-US" dirty="0"/>
          </a:p>
        </p:txBody>
      </p:sp>
    </p:spTree>
    <p:extLst>
      <p:ext uri="{BB962C8B-B14F-4D97-AF65-F5344CB8AC3E}">
        <p14:creationId xmlns:p14="http://schemas.microsoft.com/office/powerpoint/2010/main" val="3932164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898524"/>
          </a:xfrm>
        </p:spPr>
        <p:txBody>
          <a:bodyPr>
            <a:noAutofit/>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98524"/>
            <a:ext cx="9144000" cy="5959476"/>
          </a:xfrm>
        </p:spPr>
        <p:txBody>
          <a:bodyPr>
            <a:noAutofit/>
          </a:bodyPr>
          <a:lstStyle/>
          <a:p>
            <a:pPr lvl="0" algn="l">
              <a:lnSpc>
                <a:spcPts val="3700"/>
              </a:lnSpc>
            </a:pP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3</a:t>
            </a:r>
            <a:r>
              <a:rPr lang="en-US" altLang="zh-TW"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a:t>
            </a:r>
            <a:r>
              <a:rPr lang="zh-TW" altLang="en-US" sz="2800" b="1" dirty="0">
                <a:solidFill>
                  <a:schemeClr val="tx1"/>
                </a:solidFill>
                <a:latin typeface="DFKai-SB" panose="03000509000000000000" pitchFamily="65" charset="-120"/>
                <a:ea typeface="DFKai-SB" panose="03000509000000000000" pitchFamily="65" charset="-120"/>
              </a:rPr>
              <a:t>你的情緒是否像坐旋轉木馬那樣高低起伏</a:t>
            </a:r>
            <a:r>
              <a:rPr lang="en-US"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當你做好</a:t>
            </a:r>
            <a:r>
              <a:rPr lang="zh-TW" altLang="en-US" sz="2800" b="1" dirty="0" smtClean="0">
                <a:solidFill>
                  <a:schemeClr val="tx1"/>
                </a:solidFill>
                <a:latin typeface="DFKai-SB" panose="03000509000000000000" pitchFamily="65" charset="-120"/>
                <a:ea typeface="DFKai-SB" panose="03000509000000000000" pitchFamily="65" charset="-120"/>
              </a:rPr>
              <a:t>事</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時</a:t>
            </a:r>
            <a:r>
              <a:rPr lang="zh-TW" altLang="en-US" sz="2800" b="1" dirty="0">
                <a:solidFill>
                  <a:schemeClr val="tx1"/>
                </a:solidFill>
                <a:latin typeface="DFKai-SB" panose="03000509000000000000" pitchFamily="65" charset="-120"/>
                <a:ea typeface="DFKai-SB" panose="03000509000000000000" pitchFamily="65" charset="-120"/>
              </a:rPr>
              <a:t>覺得自己很好，當你犯罪時又覺得自己糟透了？ </a:t>
            </a:r>
            <a:endParaRPr lang="en-US" sz="2800" dirty="0">
              <a:solidFill>
                <a:schemeClr val="tx1"/>
              </a:solidFill>
              <a:latin typeface="DFKai-SB" panose="03000509000000000000" pitchFamily="65" charset="-120"/>
              <a:ea typeface="DFKai-SB" panose="03000509000000000000" pitchFamily="65" charset="-120"/>
            </a:endParaRPr>
          </a:p>
          <a:p>
            <a:pPr marL="457200" lvl="0" indent="-457200" algn="l">
              <a:lnSpc>
                <a:spcPts val="37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深思「我正在做什麼」也就是在問「我的這種行為是否傷害了上帝、我自己或其他人嗎？」  </a:t>
            </a:r>
            <a:endParaRPr lang="en-US" sz="2800" dirty="0">
              <a:solidFill>
                <a:schemeClr val="tx1"/>
              </a:solidFill>
              <a:latin typeface="DFKai-SB" panose="03000509000000000000" pitchFamily="65" charset="-120"/>
              <a:ea typeface="DFKai-SB" panose="03000509000000000000" pitchFamily="65" charset="-120"/>
            </a:endParaRPr>
          </a:p>
          <a:p>
            <a:pPr marL="457200" lvl="0" indent="-457200" algn="l">
              <a:lnSpc>
                <a:spcPts val="37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請分享「問自己以上的問題」會如何幫助我們做選擇</a:t>
            </a:r>
            <a:r>
              <a:rPr lang="en-US" sz="2800" b="1" dirty="0">
                <a:solidFill>
                  <a:schemeClr val="tx1"/>
                </a:solidFill>
                <a:latin typeface="DFKai-SB" panose="03000509000000000000" pitchFamily="65" charset="-120"/>
                <a:ea typeface="DFKai-SB" panose="03000509000000000000" pitchFamily="65" charset="-120"/>
              </a:rPr>
              <a:t>.</a:t>
            </a:r>
            <a:endParaRPr lang="en-US" sz="2800" dirty="0">
              <a:solidFill>
                <a:schemeClr val="tx1"/>
              </a:solidFill>
              <a:latin typeface="DFKai-SB" panose="03000509000000000000" pitchFamily="65" charset="-120"/>
              <a:ea typeface="DFKai-SB" panose="03000509000000000000" pitchFamily="65" charset="-120"/>
            </a:endParaRPr>
          </a:p>
          <a:p>
            <a:pPr marL="457200" lvl="0" indent="-457200" algn="l">
              <a:lnSpc>
                <a:spcPts val="37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在你的人際關係裡有誰需要你以「不定罪」和「完全接納」來幫助那個人將真理內化，生命得改變而不再做出傷害你和他的行為或態度嗎</a:t>
            </a:r>
            <a:r>
              <a:rPr lang="zh-TW" altLang="en-US" sz="2800" b="1" dirty="0" smtClean="0">
                <a:solidFill>
                  <a:schemeClr val="tx1"/>
                </a:solidFill>
                <a:latin typeface="DFKai-SB" panose="03000509000000000000" pitchFamily="65" charset="-120"/>
                <a:ea typeface="DFKai-SB" panose="03000509000000000000" pitchFamily="65" charset="-120"/>
              </a:rPr>
              <a:t>？</a:t>
            </a:r>
            <a:endParaRPr lang="en-US" altLang="zh-TW" sz="2800" b="1" dirty="0" smtClean="0">
              <a:solidFill>
                <a:schemeClr val="tx1"/>
              </a:solidFill>
              <a:latin typeface="DFKai-SB" panose="03000509000000000000" pitchFamily="65" charset="-120"/>
              <a:ea typeface="DFKai-SB" panose="03000509000000000000" pitchFamily="65" charset="-120"/>
            </a:endParaRPr>
          </a:p>
          <a:p>
            <a:pPr lvl="0" algn="l">
              <a:lnSpc>
                <a:spcPts val="3700"/>
              </a:lnSpc>
            </a:pPr>
            <a:endParaRPr lang="en-US" altLang="zh-TW" sz="2800" b="1" dirty="0">
              <a:solidFill>
                <a:schemeClr val="tx1"/>
              </a:solidFill>
              <a:latin typeface="DFKai-SB" panose="03000509000000000000" pitchFamily="65" charset="-120"/>
              <a:ea typeface="DFKai-SB" panose="03000509000000000000" pitchFamily="65" charset="-120"/>
            </a:endParaRPr>
          </a:p>
          <a:p>
            <a:pPr lvl="0" algn="l">
              <a:lnSpc>
                <a:spcPts val="3700"/>
              </a:lnSpc>
            </a:pPr>
            <a:r>
              <a:rPr lang="zh-TW" altLang="en-US" sz="2800" b="1" dirty="0" smtClean="0">
                <a:solidFill>
                  <a:schemeClr val="tx1"/>
                </a:solidFill>
                <a:latin typeface="DFKai-SB" panose="03000509000000000000" pitchFamily="65" charset="-120"/>
                <a:ea typeface="DFKai-SB" panose="03000509000000000000" pitchFamily="65" charset="-120"/>
              </a:rPr>
              <a:t>請</a:t>
            </a:r>
            <a:r>
              <a:rPr lang="zh-TW" altLang="en-US" sz="2800" b="1" dirty="0">
                <a:solidFill>
                  <a:schemeClr val="tx1"/>
                </a:solidFill>
                <a:latin typeface="DFKai-SB" panose="03000509000000000000" pitchFamily="65" charset="-120"/>
                <a:ea typeface="DFKai-SB" panose="03000509000000000000" pitchFamily="65" charset="-120"/>
              </a:rPr>
              <a:t>分享你的經驗與見證</a:t>
            </a:r>
            <a:r>
              <a:rPr lang="en-US" sz="2800" b="1" dirty="0">
                <a:solidFill>
                  <a:schemeClr val="tx1"/>
                </a:solidFill>
                <a:latin typeface="DFKai-SB" panose="03000509000000000000" pitchFamily="65" charset="-120"/>
                <a:ea typeface="DFKai-SB" panose="03000509000000000000" pitchFamily="65" charset="-120"/>
              </a:rPr>
              <a:t>.</a:t>
            </a:r>
            <a:endParaRPr lang="en-US" sz="2800" dirty="0">
              <a:solidFill>
                <a:schemeClr val="tx1"/>
              </a:solidFill>
              <a:latin typeface="DFKai-SB" panose="03000509000000000000" pitchFamily="65" charset="-120"/>
              <a:ea typeface="DFKai-SB" panose="03000509000000000000" pitchFamily="65" charset="-120"/>
            </a:endParaRPr>
          </a:p>
          <a:p>
            <a:pPr algn="l">
              <a:lnSpc>
                <a:spcPts val="3700"/>
              </a:lnSpc>
            </a:pP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20</a:t>
            </a:fld>
            <a:endParaRPr lang="en-US" dirty="0"/>
          </a:p>
        </p:txBody>
      </p:sp>
    </p:spTree>
    <p:extLst>
      <p:ext uri="{BB962C8B-B14F-4D97-AF65-F5344CB8AC3E}">
        <p14:creationId xmlns:p14="http://schemas.microsoft.com/office/powerpoint/2010/main" val="29058659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898524"/>
          </a:xfrm>
        </p:spPr>
        <p:txBody>
          <a:bodyPr>
            <a:noAutofit/>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98524"/>
            <a:ext cx="9144000" cy="5959476"/>
          </a:xfrm>
        </p:spPr>
        <p:txBody>
          <a:bodyPr>
            <a:noAutofit/>
          </a:bodyPr>
          <a:lstStyle/>
          <a:p>
            <a:pPr algn="l"/>
            <a:r>
              <a:rPr lang="en-US" altLang="zh-TW" sz="2800" b="1" dirty="0">
                <a:solidFill>
                  <a:schemeClr val="tx1"/>
                </a:solidFill>
                <a:ea typeface="DFKai-SB" panose="03000509000000000000" pitchFamily="65" charset="-120"/>
                <a:cs typeface="Calibri Light" panose="020F0302020204030204" pitchFamily="34" charset="0"/>
              </a:rPr>
              <a:t>3</a:t>
            </a:r>
            <a:r>
              <a:rPr lang="en-US" altLang="zh-TW" sz="2800" b="1" dirty="0" smtClean="0">
                <a:solidFill>
                  <a:schemeClr val="tx1"/>
                </a:solidFill>
                <a:ea typeface="DFKai-SB" panose="03000509000000000000" pitchFamily="65" charset="-120"/>
                <a:cs typeface="Calibri Light" panose="020F0302020204030204" pitchFamily="34" charset="0"/>
              </a:rPr>
              <a:t>.</a:t>
            </a:r>
            <a:r>
              <a:rPr lang="en-US" sz="2800" b="1" dirty="0" smtClean="0">
                <a:solidFill>
                  <a:schemeClr val="tx1"/>
                </a:solidFill>
                <a:cs typeface="Calibri Light" panose="020F0302020204030204" pitchFamily="34" charset="0"/>
              </a:rPr>
              <a:t> </a:t>
            </a:r>
            <a:r>
              <a:rPr lang="en-US" sz="2800" b="1" dirty="0">
                <a:solidFill>
                  <a:schemeClr val="tx1"/>
                </a:solidFill>
              </a:rPr>
              <a:t>Are you on a merry-go-round of feeling that you are good when you do good things and then feeling you are bad when you sin?</a:t>
            </a:r>
            <a:endParaRPr lang="en-US" sz="2800" dirty="0">
              <a:solidFill>
                <a:schemeClr val="tx1"/>
              </a:solidFill>
            </a:endParaRPr>
          </a:p>
          <a:p>
            <a:pPr marL="457200" lvl="0" indent="-457200" algn="l">
              <a:buFont typeface="Arial" panose="020B0604020202020204" pitchFamily="34" charset="0"/>
              <a:buChar char="•"/>
            </a:pPr>
            <a:r>
              <a:rPr lang="en-US" sz="2800" b="1" dirty="0">
                <a:solidFill>
                  <a:schemeClr val="tx1"/>
                </a:solidFill>
              </a:rPr>
              <a:t>The question “What am I doing” has as its corollary, “Am I hurting God, myself, or someone else by this behavior?” </a:t>
            </a:r>
            <a:endParaRPr lang="en-US" sz="2800" dirty="0">
              <a:solidFill>
                <a:schemeClr val="tx1"/>
              </a:solidFill>
            </a:endParaRPr>
          </a:p>
          <a:p>
            <a:pPr marL="457200" lvl="0" indent="-457200" algn="l">
              <a:buFont typeface="Arial" panose="020B0604020202020204" pitchFamily="34" charset="0"/>
              <a:buChar char="•"/>
            </a:pPr>
            <a:r>
              <a:rPr lang="en-US" sz="2800" b="1" dirty="0">
                <a:solidFill>
                  <a:schemeClr val="tx1"/>
                </a:solidFill>
              </a:rPr>
              <a:t>What can the grief that comes with answering this question move you to do? </a:t>
            </a:r>
            <a:endParaRPr lang="en-US" sz="2800" dirty="0">
              <a:solidFill>
                <a:schemeClr val="tx1"/>
              </a:solidFill>
            </a:endParaRPr>
          </a:p>
          <a:p>
            <a:pPr marL="457200" lvl="0" indent="-457200" algn="l">
              <a:buFont typeface="Arial" panose="020B0604020202020204" pitchFamily="34" charset="0"/>
              <a:buChar char="•"/>
            </a:pPr>
            <a:r>
              <a:rPr lang="en-US" sz="2800" b="1" dirty="0">
                <a:solidFill>
                  <a:schemeClr val="tx1"/>
                </a:solidFill>
              </a:rPr>
              <a:t>To whom do you need to offer “no condemnation” and the total acceptance that will help free that person from the behaviors and attitudes that are hurting you and him or her? </a:t>
            </a:r>
            <a:endParaRPr lang="en-US" sz="2800" dirty="0">
              <a:solidFill>
                <a:schemeClr val="tx1"/>
              </a:solidFill>
            </a:endParaRPr>
          </a:p>
          <a:p>
            <a:pPr algn="l"/>
            <a:r>
              <a:rPr lang="en-US" sz="2800" b="1" dirty="0">
                <a:solidFill>
                  <a:schemeClr val="tx1"/>
                </a:solidFill>
              </a:rPr>
              <a:t>Please share your experiences and testimony.</a:t>
            </a:r>
            <a:endParaRPr lang="en-US" sz="2800" dirty="0">
              <a:solidFill>
                <a:schemeClr val="tx1"/>
              </a:solidFill>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21</a:t>
            </a:fld>
            <a:endParaRPr lang="en-US" dirty="0"/>
          </a:p>
        </p:txBody>
      </p:sp>
    </p:spTree>
    <p:extLst>
      <p:ext uri="{BB962C8B-B14F-4D97-AF65-F5344CB8AC3E}">
        <p14:creationId xmlns:p14="http://schemas.microsoft.com/office/powerpoint/2010/main" val="11309479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21683</TotalTime>
  <Words>2903</Words>
  <Application>Microsoft Office PowerPoint</Application>
  <PresentationFormat>On-screen Show (4:3)</PresentationFormat>
  <Paragraphs>182</Paragraphs>
  <Slides>21</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DFKai-SB</vt:lpstr>
      <vt:lpstr>新細明體</vt:lpstr>
      <vt:lpstr>Arial</vt:lpstr>
      <vt:lpstr>Calibri</vt:lpstr>
      <vt:lpstr>Calibri Light</vt:lpstr>
      <vt:lpstr>Office Theme</vt:lpstr>
      <vt:lpstr>改變帶來醫治</vt:lpstr>
      <vt:lpstr>前言</vt:lpstr>
      <vt:lpstr>好壞、善惡並存的世界</vt:lpstr>
      <vt:lpstr>聖經怎麼看待「善與惡」</vt:lpstr>
      <vt:lpstr>理想的我</vt:lpstr>
      <vt:lpstr>真實的我</vt:lpstr>
      <vt:lpstr>四種常見的方法面對理想與真實的衝突</vt:lpstr>
      <vt:lpstr>愛與接納是解決「好與壞」問題的答案</vt:lpstr>
      <vt:lpstr>愛與接納是解決「好與壞」問題的答案</vt:lpstr>
      <vt:lpstr>愛與接納是解決「好與壞」問題的答案</vt:lpstr>
      <vt:lpstr>禱告範例</vt:lpstr>
      <vt:lpstr>禱告範例</vt:lpstr>
      <vt:lpstr>Prayer Sample</vt:lpstr>
      <vt:lpstr>Prayer Sample</vt:lpstr>
      <vt:lpstr>問題討論</vt:lpstr>
      <vt:lpstr>問題討論</vt:lpstr>
      <vt:lpstr>問題討論</vt:lpstr>
      <vt:lpstr>問題討論</vt:lpstr>
      <vt:lpstr>問題討論</vt:lpstr>
      <vt:lpstr>問題討論</vt:lpstr>
      <vt:lpstr>問題討論</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月份姊妹聚會</dc:title>
  <dc:creator>annH</dc:creator>
  <cp:lastModifiedBy>annh2004@gmail.com</cp:lastModifiedBy>
  <cp:revision>1201</cp:revision>
  <cp:lastPrinted>2019-10-08T06:02:45Z</cp:lastPrinted>
  <dcterms:created xsi:type="dcterms:W3CDTF">2015-09-24T17:15:02Z</dcterms:created>
  <dcterms:modified xsi:type="dcterms:W3CDTF">2023-03-07T08:57:32Z</dcterms:modified>
</cp:coreProperties>
</file>