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53" r:id="rId3"/>
    <p:sldId id="408" r:id="rId4"/>
    <p:sldId id="409" r:id="rId5"/>
    <p:sldId id="428" r:id="rId6"/>
    <p:sldId id="420" r:id="rId7"/>
    <p:sldId id="421" r:id="rId8"/>
    <p:sldId id="410" r:id="rId9"/>
    <p:sldId id="411" r:id="rId10"/>
    <p:sldId id="426" r:id="rId11"/>
    <p:sldId id="427" r:id="rId12"/>
    <p:sldId id="272" r:id="rId13"/>
    <p:sldId id="423" r:id="rId14"/>
    <p:sldId id="418" r:id="rId15"/>
    <p:sldId id="422" r:id="rId16"/>
    <p:sldId id="275" r:id="rId17"/>
    <p:sldId id="424" r:id="rId18"/>
    <p:sldId id="404" r:id="rId19"/>
    <p:sldId id="291" r:id="rId20"/>
    <p:sldId id="417" r:id="rId21"/>
    <p:sldId id="425" r:id="rId22"/>
    <p:sldId id="406" r:id="rId2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68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6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3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931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40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144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74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23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96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58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55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1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199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454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47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7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8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478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第十</a:t>
            </a: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二章當我們不接納善與惡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When We Fail to Accept </a:t>
            </a:r>
            <a:endParaRPr lang="en-US" sz="4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  <a:p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Good 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and 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Bad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Mar.21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4571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這個世界有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好壞善惡，有成敗高低，使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理想的我」跟「現實的我」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常常發生內在衝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突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，例如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</a:rPr>
              <a:t>Ted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的故事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Ted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無法自在做自己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無法接納真實的自己，不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知道如何處理「失敗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」，使他必須用無止盡的「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就」來掩蓋他生命中的負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面特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質，最後在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38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歲那年他精神崩潰住進醫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院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個無法真實認識到世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界有好有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自己也有好的一面和壞的一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面而接納自己的人，會在他生命中發生兩種情形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行為表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現</a:t>
            </a:r>
            <a:r>
              <a:rPr 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導向</a:t>
            </a:r>
            <a:r>
              <a:rPr lang="zh-TW" altLang="en-US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latin typeface="Aegyptus" panose="020405020508060A0203" pitchFamily="18" charset="0"/>
                <a:ea typeface="Aegyptus" panose="020405020508060A0203" pitchFamily="18" charset="0"/>
              </a:rPr>
              <a:t>performance orientation</a:t>
            </a:r>
            <a:r>
              <a:rPr lang="en-US" altLang="zh-TW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完美主義或理想主義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Perfectionism or Idealism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6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表現</a:t>
            </a:r>
            <a:r>
              <a:rPr lang="en-US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導向</a:t>
            </a:r>
            <a:r>
              <a:rPr lang="zh-TW" altLang="en-US" b="1" dirty="0">
                <a:latin typeface="標楷體" panose="03000509000000000000" pitchFamily="65" charset="-120"/>
                <a:ea typeface="UWCZYF (Big5)" charset="-120"/>
              </a:rPr>
              <a:t>(</a:t>
            </a:r>
            <a:r>
              <a:rPr lang="en-US" altLang="zh-TW" b="1" dirty="0">
                <a:latin typeface="+mn-lt"/>
                <a:ea typeface="UWCZYF (Big5)" charset="-120"/>
              </a:rPr>
              <a:t>performance orientation</a:t>
            </a:r>
            <a:r>
              <a:rPr lang="en-US" altLang="zh-TW" b="1" dirty="0">
                <a:latin typeface="標楷體" panose="03000509000000000000" pitchFamily="65" charset="-120"/>
                <a:ea typeface="UWCZYF (Big5)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一種錯誤的態度或動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機，要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靠行為表現去嬴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得自己或別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人對自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己的接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納與肯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竭力追求成功，無法接受失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敗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不停忙碌，無法放輕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鬆  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面子，戴面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具，非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常著重自己給人的印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象→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假冒偽善，為別人而活，常做自己內心不是真想做的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跟別人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比較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情緒很容易受別人影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響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恐懼而極端的不安全感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怕失敗，怕達不到別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人的期望或標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準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因被嚴厲的要求成功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怕別人的反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怕被拒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絕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在信仰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行為得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愛與接納必須要用表現和努力才能換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取得來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很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難真實體會、接受神的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完美主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想主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</a:t>
            </a:r>
            <a:r>
              <a:rPr lang="en-US" altLang="zh-TW" sz="2800" b="1" dirty="0">
                <a:solidFill>
                  <a:schemeClr val="tx1"/>
                </a:solidFill>
                <a:ea typeface="DFKai-SB" panose="03000509000000000000" pitchFamily="65" charset="-120"/>
              </a:rPr>
              <a:t>Perfectionism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zh-TW" altLang="en-US" sz="28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極端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要求自己、別人和世界達到完美，拒絕不好的人或事 </a:t>
            </a:r>
            <a:endParaRPr lang="en-US" altLang="zh-TW" sz="28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無法忍受瑕疵（</a:t>
            </a:r>
            <a:r>
              <a:rPr lang="en-US" altLang="zh-TW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Inability to Tolerate Badness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法忍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受軟弱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b="1" dirty="0">
                <a:solidFill>
                  <a:schemeClr val="tx1"/>
                </a:solidFill>
                <a:ea typeface="標楷體" panose="03000509000000000000" pitchFamily="65" charset="-120"/>
              </a:rPr>
              <a:t>Inability to </a:t>
            </a:r>
            <a:r>
              <a:rPr lang="en-US" altLang="zh-TW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Tolerate Weakness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無法忍受負面感覺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400" b="1" dirty="0">
                <a:solidFill>
                  <a:schemeClr val="tx1"/>
                </a:solidFill>
                <a:ea typeface="標楷體" panose="03000509000000000000" pitchFamily="65" charset="-120"/>
              </a:rPr>
              <a:t>Inability to </a:t>
            </a:r>
            <a:r>
              <a:rPr lang="en-US" altLang="zh-TW" sz="24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Tolerate </a:t>
            </a:r>
            <a:r>
              <a:rPr lang="en-US" altLang="zh-TW" sz="2400" b="1" dirty="0">
                <a:solidFill>
                  <a:schemeClr val="tx1"/>
                </a:solidFill>
                <a:ea typeface="標楷體" panose="03000509000000000000" pitchFamily="65" charset="-120"/>
              </a:rPr>
              <a:t>N</a:t>
            </a:r>
            <a:r>
              <a:rPr lang="en-US" altLang="zh-TW" sz="24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egative Feelings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理想主義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(Idealism)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：看不出實際存在的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「惡」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，硬把所有的事情想成「好」，永遠只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8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全善的我（</a:t>
            </a:r>
            <a:r>
              <a:rPr lang="en-US" altLang="zh-TW" b="1" dirty="0">
                <a:solidFill>
                  <a:schemeClr val="tx1"/>
                </a:solidFill>
                <a:ea typeface="DFKai-SB" panose="03000509000000000000" pitchFamily="65" charset="-120"/>
              </a:rPr>
              <a:t>All-Good Me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看不到自己的錯失</a:t>
            </a: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41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「非黑即白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完美主義帶來的後果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罪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惡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guilt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):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覺得自己</a:t>
            </a:r>
            <a:r>
              <a:rPr lang="zh-TW" altLang="en-US" sz="28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永遠不夠好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過度敏感的良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心，常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只為了一些微不足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道的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小事使他們有罪惡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低落的自我（</a:t>
            </a:r>
            <a:r>
              <a:rPr lang="en-US" altLang="zh-TW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Low Self-Image</a:t>
            </a:r>
            <a:r>
              <a:rPr lang="zh-TW" altLang="en-US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）或全壞的我（</a:t>
            </a:r>
            <a:r>
              <a:rPr lang="en-US" altLang="zh-TW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All-Bad Me)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常自我貶抑，對於他人的意見，肯定或否定十分敏感→不願意嘗試新事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物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極度憤怒（</a:t>
            </a:r>
            <a:r>
              <a:rPr lang="en-US" altLang="zh-TW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Excessive Rage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):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為「應該」壓制→不管對人對事總是感到不能達到目標，或可以令自己或別人滿意，忍受挫折能力低，壓抑心中的憤怒或否認怒氣，極限時就爆發極度的憤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怒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破裂的關係（</a:t>
            </a:r>
            <a:r>
              <a:rPr lang="en-US" altLang="zh-TW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Broken Relationship</a:t>
            </a:r>
            <a:r>
              <a:rPr lang="zh-TW" altLang="en-US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）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「非黑即白」，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看人只有好或壞，嚴苛的對己對人，過份注重細節而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鑽牛角尖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對人有不切實際的要求，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使人有壓迫感，無法與人建立良好的關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6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「非黑即白」、完美主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義的果子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緒問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題（</a:t>
            </a:r>
            <a:r>
              <a:rPr lang="en-US" altLang="zh-TW" sz="28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Affective Problems</a:t>
            </a:r>
            <a:r>
              <a:rPr lang="zh-TW" altLang="en-US" sz="28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）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煩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惱特多，壓力超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endParaRPr lang="en-US" altLang="zh-TW" sz="2800" b="1" dirty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沮喪</a:t>
            </a:r>
            <a:r>
              <a:rPr lang="en-US" altLang="zh-TW" b="1" dirty="0">
                <a:solidFill>
                  <a:schemeClr val="tx1"/>
                </a:solidFill>
                <a:ea typeface="標楷體" panose="03000509000000000000" pitchFamily="65" charset="-120"/>
              </a:rPr>
              <a:t>Depress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無法處理負面感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覺，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很多時間跟情緒對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抗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焦慮和恐慌</a:t>
            </a:r>
            <a:r>
              <a:rPr lang="en-US" altLang="zh-TW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Anxiety &amp; Panic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好面子，愛戴面具，因太著重自己給人的印象而產生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焦慮和恐慌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癮綑綁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</a:t>
            </a:r>
            <a:r>
              <a:rPr lang="zh-TW" altLang="en-US" sz="2800" b="1" dirty="0">
                <a:solidFill>
                  <a:schemeClr val="tx1"/>
                </a:solidFill>
                <a:ea typeface="標楷體" panose="03000509000000000000" pitchFamily="65" charset="-120"/>
              </a:rPr>
              <a:t>解除內在衝突所帶來的壓</a:t>
            </a:r>
            <a:r>
              <a:rPr lang="zh-TW" altLang="en-US" sz="28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力而產生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飲食紊亂，厭食和自殺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ea typeface="標楷體" panose="03000509000000000000" pitchFamily="65" charset="-120"/>
              </a:rPr>
              <a:t>Eating and Substance Problems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沉溺於性關係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b="1" dirty="0">
                <a:solidFill>
                  <a:schemeClr val="tx1"/>
                </a:solidFill>
                <a:ea typeface="標楷體" panose="03000509000000000000" pitchFamily="65" charset="-120"/>
              </a:rPr>
              <a:t>Sexual Addiction</a:t>
            </a:r>
            <a:r>
              <a:rPr lang="en-US" altLang="zh-TW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物上癮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Drug Addiction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27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「非黑即白」、完美主義的果子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自戀（</a:t>
            </a:r>
            <a:r>
              <a:rPr lang="en-US" altLang="zh-TW" sz="24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Narcissism)</a:t>
            </a:r>
            <a:r>
              <a:rPr lang="zh-TW" altLang="en-US" sz="2400" b="1" dirty="0" smtClean="0">
                <a:solidFill>
                  <a:schemeClr val="tx1"/>
                </a:solidFill>
                <a:ea typeface="標楷體" panose="03000509000000000000" pitchFamily="65" charset="-120"/>
              </a:rPr>
              <a:t>：有既定的「理想自我」，太專注於維護理想形象而失去真實的自己，生活變成一連串支持這個理想形象的活動；其實是在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逃避內心深處的「不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安全感、羞恥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感和脆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弱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感」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專注於無止境的成功、權力、顯赫、美貌或理想愛情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等等的幻想與追求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缺乏辨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識他人感受和需求的能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力，把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自己想得極為重要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為自己比其他人更有價值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 顯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現自大、傲慢的行為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裝腔作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勢的態度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/>
              <a:t> 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經常自吹自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擂，當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法成為自己公開宣布的那種最優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秀，最聰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明的人時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，會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傾向於抑鬱、濫用藥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物或自殺。</a:t>
            </a:r>
            <a:endParaRPr lang="en-US" altLang="zh-TW" sz="2400" b="1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認為自己有特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權，貶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低他們認為不如自己的人，堅持自己什麼事都要優先，如果沒有受到特殊對待就會感到憤怒或不耐煩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6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解決善惡問題的障礙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對自己、對別人和對神的扭曲看法：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脫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將「好與壞」完全分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開所帶來的困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境往往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源於成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長過程累積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對自己、對別人和對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錯誤信念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」，所以我們可以靠著神的恩典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 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檢視自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己的自我信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念，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檢視自己有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無表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現導向的心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態</a:t>
            </a:r>
            <a:endParaRPr lang="en-US" altLang="zh-TW" sz="28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914400"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若有罪，要認罪悔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改→向神求信心來勝過世界及其價值觀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若因心靈受傷，要來到神面前接受醫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治</a:t>
            </a:r>
          </a:p>
          <a:p>
            <a:pPr marL="914400"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將表現導向的思想結構釘死在十字架上</a:t>
            </a:r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400"/>
              </a:lnSpc>
              <a:defRPr/>
            </a:pP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用神的真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理、神的話取代對自己的負面看法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神創造我是有目的的</a:t>
            </a:r>
            <a:r>
              <a:rPr lang="en-US" altLang="zh-TW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:I am unique,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祂在我生命中有得勝的計畫因祂為我死，我是有呼召與使命的，我可以靠著神，成就祂的旨意，發揮神給我的那一份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2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神的話建立自我的核心身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續）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神的應許是為我預備的</a:t>
            </a:r>
            <a:r>
              <a:rPr lang="en-US" altLang="zh-TW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我因信耶穌可以靠著聖靈的大能使他話語中的應許成就在我生命中</a:t>
            </a:r>
            <a:r>
              <a:rPr lang="en-US" altLang="zh-TW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林後</a:t>
            </a:r>
            <a:r>
              <a:rPr lang="en-US" altLang="zh-TW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1:20)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神愛我必愛我到底，祂的愛是完全的</a:t>
            </a:r>
            <a:r>
              <a:rPr lang="en-US" altLang="zh-TW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約壹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4:18)</a:t>
            </a:r>
            <a:endParaRPr lang="en-US" altLang="zh-TW" sz="24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lvl="1" algn="l">
              <a:lnSpc>
                <a:spcPts val="3300"/>
              </a:lnSpc>
              <a:defRPr/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是神的孩子，耶穌的血證明我被饒恕、被接納、被愛的身分。這個身分永不會改變，不會因為我做什麼，或遭遇什麼而改變，失敗不會否定我，成功也不會定義我存在的價值→幫助我們有信心，也可以使我們從渴求別人的接納與肯定的捆綁中得自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由  </a:t>
            </a:r>
            <a:endParaRPr lang="en-US" altLang="zh-TW" sz="24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lvl="1" algn="l">
              <a:lnSpc>
                <a:spcPts val="3300"/>
              </a:lnSpc>
              <a:defRPr/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接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納自己像神接納你一樣，喜歡自己，並相信自己生命的意義和價值不是建立在所成就的事上，不定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罪自己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羅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15:7)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4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林後</a:t>
            </a:r>
            <a:r>
              <a:rPr lang="en-US" altLang="zh-TW" sz="2400" b="1" u="sng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1:20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神的應許、不論有多少、在基督都是是的．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上帝的應許</a:t>
            </a:r>
            <a:r>
              <a:rPr lang="en-US" altLang="zh-TW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不論有多少，都可以藉著基督而實現</a:t>
            </a:r>
            <a:r>
              <a:rPr lang="en-US" altLang="zh-TW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羅</a:t>
            </a:r>
            <a:r>
              <a:rPr lang="en-US" altLang="zh-TW" sz="2400" b="1" u="sng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15:7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你們要彼此接納，如同基督接納你們一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altLang="zh-TW" sz="24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51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神的話建立自我的核心身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續）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神擁有我生活的答案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6:6):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接納真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實的我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，不必以怒氣或自我攻擊來面對失敗，而是給自己打氣 『我靠著神，凡事都能，靠著神我下次會做得更好』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神的恩寵在我身上，我是神的最愛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加拉太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2:20)</a:t>
            </a:r>
            <a:endParaRPr lang="zh-TW" altLang="en-US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論斷自己，也不被論斷，竭力活出最好的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你，無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論別人怎麼看我們，那是他們與神之間的事，不要照單全收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，從神的眼光，按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著神的話建立</a:t>
            </a:r>
            <a:r>
              <a:rPr lang="zh-TW" altLang="en-US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正確</a:t>
            </a:r>
            <a:r>
              <a:rPr lang="zh-TW" altLang="en-US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的自我信念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林前4：3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b="1" dirty="0">
                <a:solidFill>
                  <a:schemeClr val="tx1"/>
                </a:solidFill>
                <a:ea typeface="PMingLiU" panose="02020500000000000000" pitchFamily="18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腓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1:21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效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法基督，因為耶穌才是我們的標準，要跟隨神，不要跟隨人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林前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11:1;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羅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15:5)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持清潔的良心—徹底、完全地認自己的罪，因為這樣可以讓我們自由的與神同行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提前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1:19;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利</a:t>
            </a: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19:2)</a:t>
            </a: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0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神的話建立自我的核心身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分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2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約壹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4:18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愛裡沒有懼怕．愛既完全、就把懼怕除去．</a:t>
            </a:r>
            <a:endParaRPr lang="en-US" altLang="zh-TW" sz="24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約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6:6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他說這話、是要試驗腓力．</a:t>
            </a:r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他自己原知道要</a:t>
            </a:r>
            <a:r>
              <a:rPr lang="zh-TW" alt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怎樣行</a:t>
            </a:r>
            <a:r>
              <a:rPr lang="en-US" altLang="zh-TW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 (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五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餅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二魚的神蹟</a:t>
            </a:r>
            <a:r>
              <a:rPr lang="en-US" altLang="zh-TW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)</a:t>
            </a: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加拉太</a:t>
            </a:r>
            <a:r>
              <a:rPr lang="en-US" altLang="zh-TW" sz="2400" b="1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2:20</a:t>
            </a:r>
            <a:r>
              <a:rPr lang="zh-TW" altLang="en-US" sz="24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我已經與基督同釘十字架．現在活著的、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不再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是我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乃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是基督在我裏面活著．並且我如今在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肉身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活著、是因信　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神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的兒子而活、</a:t>
            </a:r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他是愛我、為我捨己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24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林前4：3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腓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1:21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我被你們論斷、或被別人論斷、我都以為極小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事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，連我自己也不論斷自己</a:t>
            </a:r>
            <a:r>
              <a:rPr lang="en-US" altLang="zh-TW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因我活著就是基督</a:t>
            </a:r>
            <a:endParaRPr lang="en-US" altLang="zh-TW" sz="24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林前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11:1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你們該效法我、</a:t>
            </a:r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像我效法基督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一樣</a:t>
            </a:r>
            <a:endParaRPr lang="en-US" altLang="zh-TW" sz="24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羅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15:5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但願賜忍耐安慰的　神、叫你們彼此同心、</a:t>
            </a:r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效</a:t>
            </a:r>
            <a:r>
              <a:rPr lang="zh-TW" alt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法基</a:t>
            </a:r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督耶穌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sz="24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提前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1:19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常存信心、和無虧的良心．有人丟棄良心、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就在真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道上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如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同船破壞了一般。 </a:t>
            </a:r>
            <a:endParaRPr lang="en-US" altLang="zh-TW" sz="2400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利</a:t>
            </a:r>
            <a:r>
              <a:rPr lang="en-US" altLang="zh-TW" sz="2400" b="1" u="sng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19:2</a:t>
            </a:r>
            <a:r>
              <a:rPr lang="zh-TW" altLang="en-US" sz="24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你曉諭以色列全會眾說、你們要聖潔、因為我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耶和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華你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們</a:t>
            </a:r>
            <a:r>
              <a:rPr lang="en-US" altLang="zh-TW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400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的神</a:t>
            </a:r>
            <a:r>
              <a:rPr lang="zh-TW" altLang="en-US" sz="2400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是聖潔的</a:t>
            </a:r>
            <a:endParaRPr lang="zh-TW" altLang="en-US" sz="2400" b="1" u="sng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57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親愛的天父，我現在清楚地看到，當我無法區分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，無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法接受它們同時存在於這個世界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們和我自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己身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上時，對我的生活會造成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怎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的影響。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親愛的聖靈，祈求你幫助我，給我智慧解決因無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好與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壞而帶來的問題。謝謝祢讓我看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的一些想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多麼扭曲，祈求你真理的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光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耀我，讓我明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白「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我對自己、他人和對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」扭曲想法並就著真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糾正它們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啊，我是多麼需要安息在你的恩典、寬恕和你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，謝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謝你完全接納「壞的我」和「好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」。讓我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在與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主內肢體的互動關係中，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是在知識上理解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種接納，更在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實際生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中經歷到這種愛的接納。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主聖靈啊，祈求祢賜下勇氣與力量在這種充滿恩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典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係中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，更加恩慈的接納真實的自己以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及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周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圍的人的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自我。禱告是奉祢兒子耶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督的聖名求， 阿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50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b="1" dirty="0">
                <a:solidFill>
                  <a:schemeClr val="tx1"/>
                </a:solidFill>
              </a:rPr>
              <a:t>Dear heavenly Father, I now see quite clearly how </a:t>
            </a:r>
            <a:r>
              <a:rPr lang="en-US" b="1" dirty="0" smtClean="0">
                <a:solidFill>
                  <a:schemeClr val="tx1"/>
                </a:solidFill>
              </a:rPr>
              <a:t>	my </a:t>
            </a:r>
            <a:r>
              <a:rPr lang="en-US" b="1" dirty="0">
                <a:solidFill>
                  <a:schemeClr val="tx1"/>
                </a:solidFill>
              </a:rPr>
              <a:t>inability to separate good and bad and </a:t>
            </a:r>
            <a:r>
              <a:rPr lang="en-US" b="1" dirty="0" smtClean="0">
                <a:solidFill>
                  <a:schemeClr val="tx1"/>
                </a:solidFill>
              </a:rPr>
              <a:t>	accept </a:t>
            </a:r>
            <a:r>
              <a:rPr lang="en-US" b="1" dirty="0">
                <a:solidFill>
                  <a:schemeClr val="tx1"/>
                </a:solidFill>
              </a:rPr>
              <a:t>them as existing together in your world, </a:t>
            </a:r>
            <a:r>
              <a:rPr lang="en-US" b="1" dirty="0" smtClean="0">
                <a:solidFill>
                  <a:schemeClr val="tx1"/>
                </a:solidFill>
              </a:rPr>
              <a:t>	in </a:t>
            </a:r>
            <a:r>
              <a:rPr lang="en-US" b="1" dirty="0">
                <a:solidFill>
                  <a:schemeClr val="tx1"/>
                </a:solidFill>
              </a:rPr>
              <a:t>people, and in myself has affected my life.  </a:t>
            </a:r>
            <a:r>
              <a:rPr lang="en-US" b="1" dirty="0" smtClean="0">
                <a:solidFill>
                  <a:schemeClr val="tx1"/>
                </a:solidFill>
              </a:rPr>
              <a:t>	By </a:t>
            </a:r>
            <a:r>
              <a:rPr lang="en-US" b="1" dirty="0">
                <a:solidFill>
                  <a:schemeClr val="tx1"/>
                </a:solidFill>
              </a:rPr>
              <a:t>your Spirit, show me how I can be free from </a:t>
            </a:r>
            <a:r>
              <a:rPr lang="en-US" b="1" dirty="0" smtClean="0">
                <a:solidFill>
                  <a:schemeClr val="tx1"/>
                </a:solidFill>
              </a:rPr>
              <a:t>	the </a:t>
            </a:r>
            <a:r>
              <a:rPr lang="en-US" b="1" dirty="0">
                <a:solidFill>
                  <a:schemeClr val="tx1"/>
                </a:solidFill>
              </a:rPr>
              <a:t>problems that have come with my failure to </a:t>
            </a:r>
            <a:r>
              <a:rPr lang="en-US" b="1" dirty="0" smtClean="0">
                <a:solidFill>
                  <a:schemeClr val="tx1"/>
                </a:solidFill>
              </a:rPr>
              <a:t>	accept </a:t>
            </a:r>
            <a:r>
              <a:rPr lang="en-US" b="1" dirty="0">
                <a:solidFill>
                  <a:schemeClr val="tx1"/>
                </a:solidFill>
              </a:rPr>
              <a:t>good and bad. I also see how distorted </a:t>
            </a:r>
            <a:r>
              <a:rPr lang="en-US" b="1" dirty="0" smtClean="0">
                <a:solidFill>
                  <a:schemeClr val="tx1"/>
                </a:solidFill>
              </a:rPr>
              <a:t>	some </a:t>
            </a:r>
            <a:r>
              <a:rPr lang="en-US" b="1" dirty="0">
                <a:solidFill>
                  <a:schemeClr val="tx1"/>
                </a:solidFill>
              </a:rPr>
              <a:t>of my thinking is. Again, I ask that the </a:t>
            </a:r>
            <a:r>
              <a:rPr lang="en-US" b="1" dirty="0" smtClean="0">
                <a:solidFill>
                  <a:schemeClr val="tx1"/>
                </a:solidFill>
              </a:rPr>
              <a:t>	light </a:t>
            </a:r>
            <a:r>
              <a:rPr lang="en-US" b="1" dirty="0">
                <a:solidFill>
                  <a:schemeClr val="tx1"/>
                </a:solidFill>
              </a:rPr>
              <a:t>of your truth will clarify and correct my </a:t>
            </a:r>
            <a:r>
              <a:rPr lang="en-US" b="1" dirty="0" smtClean="0">
                <a:solidFill>
                  <a:schemeClr val="tx1"/>
                </a:solidFill>
              </a:rPr>
              <a:t>	distorted </a:t>
            </a:r>
            <a:r>
              <a:rPr lang="en-US" b="1" dirty="0">
                <a:solidFill>
                  <a:schemeClr val="tx1"/>
                </a:solidFill>
              </a:rPr>
              <a:t>thinking about myself, about other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>
              <a:lnSpc>
                <a:spcPts val="4000"/>
              </a:lnSpc>
            </a:pPr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n-US" b="1" dirty="0" smtClean="0">
                <a:solidFill>
                  <a:schemeClr val="tx1"/>
                </a:solidFill>
              </a:rPr>
              <a:t>people</a:t>
            </a:r>
            <a:r>
              <a:rPr lang="en-US" b="1" dirty="0">
                <a:solidFill>
                  <a:schemeClr val="tx1"/>
                </a:solidFill>
              </a:rPr>
              <a:t>, and about you.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zh-TW" altLang="en-US" b="1" dirty="0" smtClean="0"/>
              <a:t>　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03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"/>
          </a:xfrm>
        </p:spPr>
        <p:txBody>
          <a:bodyPr>
            <a:noAutofit/>
          </a:bodyPr>
          <a:lstStyle/>
          <a:p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DFKai-SB" panose="03000509000000000000" pitchFamily="65" charset="-120"/>
              </a:rPr>
              <a:t>Prayer Sample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Lord</a:t>
            </a:r>
            <a:r>
              <a:rPr lang="en-US" b="1" dirty="0">
                <a:solidFill>
                  <a:schemeClr val="tx1"/>
                </a:solidFill>
              </a:rPr>
              <a:t>, I am understanding how much I need to rest in </a:t>
            </a:r>
            <a:r>
              <a:rPr lang="en-US" b="1" dirty="0" smtClean="0">
                <a:solidFill>
                  <a:schemeClr val="tx1"/>
                </a:solidFill>
              </a:rPr>
              <a:t>	your </a:t>
            </a:r>
            <a:r>
              <a:rPr lang="en-US" b="1" dirty="0">
                <a:solidFill>
                  <a:schemeClr val="tx1"/>
                </a:solidFill>
              </a:rPr>
              <a:t>grace, your forgiveness, and your love.  </a:t>
            </a:r>
            <a:r>
              <a:rPr lang="en-US" b="1" dirty="0" smtClean="0">
                <a:solidFill>
                  <a:schemeClr val="tx1"/>
                </a:solidFill>
              </a:rPr>
              <a:t>	Thank </a:t>
            </a:r>
            <a:r>
              <a:rPr lang="en-US" b="1" dirty="0">
                <a:solidFill>
                  <a:schemeClr val="tx1"/>
                </a:solidFill>
              </a:rPr>
              <a:t>you that you accept the bad as well as </a:t>
            </a:r>
            <a:r>
              <a:rPr lang="en-US" b="1" dirty="0" smtClean="0">
                <a:solidFill>
                  <a:schemeClr val="tx1"/>
                </a:solidFill>
              </a:rPr>
              <a:t>	the </a:t>
            </a:r>
            <a:r>
              <a:rPr lang="en-US" b="1" dirty="0">
                <a:solidFill>
                  <a:schemeClr val="tx1"/>
                </a:solidFill>
              </a:rPr>
              <a:t>good in me. In relationships with your </a:t>
            </a:r>
            <a:r>
              <a:rPr lang="en-US" b="1" dirty="0" smtClean="0">
                <a:solidFill>
                  <a:schemeClr val="tx1"/>
                </a:solidFill>
              </a:rPr>
              <a:t>	people</a:t>
            </a:r>
            <a:r>
              <a:rPr lang="en-US" b="1" dirty="0">
                <a:solidFill>
                  <a:schemeClr val="tx1"/>
                </a:solidFill>
              </a:rPr>
              <a:t>, may I come to know that kind of </a:t>
            </a:r>
            <a:r>
              <a:rPr lang="en-US" b="1" dirty="0" smtClean="0">
                <a:solidFill>
                  <a:schemeClr val="tx1"/>
                </a:solidFill>
              </a:rPr>
              <a:t>	acceptance </a:t>
            </a:r>
            <a:r>
              <a:rPr lang="en-US" b="1" dirty="0">
                <a:solidFill>
                  <a:schemeClr val="tx1"/>
                </a:solidFill>
              </a:rPr>
              <a:t>experientially and not just </a:t>
            </a:r>
            <a:r>
              <a:rPr lang="en-US" b="1" dirty="0" smtClean="0">
                <a:solidFill>
                  <a:schemeClr val="tx1"/>
                </a:solidFill>
              </a:rPr>
              <a:t>	intellectually</a:t>
            </a:r>
            <a:r>
              <a:rPr lang="en-US" b="1" dirty="0">
                <a:solidFill>
                  <a:schemeClr val="tx1"/>
                </a:solidFill>
              </a:rPr>
              <a:t>. Give me the courage to enter into </a:t>
            </a:r>
            <a:r>
              <a:rPr lang="en-US" b="1" dirty="0" smtClean="0">
                <a:solidFill>
                  <a:schemeClr val="tx1"/>
                </a:solidFill>
              </a:rPr>
              <a:t>	such </a:t>
            </a:r>
            <a:r>
              <a:rPr lang="en-US" b="1" dirty="0">
                <a:solidFill>
                  <a:schemeClr val="tx1"/>
                </a:solidFill>
              </a:rPr>
              <a:t>relationships of grace that I may accept </a:t>
            </a:r>
            <a:r>
              <a:rPr lang="en-US" b="1" dirty="0" smtClean="0">
                <a:solidFill>
                  <a:schemeClr val="tx1"/>
                </a:solidFill>
              </a:rPr>
              <a:t>	my </a:t>
            </a:r>
            <a:r>
              <a:rPr lang="en-US" b="1" dirty="0">
                <a:solidFill>
                  <a:schemeClr val="tx1"/>
                </a:solidFill>
              </a:rPr>
              <a:t>real self and the real self of the people </a:t>
            </a:r>
            <a:r>
              <a:rPr lang="en-US" b="1" dirty="0" smtClean="0">
                <a:solidFill>
                  <a:schemeClr val="tx1"/>
                </a:solidFill>
              </a:rPr>
              <a:t>	around </a:t>
            </a:r>
            <a:r>
              <a:rPr lang="en-US" b="1" dirty="0">
                <a:solidFill>
                  <a:schemeClr val="tx1"/>
                </a:solidFill>
              </a:rPr>
              <a:t>me more graciously. </a:t>
            </a:r>
            <a:endParaRPr lang="en-US" dirty="0">
              <a:solidFill>
                <a:schemeClr val="tx1"/>
              </a:solidFill>
            </a:endParaRPr>
          </a:p>
          <a:p>
            <a:pPr algn="l">
              <a:lnSpc>
                <a:spcPts val="4000"/>
              </a:lnSpc>
            </a:pPr>
            <a:r>
              <a:rPr lang="en-US" b="1" dirty="0">
                <a:solidFill>
                  <a:schemeClr val="tx1"/>
                </a:solidFill>
              </a:rPr>
              <a:t>I pray in the name of your Son Jesus Christ. Amen. </a:t>
            </a:r>
            <a:endParaRPr lang="en-US" dirty="0">
              <a:solidFill>
                <a:schemeClr val="tx1"/>
              </a:solidFill>
            </a:endParaRPr>
          </a:p>
          <a:p>
            <a:pPr algn="l">
              <a:lnSpc>
                <a:spcPts val="4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88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144000" cy="6172200"/>
          </a:xfrm>
        </p:spPr>
        <p:txBody>
          <a:bodyPr>
            <a:noAutofit/>
          </a:bodyPr>
          <a:lstStyle/>
          <a:p>
            <a:pPr lvl="0" algn="l">
              <a:lnSpc>
                <a:spcPts val="38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請閱讀書本第十二章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p.300-313)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「當我們不接納善與惡」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完美主義與理想主義有甚麼不同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或你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成長過程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目前重要關係裡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你的父母、原生家庭、配偶、孩子或非常親密的朋友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有這兩種特質的人嗎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他們的特質如何影響你們的關係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對你現在的性格造成怎樣的影響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請分享你的經驗與見證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簡單的自我檢測是否有完美主義：你同意以下述敘嗎？</a:t>
            </a:r>
            <a:endParaRPr lang="en-US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我為自己設定高標準，沒有達到標準會讓我很沮喪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我喜歡精準掌握、讓事情依照計畫進行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我經常為了想做得更完美而延後完成的時間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我會反覆回想已處理的事情有沒有差錯，例如擔心交出去的報告哪裡沒寫好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人定勝天，人只要努力，沒有達不到的目標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我不能忍受別人的錯誤或瑕疵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我因為不放心別人做的事而經常自己跳下來做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如果別人沒有達到我的期待，我會很失望，甚至生氣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我擔心犯錯，犯錯代表我不好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我很在意別人的評價，我力求完美以符合別人的期待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達不到別人的期待會讓我很沮喪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我會因為害怕失敗而不敢嘗試新的挑戰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如果你回答「同意」的題數超過一半以上，你可能有完美主義的傾向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74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rm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Please </a:t>
            </a:r>
            <a:r>
              <a:rPr lang="en-US" b="1" dirty="0">
                <a:solidFill>
                  <a:schemeClr val="tx1"/>
                </a:solidFill>
              </a:rPr>
              <a:t>read Chapter 12 (p.226-235) “When We Fail </a:t>
            </a:r>
            <a:r>
              <a:rPr lang="en-US" b="1" dirty="0" smtClean="0">
                <a:solidFill>
                  <a:schemeClr val="tx1"/>
                </a:solidFill>
              </a:rPr>
              <a:t>to </a:t>
            </a:r>
            <a:r>
              <a:rPr lang="en-US" b="1" dirty="0">
                <a:solidFill>
                  <a:schemeClr val="tx1"/>
                </a:solidFill>
              </a:rPr>
              <a:t>Accept Good and Bad", what is the </a:t>
            </a:r>
            <a:r>
              <a:rPr lang="en-US" b="1" dirty="0" smtClean="0">
                <a:solidFill>
                  <a:schemeClr val="tx1"/>
                </a:solidFill>
              </a:rPr>
              <a:t>	difference </a:t>
            </a:r>
            <a:r>
              <a:rPr lang="en-US" b="1" dirty="0">
                <a:solidFill>
                  <a:schemeClr val="tx1"/>
                </a:solidFill>
              </a:rPr>
              <a:t>between perfectionism and </a:t>
            </a:r>
            <a:r>
              <a:rPr lang="en-US" b="1" dirty="0" smtClean="0">
                <a:solidFill>
                  <a:schemeClr val="tx1"/>
                </a:solidFill>
              </a:rPr>
              <a:t>	idealism</a:t>
            </a:r>
            <a:r>
              <a:rPr lang="en-US" b="1" dirty="0">
                <a:solidFill>
                  <a:schemeClr val="tx1"/>
                </a:solidFill>
              </a:rPr>
              <a:t>? Please evaluate yourself or anyone </a:t>
            </a:r>
            <a:r>
              <a:rPr lang="en-US" b="1" dirty="0" smtClean="0">
                <a:solidFill>
                  <a:schemeClr val="tx1"/>
                </a:solidFill>
              </a:rPr>
              <a:t>	you </a:t>
            </a:r>
            <a:r>
              <a:rPr lang="en-US" b="1" dirty="0">
                <a:solidFill>
                  <a:schemeClr val="tx1"/>
                </a:solidFill>
              </a:rPr>
              <a:t>grew up with or in significant current </a:t>
            </a:r>
            <a:r>
              <a:rPr lang="en-US" b="1" dirty="0" smtClean="0">
                <a:solidFill>
                  <a:schemeClr val="tx1"/>
                </a:solidFill>
              </a:rPr>
              <a:t>	relationships </a:t>
            </a:r>
            <a:r>
              <a:rPr lang="en-US" b="1" dirty="0">
                <a:solidFill>
                  <a:schemeClr val="tx1"/>
                </a:solidFill>
              </a:rPr>
              <a:t>(example: your parents, family of </a:t>
            </a:r>
            <a:r>
              <a:rPr lang="en-US" b="1" dirty="0" smtClean="0">
                <a:solidFill>
                  <a:schemeClr val="tx1"/>
                </a:solidFill>
              </a:rPr>
              <a:t>	growing </a:t>
            </a:r>
            <a:r>
              <a:rPr lang="en-US" b="1" dirty="0">
                <a:solidFill>
                  <a:schemeClr val="tx1"/>
                </a:solidFill>
              </a:rPr>
              <a:t>up, spouse, children, or very close </a:t>
            </a:r>
            <a:r>
              <a:rPr lang="en-US" b="1" dirty="0" smtClean="0">
                <a:solidFill>
                  <a:schemeClr val="tx1"/>
                </a:solidFill>
              </a:rPr>
              <a:t>	friends</a:t>
            </a:r>
            <a:r>
              <a:rPr lang="en-US" b="1" dirty="0">
                <a:solidFill>
                  <a:schemeClr val="tx1"/>
                </a:solidFill>
              </a:rPr>
              <a:t>) with either of these traits? Are there </a:t>
            </a:r>
            <a:r>
              <a:rPr lang="en-US" b="1" dirty="0" smtClean="0">
                <a:solidFill>
                  <a:schemeClr val="tx1"/>
                </a:solidFill>
              </a:rPr>
              <a:t>	people </a:t>
            </a:r>
            <a:r>
              <a:rPr lang="en-US" b="1" dirty="0">
                <a:solidFill>
                  <a:schemeClr val="tx1"/>
                </a:solidFill>
              </a:rPr>
              <a:t>with these two characteristics? How </a:t>
            </a:r>
            <a:r>
              <a:rPr lang="en-US" b="1" dirty="0" smtClean="0">
                <a:solidFill>
                  <a:schemeClr val="tx1"/>
                </a:solidFill>
              </a:rPr>
              <a:t>	have </a:t>
            </a:r>
            <a:r>
              <a:rPr lang="en-US" b="1" dirty="0">
                <a:solidFill>
                  <a:schemeClr val="tx1"/>
                </a:solidFill>
              </a:rPr>
              <a:t>they affected you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</a:p>
          <a:p>
            <a:pPr algn="l">
              <a:lnSpc>
                <a:spcPts val="4000"/>
              </a:lnSpc>
            </a:pPr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n-US" b="1" dirty="0" smtClean="0">
                <a:solidFill>
                  <a:schemeClr val="tx1"/>
                </a:solidFill>
              </a:rPr>
              <a:t>Please </a:t>
            </a:r>
            <a:r>
              <a:rPr lang="en-US" b="1" dirty="0">
                <a:solidFill>
                  <a:schemeClr val="tx1"/>
                </a:solidFill>
              </a:rPr>
              <a:t>share your </a:t>
            </a:r>
            <a:r>
              <a:rPr lang="en-US" b="1" dirty="0" smtClean="0">
                <a:solidFill>
                  <a:schemeClr val="tx1"/>
                </a:solidFill>
              </a:rPr>
              <a:t>experiences </a:t>
            </a:r>
            <a:r>
              <a:rPr lang="en-US" b="1" dirty="0">
                <a:solidFill>
                  <a:schemeClr val="tx1"/>
                </a:solidFill>
              </a:rPr>
              <a:t>and testimony. </a:t>
            </a:r>
            <a:endParaRPr lang="en-US" b="1" dirty="0">
              <a:solidFill>
                <a:schemeClr val="tx1"/>
              </a:solidFill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38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69925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9925"/>
            <a:ext cx="9144000" cy="6188075"/>
          </a:xfrm>
        </p:spPr>
        <p:txBody>
          <a:bodyPr>
            <a:noAutofit/>
          </a:bodyPr>
          <a:lstStyle/>
          <a:p>
            <a:pPr lvl="0"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請閱讀書本第十二章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p.306-313)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有關「扭曲的思想」，請在下列任何已深入你心「 對自己、對別人以及對神」的看法旁邊打勾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我不值得被愛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 I am not really 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worth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loving)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我比别人更壞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my behaviors  is worse than other else’s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我有些不該有的想法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(I have unacceptable feelings)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我應該比現在更好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(I should be better than I am)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我非常的完美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(I am ideal)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我不可原諒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(I am unforgivable)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我不能忍受不完美的世界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I can’t stand an imperfect world)</a:t>
            </a:r>
            <a:endParaRPr lang="en-US" sz="2400" dirty="0">
              <a:solidFill>
                <a:schemeClr val="tx1"/>
              </a:solidFill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我沒有力量或才能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(I have no strengths or talents)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別人會因我不好而不喜歡我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(People will dislike  me for my badness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69925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2.(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別人會因我的軟弱而攻擊我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The will attack me for my weakness)</a:t>
            </a:r>
            <a:endParaRPr lang="en-US" sz="2400" dirty="0">
              <a:solidFill>
                <a:schemeClr val="tx1"/>
              </a:solidFill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別人不會有這種感覺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They don’t have feelings like this )</a:t>
            </a:r>
            <a:endParaRPr lang="en-US" sz="2400" dirty="0">
              <a:solidFill>
                <a:schemeClr val="tx1"/>
              </a:solidFill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別人如果發現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他們會離開我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(They will leave me if they find out that…)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如果我不是這麼壞，他們會不喜歡我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(They will not like me if I am not all bad)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我必須完美，他們才會尊敬我的基督徒生活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 They will respect my Christian walk only if I am perfect)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神總是期望我是全善的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(God expects me to be all good)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神接納我是根據我的表現，好就接納我，不好就拒絕我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God accepts me according to my good or bad behaviors, so very offend it’s up and done) </a:t>
            </a:r>
            <a:endParaRPr lang="en-US" sz="2400" dirty="0">
              <a:solidFill>
                <a:schemeClr val="tx1"/>
              </a:solidFill>
              <a:ea typeface="DFKai-SB" panose="03000509000000000000" pitchFamily="65" charset="-120"/>
            </a:endParaRPr>
          </a:p>
          <a:p>
            <a:pPr lvl="0" algn="l">
              <a:lnSpc>
                <a:spcPts val="33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62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69925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我所做所想的事令神震驚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(God is shocked at times by me)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如果我做了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神會拒絕我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(God will reject me if I do…)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神會記錄我的錯誤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(God is keeping track of my badness)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神認為不成熟是壞的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(God thinks immaturity is bad)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神不能體會我的掙扎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(God can’t understand my struggle)</a:t>
            </a:r>
            <a:r>
              <a:rPr 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</a:p>
          <a:p>
            <a:pPr algn="l">
              <a:lnSpc>
                <a:spcPts val="33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分享什麼經歷造成你有這些扭曲想法？ 回顧書中對這些扭曲思想的論述，你有怎樣的盼望可以改善這些「扭曲的想法」？ 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sz="2400" b="1" dirty="0">
                <a:solidFill>
                  <a:schemeClr val="tx1"/>
                </a:solidFill>
              </a:rPr>
              <a:t>Please read Chapter 12 ( p.230-234) about "distorted </a:t>
            </a:r>
            <a:r>
              <a:rPr lang="en-US" sz="2400" b="1" dirty="0" smtClean="0">
                <a:solidFill>
                  <a:schemeClr val="tx1"/>
                </a:solidFill>
              </a:rPr>
              <a:t>thoughts</a:t>
            </a:r>
            <a:r>
              <a:rPr lang="en-US" sz="2400" b="1" dirty="0">
                <a:solidFill>
                  <a:schemeClr val="tx1"/>
                </a:solidFill>
              </a:rPr>
              <a:t>", and check mark next to any of the above </a:t>
            </a:r>
            <a:r>
              <a:rPr lang="en-US" sz="2400" b="1" dirty="0" smtClean="0">
                <a:solidFill>
                  <a:schemeClr val="tx1"/>
                </a:solidFill>
              </a:rPr>
              <a:t>ideas </a:t>
            </a:r>
            <a:r>
              <a:rPr lang="en-US" sz="2400" b="1" dirty="0">
                <a:solidFill>
                  <a:schemeClr val="tx1"/>
                </a:solidFill>
              </a:rPr>
              <a:t>that have taken up residence in your heart and 	mind. What experiences gave you these distortions? </a:t>
            </a:r>
            <a:r>
              <a:rPr lang="en-US" sz="2400" b="1" dirty="0" smtClean="0">
                <a:solidFill>
                  <a:schemeClr val="tx1"/>
                </a:solidFill>
              </a:rPr>
              <a:t>After </a:t>
            </a:r>
            <a:r>
              <a:rPr lang="en-US" sz="2400" b="1" dirty="0">
                <a:solidFill>
                  <a:schemeClr val="tx1"/>
                </a:solidFill>
              </a:rPr>
              <a:t>you reviewing the discussion in the book of </a:t>
            </a:r>
            <a:r>
              <a:rPr lang="en-US" sz="2400" b="1" dirty="0" smtClean="0">
                <a:solidFill>
                  <a:schemeClr val="tx1"/>
                </a:solidFill>
              </a:rPr>
              <a:t>these </a:t>
            </a:r>
            <a:r>
              <a:rPr lang="en-US" sz="2400" b="1" dirty="0">
                <a:solidFill>
                  <a:schemeClr val="tx1"/>
                </a:solidFill>
              </a:rPr>
              <a:t>distorted thoughts, where do you find hope in </a:t>
            </a:r>
            <a:r>
              <a:rPr lang="en-US" sz="2400" b="1" dirty="0" smtClean="0">
                <a:solidFill>
                  <a:schemeClr val="tx1"/>
                </a:solidFill>
              </a:rPr>
              <a:t>their </a:t>
            </a:r>
            <a:r>
              <a:rPr lang="en-US" sz="2400" b="1" dirty="0">
                <a:solidFill>
                  <a:schemeClr val="tx1"/>
                </a:solidFill>
              </a:rPr>
              <a:t>refutations? Please share your experiences and 	testimony</a:t>
            </a:r>
            <a:r>
              <a:rPr lang="zh-TW" altLang="en-US" sz="2400" b="1" dirty="0">
                <a:solidFill>
                  <a:schemeClr val="tx1"/>
                </a:solidFill>
              </a:rPr>
              <a:t>．　</a:t>
            </a:r>
            <a:endParaRPr lang="en-US" sz="2400" dirty="0">
              <a:solidFill>
                <a:schemeClr val="tx1"/>
              </a:solidFill>
            </a:endParaRPr>
          </a:p>
          <a:p>
            <a:pPr lvl="0" algn="l">
              <a:lnSpc>
                <a:spcPts val="33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40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98524"/>
            <a:ext cx="9144000" cy="5959476"/>
          </a:xfrm>
        </p:spPr>
        <p:txBody>
          <a:bodyPr>
            <a:noAutofit/>
          </a:bodyPr>
          <a:lstStyle/>
          <a:p>
            <a:pPr lvl="0" algn="l">
              <a:lnSpc>
                <a:spcPts val="44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你曾經不自覺的在你生命中的哪方面隱藏你的弱點和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嗎？ 它帶給你甚麼負面的影響？ 在你生命中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方面你常常不自覺地處心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積慮的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讓別人來肯定你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納你嗎？ 為什麼？請分享你的經驗與見證。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400"/>
              </a:lnSpc>
            </a:pP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How and where are you hiding weakness and badness?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How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is it hurting you? Where are you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expending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energy to appear ideal to others?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Why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Please share your experiences and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testimony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4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65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22736</TotalTime>
  <Words>3033</Words>
  <Application>Microsoft Office PowerPoint</Application>
  <PresentationFormat>On-screen Show (4:3)</PresentationFormat>
  <Paragraphs>173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Aegyptus</vt:lpstr>
      <vt:lpstr>標楷體</vt:lpstr>
      <vt:lpstr>標楷體</vt:lpstr>
      <vt:lpstr>新細明體</vt:lpstr>
      <vt:lpstr>新細明體</vt:lpstr>
      <vt:lpstr>UWCZYF (Big5)</vt:lpstr>
      <vt:lpstr>Arial</vt:lpstr>
      <vt:lpstr>Bell MT</vt:lpstr>
      <vt:lpstr>Calibri</vt:lpstr>
      <vt:lpstr>Calibri Light</vt:lpstr>
      <vt:lpstr>Times New Roman</vt:lpstr>
      <vt:lpstr>Office Theme</vt:lpstr>
      <vt:lpstr>改變帶來醫治</vt:lpstr>
      <vt:lpstr>前言</vt:lpstr>
      <vt:lpstr>表現導向(performance orientation)</vt:lpstr>
      <vt:lpstr>完美主義、理想主義</vt:lpstr>
      <vt:lpstr>「非黑即白」、完美主義帶來的後果</vt:lpstr>
      <vt:lpstr>「非黑即白」、完美主義的果子(續)</vt:lpstr>
      <vt:lpstr>「非黑即白」、完美主義的果子(續)</vt:lpstr>
      <vt:lpstr>解決善惡問題的障礙</vt:lpstr>
      <vt:lpstr>以神的話建立自我的核心身分(續）</vt:lpstr>
      <vt:lpstr>以神的話建立自我的核心身分(續）</vt:lpstr>
      <vt:lpstr>以神的話建立自我的核心身分</vt:lpstr>
      <vt:lpstr>禱告範例</vt:lpstr>
      <vt:lpstr>禱告範例</vt:lpstr>
      <vt:lpstr>Prayer Sample</vt:lpstr>
      <vt:lpstr>Prayer Sample</vt:lpstr>
      <vt:lpstr>問題討論</vt:lpstr>
      <vt:lpstr>問題討論</vt:lpstr>
      <vt:lpstr>問題討論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1288</cp:revision>
  <cp:lastPrinted>2019-10-08T06:02:45Z</cp:lastPrinted>
  <dcterms:created xsi:type="dcterms:W3CDTF">2015-09-24T17:15:02Z</dcterms:created>
  <dcterms:modified xsi:type="dcterms:W3CDTF">2023-03-21T05:42:24Z</dcterms:modified>
</cp:coreProperties>
</file>