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429" r:id="rId3"/>
    <p:sldId id="408" r:id="rId4"/>
    <p:sldId id="446" r:id="rId5"/>
    <p:sldId id="409" r:id="rId6"/>
    <p:sldId id="430" r:id="rId7"/>
    <p:sldId id="431" r:id="rId8"/>
    <p:sldId id="433" r:id="rId9"/>
    <p:sldId id="434" r:id="rId10"/>
    <p:sldId id="435" r:id="rId11"/>
    <p:sldId id="436" r:id="rId12"/>
    <p:sldId id="438" r:id="rId13"/>
    <p:sldId id="439" r:id="rId14"/>
    <p:sldId id="440" r:id="rId15"/>
    <p:sldId id="441" r:id="rId16"/>
    <p:sldId id="442" r:id="rId17"/>
    <p:sldId id="443" r:id="rId18"/>
    <p:sldId id="272" r:id="rId19"/>
    <p:sldId id="423" r:id="rId20"/>
    <p:sldId id="432" r:id="rId21"/>
    <p:sldId id="418" r:id="rId22"/>
    <p:sldId id="422" r:id="rId23"/>
    <p:sldId id="275" r:id="rId24"/>
    <p:sldId id="404" r:id="rId25"/>
    <p:sldId id="291" r:id="rId26"/>
    <p:sldId id="417" r:id="rId27"/>
    <p:sldId id="425" r:id="rId28"/>
    <p:sldId id="444" r:id="rId29"/>
    <p:sldId id="406" r:id="rId30"/>
    <p:sldId id="445" r:id="rId31"/>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0" autoAdjust="0"/>
    <p:restoredTop sz="94651" autoAdjust="0"/>
  </p:normalViewPr>
  <p:slideViewPr>
    <p:cSldViewPr>
      <p:cViewPr varScale="1">
        <p:scale>
          <a:sx n="109" d="100"/>
          <a:sy n="109" d="100"/>
        </p:scale>
        <p:origin x="840"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4/3/2023</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4/3/2023</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23060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1605216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1666279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1343737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435530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4027929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2520668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592658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235523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1070567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187664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2867026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2793514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2305431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2721583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3022903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2542855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1198239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366031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22</a:t>
            </a:fld>
            <a:endParaRPr lang="en-US" dirty="0"/>
          </a:p>
        </p:txBody>
      </p:sp>
    </p:spTree>
    <p:extLst>
      <p:ext uri="{BB962C8B-B14F-4D97-AF65-F5344CB8AC3E}">
        <p14:creationId xmlns:p14="http://schemas.microsoft.com/office/powerpoint/2010/main" val="1424199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2122347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17716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27</a:t>
            </a:fld>
            <a:endParaRPr lang="en-US" dirty="0"/>
          </a:p>
        </p:txBody>
      </p:sp>
    </p:spTree>
    <p:extLst>
      <p:ext uri="{BB962C8B-B14F-4D97-AF65-F5344CB8AC3E}">
        <p14:creationId xmlns:p14="http://schemas.microsoft.com/office/powerpoint/2010/main" val="26610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28</a:t>
            </a:fld>
            <a:endParaRPr lang="en-US" dirty="0"/>
          </a:p>
        </p:txBody>
      </p:sp>
    </p:spTree>
    <p:extLst>
      <p:ext uri="{BB962C8B-B14F-4D97-AF65-F5344CB8AC3E}">
        <p14:creationId xmlns:p14="http://schemas.microsoft.com/office/powerpoint/2010/main" val="1568101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29</a:t>
            </a:fld>
            <a:endParaRPr lang="en-US" dirty="0"/>
          </a:p>
        </p:txBody>
      </p:sp>
    </p:spTree>
    <p:extLst>
      <p:ext uri="{BB962C8B-B14F-4D97-AF65-F5344CB8AC3E}">
        <p14:creationId xmlns:p14="http://schemas.microsoft.com/office/powerpoint/2010/main" val="3196480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30</a:t>
            </a:fld>
            <a:endParaRPr lang="en-US" dirty="0"/>
          </a:p>
        </p:txBody>
      </p:sp>
    </p:spTree>
    <p:extLst>
      <p:ext uri="{BB962C8B-B14F-4D97-AF65-F5344CB8AC3E}">
        <p14:creationId xmlns:p14="http://schemas.microsoft.com/office/powerpoint/2010/main" val="2382052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4/3/2023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4/3/2023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4/3/2023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4/3/2023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4/3/2023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478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295400"/>
            <a:ext cx="9144000" cy="5562600"/>
          </a:xfrm>
        </p:spPr>
        <p:txBody>
          <a:bodyPr>
            <a:noAutofit/>
          </a:bodyPr>
          <a:lstStyle/>
          <a:p>
            <a:r>
              <a:rPr lang="zh-TW" altLang="en-US" sz="4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第十三章 學習同時接受好與</a:t>
            </a:r>
            <a:r>
              <a:rPr lang="zh-TW" altLang="en-US" sz="48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壞</a:t>
            </a:r>
            <a:r>
              <a:rPr lang="en-US" sz="4400" b="1" dirty="0" smtClean="0">
                <a:solidFill>
                  <a:schemeClr val="tx1"/>
                </a:solidFill>
                <a:effectLst>
                  <a:outerShdw blurRad="38100" dist="38100" dir="2700000" algn="tl">
                    <a:srgbClr val="000000">
                      <a:alpha val="43137"/>
                    </a:srgbClr>
                  </a:outerShdw>
                </a:effectLst>
                <a:latin typeface="Bell MT" panose="02020503060305020303" pitchFamily="18" charset="0"/>
              </a:rPr>
              <a:t>Learn to </a:t>
            </a:r>
            <a:r>
              <a:rPr lang="en-US" sz="4400" b="1" dirty="0">
                <a:solidFill>
                  <a:schemeClr val="tx1"/>
                </a:solidFill>
                <a:effectLst>
                  <a:outerShdw blurRad="38100" dist="38100" dir="2700000" algn="tl">
                    <a:srgbClr val="000000">
                      <a:alpha val="43137"/>
                    </a:srgbClr>
                  </a:outerShdw>
                </a:effectLst>
                <a:latin typeface="Bell MT" panose="02020503060305020303" pitchFamily="18" charset="0"/>
              </a:rPr>
              <a:t>Accept </a:t>
            </a:r>
            <a:r>
              <a:rPr lang="en-US" sz="4400" b="1" dirty="0" smtClean="0">
                <a:solidFill>
                  <a:schemeClr val="tx1"/>
                </a:solidFill>
                <a:effectLst>
                  <a:outerShdw blurRad="38100" dist="38100" dir="2700000" algn="tl">
                    <a:srgbClr val="000000">
                      <a:alpha val="43137"/>
                    </a:srgbClr>
                  </a:outerShdw>
                </a:effectLst>
                <a:latin typeface="Bell MT" panose="02020503060305020303" pitchFamily="18" charset="0"/>
              </a:rPr>
              <a:t>Both</a:t>
            </a:r>
          </a:p>
          <a:p>
            <a:r>
              <a:rPr lang="en-US" sz="4400" b="1" dirty="0" smtClean="0">
                <a:solidFill>
                  <a:schemeClr val="tx1"/>
                </a:solidFill>
                <a:effectLst>
                  <a:outerShdw blurRad="38100" dist="38100" dir="2700000" algn="tl">
                    <a:srgbClr val="000000">
                      <a:alpha val="43137"/>
                    </a:srgbClr>
                  </a:outerShdw>
                </a:effectLst>
                <a:latin typeface="Bell MT" panose="02020503060305020303" pitchFamily="18" charset="0"/>
              </a:rPr>
              <a:t>Good </a:t>
            </a:r>
            <a:r>
              <a:rPr lang="en-US" sz="4400" b="1" dirty="0">
                <a:solidFill>
                  <a:schemeClr val="tx1"/>
                </a:solidFill>
                <a:effectLst>
                  <a:outerShdw blurRad="38100" dist="38100" dir="2700000" algn="tl">
                    <a:srgbClr val="000000">
                      <a:alpha val="43137"/>
                    </a:srgbClr>
                  </a:outerShdw>
                </a:effectLst>
                <a:latin typeface="Bell MT" panose="02020503060305020303" pitchFamily="18" charset="0"/>
              </a:rPr>
              <a:t>and </a:t>
            </a:r>
            <a:r>
              <a:rPr lang="en-US" sz="4400" b="1" dirty="0" smtClean="0">
                <a:solidFill>
                  <a:schemeClr val="tx1"/>
                </a:solidFill>
                <a:effectLst>
                  <a:outerShdw blurRad="38100" dist="38100" dir="2700000" algn="tl">
                    <a:srgbClr val="000000">
                      <a:alpha val="43137"/>
                    </a:srgbClr>
                  </a:outerShdw>
                </a:effectLst>
                <a:latin typeface="Bell MT" panose="02020503060305020303" pitchFamily="18" charset="0"/>
              </a:rPr>
              <a:t>Bad</a:t>
            </a:r>
            <a:endParaRPr lang="en-US" sz="4400" b="1" dirty="0">
              <a:solidFill>
                <a:schemeClr val="tx1"/>
              </a:solidFill>
              <a:effectLst>
                <a:outerShdw blurRad="38100" dist="38100" dir="2700000" algn="tl">
                  <a:srgbClr val="000000">
                    <a:alpha val="43137"/>
                  </a:srgbClr>
                </a:outerShdw>
              </a:effectLst>
              <a:latin typeface="Bell MT" panose="02020503060305020303" pitchFamily="18" charset="0"/>
            </a:endParaRPr>
          </a:p>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April.4</a:t>
            </a:r>
            <a:r>
              <a:rPr lang="en-US" altLang="zh-TW" sz="5400" b="1" baseline="3000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2023</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457197"/>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前</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言</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1"/>
          </a:xfrm>
        </p:spPr>
        <p:txBody>
          <a:bodyPr>
            <a:noAutofit/>
          </a:bodyPr>
          <a:lstStyle/>
          <a:p>
            <a:pPr marL="342900" indent="-342900" algn="l">
              <a:lnSpc>
                <a:spcPts val="34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我們天然人的傾向是將「好與壞」完全分</a:t>
            </a:r>
            <a:r>
              <a:rPr lang="zh-TW" altLang="en-US" sz="2400" b="1" dirty="0" smtClean="0">
                <a:solidFill>
                  <a:schemeClr val="tx1"/>
                </a:solidFill>
                <a:latin typeface="DFKai-SB" panose="03000509000000000000" pitchFamily="65" charset="-120"/>
                <a:ea typeface="DFKai-SB" panose="03000509000000000000" pitchFamily="65" charset="-120"/>
              </a:rPr>
              <a:t>開，而一</a:t>
            </a:r>
            <a:r>
              <a:rPr lang="zh-TW" altLang="en-US" sz="2400" b="1" dirty="0">
                <a:solidFill>
                  <a:schemeClr val="tx1"/>
                </a:solidFill>
                <a:latin typeface="DFKai-SB" panose="03000509000000000000" pitchFamily="65" charset="-120"/>
                <a:ea typeface="DFKai-SB" panose="03000509000000000000" pitchFamily="65" charset="-120"/>
              </a:rPr>
              <a:t>個無法真實認識到世界有好有</a:t>
            </a:r>
            <a:r>
              <a:rPr lang="zh-TW" altLang="en-US" sz="2400" b="1" dirty="0" smtClean="0">
                <a:solidFill>
                  <a:schemeClr val="tx1"/>
                </a:solidFill>
                <a:latin typeface="DFKai-SB" panose="03000509000000000000" pitchFamily="65" charset="-120"/>
                <a:ea typeface="DFKai-SB" panose="03000509000000000000" pitchFamily="65" charset="-120"/>
              </a:rPr>
              <a:t>壞</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無法全然接納自己有好的也有壞的一面的人，會在他生命中發生兩種情形</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400"/>
              </a:lnSpc>
              <a:buFontTx/>
              <a:buChar char="-"/>
            </a:pPr>
            <a:r>
              <a:rPr lang="zh-TW" altLang="en-US" sz="2400" b="1" dirty="0" smtClean="0">
                <a:solidFill>
                  <a:schemeClr val="tx1"/>
                </a:solidFill>
                <a:latin typeface="DFKai-SB" pitchFamily="65" charset="-120"/>
                <a:ea typeface="DFKai-SB" pitchFamily="65" charset="-120"/>
              </a:rPr>
              <a:t>行</a:t>
            </a:r>
            <a:r>
              <a:rPr lang="zh-TW" altLang="en-US" sz="2400" b="1" dirty="0" smtClean="0">
                <a:solidFill>
                  <a:schemeClr val="tx1"/>
                </a:solidFill>
                <a:latin typeface="DFKai-SB" pitchFamily="65" charset="-120"/>
                <a:ea typeface="DFKai-SB" pitchFamily="65" charset="-120"/>
              </a:rPr>
              <a:t>為表</a:t>
            </a:r>
            <a:r>
              <a:rPr lang="zh-TW" altLang="en-US" sz="2400" b="1" dirty="0">
                <a:solidFill>
                  <a:schemeClr val="tx1"/>
                </a:solidFill>
                <a:latin typeface="DFKai-SB" pitchFamily="65" charset="-120"/>
                <a:ea typeface="DFKai-SB" pitchFamily="65" charset="-120"/>
              </a:rPr>
              <a:t>現</a:t>
            </a:r>
            <a:r>
              <a:rPr lang="en-US" sz="2400" b="1" dirty="0">
                <a:solidFill>
                  <a:schemeClr val="tx1"/>
                </a:solidFill>
                <a:latin typeface="DFKai-SB" pitchFamily="65" charset="-120"/>
                <a:ea typeface="DFKai-SB" pitchFamily="65" charset="-120"/>
              </a:rPr>
              <a:t>導向</a:t>
            </a:r>
            <a:r>
              <a:rPr lang="zh-TW" altLang="en-US" sz="2400" b="1" dirty="0">
                <a:solidFill>
                  <a:schemeClr val="tx1"/>
                </a:solidFill>
                <a:latin typeface="DFKai-SB" pitchFamily="65" charset="-120"/>
                <a:ea typeface="DFKai-SB" pitchFamily="65" charset="-120"/>
              </a:rPr>
              <a:t>(</a:t>
            </a:r>
            <a:r>
              <a:rPr lang="en-US" altLang="zh-TW" sz="2400" b="1" dirty="0">
                <a:solidFill>
                  <a:schemeClr val="tx1"/>
                </a:solidFill>
                <a:latin typeface="Aegyptus" panose="020405020508060A0203" pitchFamily="18" charset="0"/>
                <a:ea typeface="Aegyptus" panose="020405020508060A0203" pitchFamily="18" charset="0"/>
              </a:rPr>
              <a:t>performance orientation</a:t>
            </a:r>
            <a:r>
              <a:rPr lang="en-US" altLang="zh-TW" sz="2400" b="1" dirty="0" smtClean="0">
                <a:solidFill>
                  <a:schemeClr val="tx1"/>
                </a:solidFill>
                <a:latin typeface="DFKai-SB" pitchFamily="65" charset="-120"/>
                <a:ea typeface="DFKai-SB" pitchFamily="65" charset="-120"/>
              </a:rPr>
              <a:t>)</a:t>
            </a:r>
          </a:p>
          <a:p>
            <a:pPr marL="800100" lvl="1" indent="-3429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完</a:t>
            </a:r>
            <a:r>
              <a:rPr lang="zh-TW" altLang="en-US" sz="2400" b="1" dirty="0" smtClean="0">
                <a:solidFill>
                  <a:schemeClr val="tx1"/>
                </a:solidFill>
                <a:latin typeface="DFKai-SB" panose="03000509000000000000" pitchFamily="65" charset="-120"/>
                <a:ea typeface="DFKai-SB" panose="03000509000000000000" pitchFamily="65" charset="-120"/>
              </a:rPr>
              <a:t>美主義或理想主義</a:t>
            </a:r>
            <a:r>
              <a:rPr lang="en-US" altLang="zh-TW"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ea typeface="DFKai-SB" panose="03000509000000000000" pitchFamily="65" charset="-120"/>
              </a:rPr>
              <a:t>Perfectionism or Idealism</a:t>
            </a:r>
            <a:r>
              <a:rPr lang="en-US" altLang="zh-TW" sz="2400" b="1" dirty="0" smtClean="0">
                <a:solidFill>
                  <a:schemeClr val="tx1"/>
                </a:solidFill>
                <a:latin typeface="DFKai-SB" panose="03000509000000000000" pitchFamily="65" charset="-120"/>
                <a:ea typeface="DFKai-SB" panose="03000509000000000000" pitchFamily="65" charset="-120"/>
              </a:rPr>
              <a:t>)</a:t>
            </a:r>
          </a:p>
          <a:p>
            <a:pPr marL="342900" indent="-342900" algn="l">
              <a:lnSpc>
                <a:spcPts val="34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在聖經中，</a:t>
            </a:r>
            <a:r>
              <a:rPr lang="zh-TW" altLang="en-US" sz="2400" b="1" dirty="0">
                <a:solidFill>
                  <a:schemeClr val="tx1"/>
                </a:solidFill>
                <a:latin typeface="DFKai-SB" pitchFamily="65" charset="-120"/>
                <a:ea typeface="DFKai-SB" pitchFamily="65" charset="-120"/>
              </a:rPr>
              <a:t>行為表現</a:t>
            </a:r>
            <a:r>
              <a:rPr lang="en-US" sz="2400" b="1" dirty="0" err="1" smtClean="0">
                <a:solidFill>
                  <a:schemeClr val="tx1"/>
                </a:solidFill>
                <a:latin typeface="DFKai-SB" pitchFamily="65" charset="-120"/>
                <a:ea typeface="DFKai-SB" pitchFamily="65" charset="-120"/>
              </a:rPr>
              <a:t>導向</a:t>
            </a:r>
            <a:r>
              <a:rPr lang="zh-TW" altLang="en-US" sz="2400" b="1" dirty="0" smtClean="0">
                <a:solidFill>
                  <a:schemeClr val="tx1"/>
                </a:solidFill>
                <a:latin typeface="DFKai-SB" pitchFamily="65" charset="-120"/>
                <a:ea typeface="DFKai-SB" pitchFamily="65" charset="-120"/>
              </a:rPr>
              <a:t>的代表人物就是法利賽人 </a:t>
            </a:r>
            <a:r>
              <a:rPr lang="en-US" altLang="zh-TW" sz="2400" b="1" dirty="0" smtClean="0">
                <a:solidFill>
                  <a:schemeClr val="tx1"/>
                </a:solidFill>
                <a:latin typeface="DFKai-SB" pitchFamily="65" charset="-120"/>
                <a:ea typeface="DFKai-SB" pitchFamily="65" charset="-120"/>
              </a:rPr>
              <a:t>(Mat </a:t>
            </a:r>
            <a:r>
              <a:rPr lang="zh-TW" altLang="en-US" sz="2400" b="1" dirty="0" smtClean="0">
                <a:solidFill>
                  <a:schemeClr val="tx1"/>
                </a:solidFill>
                <a:latin typeface="DFKai-SB" pitchFamily="65" charset="-120"/>
                <a:ea typeface="DFKai-SB" pitchFamily="65" charset="-120"/>
              </a:rPr>
              <a:t>太</a:t>
            </a:r>
            <a:r>
              <a:rPr lang="en-US" altLang="zh-TW" sz="2400" b="1" dirty="0" smtClean="0">
                <a:solidFill>
                  <a:schemeClr val="tx1"/>
                </a:solidFill>
                <a:latin typeface="DFKai-SB" pitchFamily="65" charset="-120"/>
                <a:ea typeface="DFKai-SB" pitchFamily="65" charset="-120"/>
              </a:rPr>
              <a:t>23</a:t>
            </a:r>
            <a:r>
              <a:rPr lang="zh-TW" altLang="en-US" sz="2400" b="1" dirty="0" smtClean="0">
                <a:solidFill>
                  <a:schemeClr val="tx1"/>
                </a:solidFill>
                <a:latin typeface="DFKai-SB" pitchFamily="65" charset="-120"/>
                <a:ea typeface="DFKai-SB" pitchFamily="65" charset="-120"/>
              </a:rPr>
              <a:t>章</a:t>
            </a:r>
            <a:r>
              <a:rPr lang="en-US" altLang="zh-TW" sz="2400" b="1" dirty="0" smtClean="0">
                <a:solidFill>
                  <a:schemeClr val="tx1"/>
                </a:solidFill>
                <a:latin typeface="DFKai-SB" pitchFamily="65" charset="-120"/>
                <a:ea typeface="DFKai-SB" pitchFamily="65" charset="-120"/>
              </a:rPr>
              <a:t>)</a:t>
            </a:r>
          </a:p>
          <a:p>
            <a:pPr marL="800100" lvl="1" indent="-342900" algn="l">
              <a:lnSpc>
                <a:spcPts val="3400"/>
              </a:lnSpc>
              <a:buFontTx/>
              <a:buChar char="-"/>
            </a:pPr>
            <a:r>
              <a:rPr lang="zh-TW" altLang="en-US" sz="2400" b="1" dirty="0" smtClean="0">
                <a:solidFill>
                  <a:schemeClr val="tx1"/>
                </a:solidFill>
                <a:latin typeface="DFKai-SB" pitchFamily="65" charset="-120"/>
                <a:ea typeface="DFKai-SB" pitchFamily="65" charset="-120"/>
              </a:rPr>
              <a:t>律法主義</a:t>
            </a:r>
            <a:r>
              <a:rPr lang="en-US" altLang="zh-TW" sz="2400" b="1" dirty="0" smtClean="0">
                <a:solidFill>
                  <a:schemeClr val="tx1"/>
                </a:solidFill>
                <a:latin typeface="DFKai-SB" pitchFamily="65" charset="-120"/>
                <a:ea typeface="DFKai-SB" pitchFamily="65" charset="-120"/>
              </a:rPr>
              <a:t>(</a:t>
            </a:r>
            <a:r>
              <a:rPr lang="zh-TW" altLang="en-US" sz="2400" b="1" dirty="0" smtClean="0">
                <a:solidFill>
                  <a:schemeClr val="tx1"/>
                </a:solidFill>
                <a:latin typeface="DFKai-SB" pitchFamily="65" charset="-120"/>
                <a:ea typeface="DFKai-SB" pitchFamily="65" charset="-120"/>
              </a:rPr>
              <a:t>靠行為稱義</a:t>
            </a:r>
            <a:r>
              <a:rPr lang="en-US" altLang="zh-TW" sz="2400" b="1" dirty="0" smtClean="0">
                <a:solidFill>
                  <a:schemeClr val="tx1"/>
                </a:solidFill>
                <a:latin typeface="DFKai-SB" pitchFamily="65" charset="-120"/>
                <a:ea typeface="DFKai-SB" pitchFamily="65" charset="-120"/>
              </a:rPr>
              <a:t>/</a:t>
            </a:r>
            <a:r>
              <a:rPr lang="zh-TW" altLang="en-US" sz="2400" b="1" dirty="0" smtClean="0">
                <a:solidFill>
                  <a:schemeClr val="tx1"/>
                </a:solidFill>
                <a:latin typeface="DFKai-SB" pitchFamily="65" charset="-120"/>
                <a:ea typeface="DFKai-SB" pitchFamily="65" charset="-120"/>
              </a:rPr>
              <a:t>得</a:t>
            </a:r>
            <a:r>
              <a:rPr lang="zh-TW" altLang="en-US" sz="2400" b="1" dirty="0" smtClean="0">
                <a:solidFill>
                  <a:schemeClr val="tx1"/>
                </a:solidFill>
                <a:latin typeface="DFKai-SB" pitchFamily="65" charset="-120"/>
                <a:ea typeface="DFKai-SB" pitchFamily="65" charset="-120"/>
              </a:rPr>
              <a:t>救</a:t>
            </a:r>
            <a:r>
              <a:rPr lang="en-US" altLang="zh-TW" sz="2400" b="1" dirty="0" smtClean="0">
                <a:solidFill>
                  <a:schemeClr val="tx1"/>
                </a:solidFill>
                <a:latin typeface="DFKai-SB" pitchFamily="65" charset="-120"/>
                <a:ea typeface="DFKai-SB" pitchFamily="65" charset="-120"/>
              </a:rPr>
              <a:t>)</a:t>
            </a:r>
            <a:endParaRPr lang="en-US" altLang="zh-TW" sz="2400" b="1" dirty="0" smtClean="0">
              <a:solidFill>
                <a:schemeClr val="tx1"/>
              </a:solidFill>
              <a:latin typeface="DFKai-SB" pitchFamily="65" charset="-120"/>
              <a:ea typeface="DFKai-SB" pitchFamily="65" charset="-120"/>
            </a:endParaRPr>
          </a:p>
          <a:p>
            <a:pPr marL="800100" lvl="1" indent="-3429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重視</a:t>
            </a:r>
            <a:r>
              <a:rPr lang="zh-TW" altLang="en-US" sz="2400" b="1" dirty="0" smtClean="0">
                <a:solidFill>
                  <a:schemeClr val="tx1"/>
                </a:solidFill>
                <a:latin typeface="DFKai-SB" panose="03000509000000000000" pitchFamily="65" charset="-120"/>
                <a:ea typeface="DFKai-SB" panose="03000509000000000000" pitchFamily="65" charset="-120"/>
              </a:rPr>
              <a:t>外</a:t>
            </a:r>
            <a:r>
              <a:rPr lang="zh-TW" altLang="en-US" sz="2400" b="1" dirty="0">
                <a:solidFill>
                  <a:schemeClr val="tx1"/>
                </a:solidFill>
                <a:latin typeface="DFKai-SB" panose="03000509000000000000" pitchFamily="65" charset="-120"/>
                <a:ea typeface="DFKai-SB" panose="03000509000000000000" pitchFamily="65" charset="-120"/>
              </a:rPr>
              <a:t>在</a:t>
            </a:r>
            <a:r>
              <a:rPr lang="zh-TW" altLang="en-US" sz="2400" b="1" dirty="0" smtClean="0">
                <a:solidFill>
                  <a:schemeClr val="tx1"/>
                </a:solidFill>
                <a:latin typeface="DFKai-SB" panose="03000509000000000000" pitchFamily="65" charset="-120"/>
                <a:ea typeface="DFKai-SB" panose="03000509000000000000" pitchFamily="65" charset="-120"/>
              </a:rPr>
              <a:t>的</a:t>
            </a:r>
            <a:r>
              <a:rPr lang="zh-TW" altLang="en-US" sz="2400" b="1" dirty="0" smtClean="0">
                <a:solidFill>
                  <a:schemeClr val="tx1"/>
                </a:solidFill>
                <a:latin typeface="DFKai-SB" panose="03000509000000000000" pitchFamily="65" charset="-120"/>
                <a:ea typeface="DFKai-SB" panose="03000509000000000000" pitchFamily="65" charset="-120"/>
              </a:rPr>
              <a:t>頭銜</a:t>
            </a:r>
            <a:r>
              <a:rPr lang="en-US" altLang="zh-TW" sz="2400" b="1" dirty="0" smtClean="0">
                <a:solidFill>
                  <a:schemeClr val="tx1"/>
                </a:solidFill>
                <a:latin typeface="DFKai-SB" panose="03000509000000000000" pitchFamily="65" charset="-120"/>
                <a:ea typeface="DFKai-SB" panose="03000509000000000000" pitchFamily="65" charset="-120"/>
              </a:rPr>
              <a:t>(Mat </a:t>
            </a:r>
            <a:r>
              <a:rPr lang="zh-TW" altLang="en-US" sz="2400" b="1" dirty="0" smtClean="0">
                <a:solidFill>
                  <a:schemeClr val="tx1"/>
                </a:solidFill>
                <a:latin typeface="DFKai-SB" panose="03000509000000000000" pitchFamily="65" charset="-120"/>
                <a:ea typeface="DFKai-SB" panose="03000509000000000000" pitchFamily="65" charset="-120"/>
              </a:rPr>
              <a:t>太</a:t>
            </a:r>
            <a:r>
              <a:rPr lang="en-US" altLang="zh-TW" sz="2400" b="1" dirty="0" smtClean="0">
                <a:solidFill>
                  <a:schemeClr val="tx1"/>
                </a:solidFill>
                <a:latin typeface="DFKai-SB" panose="03000509000000000000" pitchFamily="65" charset="-120"/>
                <a:ea typeface="DFKai-SB" panose="03000509000000000000" pitchFamily="65" charset="-120"/>
              </a:rPr>
              <a:t>23:5-7</a:t>
            </a:r>
            <a:r>
              <a:rPr lang="en-US" altLang="zh-TW" sz="2400" b="1" dirty="0" smtClean="0">
                <a:solidFill>
                  <a:srgbClr val="7030A0"/>
                </a:solidFill>
                <a:latin typeface="DFKai-SB" panose="03000509000000000000" pitchFamily="65" charset="-120"/>
                <a:ea typeface="DFKai-SB" panose="03000509000000000000" pitchFamily="65" charset="-120"/>
              </a:rPr>
              <a:t>)</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800100" lvl="1" indent="-342900" algn="l">
              <a:lnSpc>
                <a:spcPts val="3400"/>
              </a:lnSpc>
              <a:buFontTx/>
              <a:buChar char="-"/>
            </a:pPr>
            <a:r>
              <a:rPr lang="zh-TW" altLang="en-US" sz="2400" b="1" dirty="0">
                <a:solidFill>
                  <a:schemeClr val="tx1"/>
                </a:solidFill>
                <a:latin typeface="DFKai-SB" panose="03000509000000000000" pitchFamily="65" charset="-120"/>
                <a:ea typeface="DFKai-SB" panose="03000509000000000000" pitchFamily="65" charset="-120"/>
              </a:rPr>
              <a:t>只有敬虔的外貌而失去了敬虔的實</a:t>
            </a:r>
            <a:r>
              <a:rPr lang="zh-TW" altLang="en-US" sz="2400" b="1" dirty="0" smtClean="0">
                <a:solidFill>
                  <a:schemeClr val="tx1"/>
                </a:solidFill>
                <a:latin typeface="DFKai-SB" panose="03000509000000000000" pitchFamily="65" charset="-120"/>
                <a:ea typeface="DFKai-SB" panose="03000509000000000000" pitchFamily="65" charset="-120"/>
              </a:rPr>
              <a:t>意</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4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自在做自己，接納自己的好與壞</a:t>
            </a:r>
            <a:r>
              <a:rPr lang="zh-TW" altLang="en-US" sz="2400" b="1" dirty="0" smtClean="0">
                <a:solidFill>
                  <a:srgbClr val="3333FF"/>
                </a:solidFill>
                <a:latin typeface="DFKai-SB" panose="03000509000000000000" pitchFamily="65" charset="-120"/>
                <a:ea typeface="DFKai-SB" panose="03000509000000000000" pitchFamily="65" charset="-120"/>
              </a:rPr>
              <a:t>不表示</a:t>
            </a:r>
            <a:r>
              <a:rPr lang="zh-TW" altLang="en-US" sz="2400" b="1" dirty="0" smtClean="0">
                <a:solidFill>
                  <a:schemeClr val="tx1"/>
                </a:solidFill>
                <a:latin typeface="DFKai-SB" panose="03000509000000000000" pitchFamily="65" charset="-120"/>
                <a:ea typeface="DFKai-SB" panose="03000509000000000000" pitchFamily="65" charset="-120"/>
              </a:rPr>
              <a:t>「壞就壞會吧，我就是這樣的人」而是知道自己壞的一面，</a:t>
            </a:r>
            <a:r>
              <a:rPr lang="zh-TW" altLang="en-US" sz="2400" b="1" dirty="0" smtClean="0">
                <a:solidFill>
                  <a:srgbClr val="3333FF"/>
                </a:solidFill>
                <a:latin typeface="DFKai-SB" panose="03000509000000000000" pitchFamily="65" charset="-120"/>
                <a:ea typeface="DFKai-SB" panose="03000509000000000000" pitchFamily="65" charset="-120"/>
              </a:rPr>
              <a:t>不</a:t>
            </a:r>
            <a:r>
              <a:rPr lang="zh-TW" altLang="en-US" sz="2400" b="1" dirty="0" smtClean="0">
                <a:solidFill>
                  <a:schemeClr val="tx1"/>
                </a:solidFill>
                <a:latin typeface="DFKai-SB" panose="03000509000000000000" pitchFamily="65" charset="-120"/>
                <a:ea typeface="DFKai-SB" panose="03000509000000000000" pitchFamily="65" charset="-120"/>
              </a:rPr>
              <a:t>去</a:t>
            </a:r>
            <a:r>
              <a:rPr lang="zh-TW" altLang="en-US" sz="2400" b="1" dirty="0" smtClean="0">
                <a:solidFill>
                  <a:srgbClr val="3333FF"/>
                </a:solidFill>
                <a:latin typeface="DFKai-SB" panose="03000509000000000000" pitchFamily="65" charset="-120"/>
                <a:ea typeface="DFKai-SB" panose="03000509000000000000" pitchFamily="65" charset="-120"/>
              </a:rPr>
              <a:t>隱藏</a:t>
            </a:r>
            <a:r>
              <a:rPr lang="zh-TW" altLang="en-US" sz="2400" b="1" dirty="0" smtClean="0">
                <a:solidFill>
                  <a:schemeClr val="tx1"/>
                </a:solidFill>
                <a:latin typeface="DFKai-SB" panose="03000509000000000000" pitchFamily="65" charset="-120"/>
                <a:ea typeface="DFKai-SB" panose="03000509000000000000" pitchFamily="65" charset="-120"/>
              </a:rPr>
              <a:t>它，並且</a:t>
            </a:r>
            <a:r>
              <a:rPr lang="zh-TW" altLang="en-US" sz="2400" b="1" dirty="0" smtClean="0">
                <a:solidFill>
                  <a:srgbClr val="3333FF"/>
                </a:solidFill>
                <a:latin typeface="DFKai-SB" panose="03000509000000000000" pitchFamily="65" charset="-120"/>
                <a:ea typeface="DFKai-SB" panose="03000509000000000000" pitchFamily="65" charset="-120"/>
              </a:rPr>
              <a:t>勇敢的面對</a:t>
            </a: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3333FF"/>
                </a:solidFill>
                <a:latin typeface="DFKai-SB" panose="03000509000000000000" pitchFamily="65" charset="-120"/>
                <a:ea typeface="DFKai-SB" panose="03000509000000000000" pitchFamily="65" charset="-120"/>
              </a:rPr>
              <a:t>處理</a:t>
            </a:r>
            <a:r>
              <a:rPr lang="zh-TW" altLang="en-US" sz="2400" b="1" dirty="0" smtClean="0">
                <a:solidFill>
                  <a:schemeClr val="tx1"/>
                </a:solidFill>
                <a:latin typeface="DFKai-SB" panose="03000509000000000000" pitchFamily="65" charset="-120"/>
                <a:ea typeface="DFKai-SB" panose="03000509000000000000" pitchFamily="65" charset="-120"/>
              </a:rPr>
              <a:t>它，以致能改變並成長</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在人在神面前做個</a:t>
            </a:r>
            <a:r>
              <a:rPr lang="zh-TW" altLang="en-US" sz="2400" b="1" dirty="0" smtClean="0">
                <a:solidFill>
                  <a:srgbClr val="3333FF"/>
                </a:solidFill>
                <a:latin typeface="DFKai-SB" panose="03000509000000000000" pitchFamily="65" charset="-120"/>
                <a:ea typeface="DFKai-SB" panose="03000509000000000000" pitchFamily="65" charset="-120"/>
              </a:rPr>
              <a:t>長大成熟</a:t>
            </a: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3333FF"/>
                </a:solidFill>
                <a:latin typeface="DFKai-SB" panose="03000509000000000000" pitchFamily="65" charset="-120"/>
                <a:ea typeface="DFKai-SB" panose="03000509000000000000" pitchFamily="65" charset="-120"/>
              </a:rPr>
              <a:t>光明透亮</a:t>
            </a:r>
            <a:r>
              <a:rPr lang="zh-TW" altLang="en-US" sz="2400" b="1" dirty="0" smtClean="0">
                <a:solidFill>
                  <a:schemeClr val="tx1"/>
                </a:solidFill>
                <a:latin typeface="DFKai-SB" panose="03000509000000000000" pitchFamily="65" charset="-120"/>
                <a:ea typeface="DFKai-SB" panose="03000509000000000000" pitchFamily="65" charset="-120"/>
              </a:rPr>
              <a:t>的</a:t>
            </a:r>
            <a:r>
              <a:rPr lang="zh-TW" altLang="en-US" sz="2400" b="1" dirty="0" smtClean="0">
                <a:solidFill>
                  <a:schemeClr val="tx1"/>
                </a:solidFill>
                <a:latin typeface="DFKai-SB" panose="03000509000000000000" pitchFamily="65" charset="-120"/>
                <a:ea typeface="DFKai-SB" panose="03000509000000000000" pitchFamily="65" charset="-120"/>
              </a:rPr>
              <a:t>人</a:t>
            </a:r>
            <a:endParaRPr lang="en-US" altLang="zh-TW" sz="24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2</a:t>
            </a:fld>
            <a:endParaRPr lang="en-US" dirty="0"/>
          </a:p>
        </p:txBody>
      </p:sp>
    </p:spTree>
    <p:extLst>
      <p:ext uri="{BB962C8B-B14F-4D97-AF65-F5344CB8AC3E}">
        <p14:creationId xmlns:p14="http://schemas.microsoft.com/office/powerpoint/2010/main" val="192320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609597"/>
          </a:xfrm>
        </p:spPr>
        <p:txBody>
          <a:bodyPr>
            <a:noAutofit/>
          </a:bodyPr>
          <a:lstStyle/>
          <a:p>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如何接納好壞並存</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認罪</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I.</a:t>
            </a:r>
            <a:r>
              <a:rPr lang="zh-TW" altLang="en-US" sz="2800" b="1" dirty="0" smtClean="0">
                <a:solidFill>
                  <a:schemeClr val="tx1"/>
                </a:solidFill>
                <a:latin typeface="DFKai-SB" panose="03000509000000000000" pitchFamily="65" charset="-120"/>
                <a:ea typeface="DFKai-SB" panose="03000509000000000000" pitchFamily="65" charset="-120"/>
              </a:rPr>
              <a:t>認罪</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Confession):</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不但向神也向人認罪</a:t>
            </a:r>
            <a:r>
              <a:rPr lang="en-US" altLang="zh-TW" sz="2800" b="1" dirty="0" smtClean="0">
                <a:solidFill>
                  <a:schemeClr val="tx1"/>
                </a:solidFill>
                <a:latin typeface="DFKai-SB" panose="03000509000000000000" pitchFamily="65" charset="-120"/>
                <a:ea typeface="DFKai-SB" panose="03000509000000000000" pitchFamily="65" charset="-120"/>
              </a:rPr>
              <a:t>(Jam </a:t>
            </a:r>
            <a:r>
              <a:rPr lang="zh-TW" altLang="en-US" sz="2800" b="1" dirty="0" smtClean="0">
                <a:solidFill>
                  <a:schemeClr val="tx1"/>
                </a:solidFill>
                <a:latin typeface="DFKai-SB" panose="03000509000000000000" pitchFamily="65" charset="-120"/>
                <a:ea typeface="DFKai-SB" panose="03000509000000000000" pitchFamily="65" charset="-120"/>
              </a:rPr>
              <a:t>雅</a:t>
            </a:r>
            <a:r>
              <a:rPr lang="en-US" altLang="zh-TW" sz="2800" b="1" dirty="0" smtClean="0">
                <a:solidFill>
                  <a:schemeClr val="tx1"/>
                </a:solidFill>
                <a:latin typeface="DFKai-SB" panose="03000509000000000000" pitchFamily="65" charset="-120"/>
                <a:ea typeface="DFKai-SB" panose="03000509000000000000" pitchFamily="65" charset="-120"/>
              </a:rPr>
              <a:t>5:16)</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向</a:t>
            </a:r>
            <a:r>
              <a:rPr lang="zh-TW" altLang="en-US" sz="2800" b="1" dirty="0" smtClean="0">
                <a:solidFill>
                  <a:schemeClr val="tx1"/>
                </a:solidFill>
                <a:latin typeface="DFKai-SB" panose="03000509000000000000" pitchFamily="65" charset="-120"/>
                <a:ea typeface="DFKai-SB" panose="03000509000000000000" pitchFamily="65" charset="-120"/>
              </a:rPr>
              <a:t>神認罪使我們的「壞」可以</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見光</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讓</a:t>
            </a:r>
            <a:r>
              <a:rPr lang="zh-TW" altLang="en-US" sz="2800" b="1" dirty="0" smtClean="0">
                <a:solidFill>
                  <a:schemeClr val="tx1"/>
                </a:solidFill>
                <a:latin typeface="DFKai-SB" panose="03000509000000000000" pitchFamily="65" charset="-120"/>
                <a:ea typeface="DFKai-SB" panose="03000509000000000000" pitchFamily="65" charset="-120"/>
              </a:rPr>
              <a:t>神有機會來潔淨來醫治</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向</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信得</a:t>
            </a:r>
            <a:r>
              <a:rPr lang="zh-TW" altLang="en-US" sz="2800" b="1" dirty="0" smtClean="0">
                <a:solidFill>
                  <a:srgbClr val="3333FF"/>
                </a:solidFill>
                <a:latin typeface="DFKai-SB" panose="03000509000000000000" pitchFamily="65" charset="-120"/>
                <a:ea typeface="DFKai-SB" panose="03000509000000000000" pitchFamily="65" charset="-120"/>
              </a:rPr>
              <a:t>過的，愛我們的</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人認罪</a:t>
            </a:r>
            <a:r>
              <a:rPr lang="zh-TW" altLang="en-US" sz="2800" b="1" dirty="0">
                <a:solidFill>
                  <a:schemeClr val="tx1"/>
                </a:solidFill>
                <a:latin typeface="DFKai-SB" panose="03000509000000000000" pitchFamily="65" charset="-120"/>
                <a:ea typeface="DFKai-SB" panose="03000509000000000000" pitchFamily="65" charset="-120"/>
              </a:rPr>
              <a:t>可</a:t>
            </a:r>
            <a:r>
              <a:rPr lang="zh-TW" altLang="en-US" sz="2800" b="1" dirty="0" smtClean="0">
                <a:solidFill>
                  <a:schemeClr val="tx1"/>
                </a:solidFill>
                <a:latin typeface="DFKai-SB" panose="03000509000000000000" pitchFamily="65" charset="-120"/>
                <a:ea typeface="DFKai-SB" panose="03000509000000000000" pitchFamily="65" charset="-120"/>
              </a:rPr>
              <a:t>以經歷神恩典式的接納，醫治我們內裡的孤立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認</a:t>
            </a:r>
            <a:r>
              <a:rPr lang="zh-TW" altLang="en-US" sz="2800" b="1" dirty="0" smtClean="0">
                <a:solidFill>
                  <a:schemeClr val="tx1"/>
                </a:solidFill>
                <a:latin typeface="DFKai-SB" panose="03000509000000000000" pitchFamily="65" charset="-120"/>
                <a:ea typeface="DFKai-SB" panose="03000509000000000000" pitchFamily="65" charset="-120"/>
              </a:rPr>
              <a:t>罪是在表達真實的我，聚焦神的能力而非自己的得勝</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使我們體會別人的接納，接受神的饒恕，理解恩典與真理，除去定罪感</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讓</a:t>
            </a:r>
            <a:r>
              <a:rPr lang="zh-TW" altLang="en-US" b="1" dirty="0">
                <a:solidFill>
                  <a:schemeClr val="tx1"/>
                </a:solidFill>
                <a:latin typeface="DFKai-SB" panose="03000509000000000000" pitchFamily="65" charset="-120"/>
                <a:ea typeface="DFKai-SB" panose="03000509000000000000" pitchFamily="65" charset="-120"/>
              </a:rPr>
              <a:t>「理想我</a:t>
            </a:r>
            <a:r>
              <a:rPr lang="zh-TW" altLang="en-US" b="1" dirty="0" smtClean="0">
                <a:solidFill>
                  <a:schemeClr val="tx1"/>
                </a:solidFill>
                <a:latin typeface="DFKai-SB" panose="03000509000000000000" pitchFamily="65" charset="-120"/>
                <a:ea typeface="DFKai-SB" panose="03000509000000000000" pitchFamily="65" charset="-120"/>
              </a:rPr>
              <a:t>」成為目標而非一個要求，縮短「真實的我」與「理想我」的距</a:t>
            </a:r>
            <a:r>
              <a:rPr lang="zh-TW" altLang="en-US" b="1" dirty="0">
                <a:solidFill>
                  <a:schemeClr val="tx1"/>
                </a:solidFill>
                <a:latin typeface="DFKai-SB" panose="03000509000000000000" pitchFamily="65" charset="-120"/>
                <a:ea typeface="DFKai-SB" panose="03000509000000000000" pitchFamily="65" charset="-120"/>
              </a:rPr>
              <a:t>離，以致帶來改變與醫</a:t>
            </a:r>
            <a:r>
              <a:rPr lang="zh-TW" altLang="en-US" b="1" dirty="0" smtClean="0">
                <a:solidFill>
                  <a:schemeClr val="tx1"/>
                </a:solidFill>
                <a:latin typeface="DFKai-SB" panose="03000509000000000000" pitchFamily="65" charset="-120"/>
                <a:ea typeface="DFKai-SB" panose="03000509000000000000" pitchFamily="65" charset="-120"/>
              </a:rPr>
              <a:t>治</a:t>
            </a:r>
            <a:endParaRPr lang="en-US" altLang="zh-TW"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130634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822321"/>
          </a:xfrm>
        </p:spPr>
        <p:txBody>
          <a:bodyPr>
            <a:noAutofit/>
          </a:bodyPr>
          <a:lstStyle/>
          <a:p>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如何接納好壞並存</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認</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罪</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續</a:t>
            </a:r>
            <a:r>
              <a:rPr lang="en-US" altLang="zh-TW" b="1" dirty="0" smtClean="0">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I.</a:t>
            </a:r>
            <a:r>
              <a:rPr lang="zh-TW" altLang="en-US" sz="2800" b="1" dirty="0" smtClean="0">
                <a:solidFill>
                  <a:schemeClr val="tx1"/>
                </a:solidFill>
                <a:latin typeface="DFKai-SB" panose="03000509000000000000" pitchFamily="65" charset="-120"/>
                <a:ea typeface="DFKai-SB" panose="03000509000000000000" pitchFamily="65" charset="-120"/>
              </a:rPr>
              <a:t>認罪</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Confession)(</a:t>
            </a:r>
            <a:r>
              <a:rPr lang="zh-TW" altLang="en-US" sz="2800" b="1" dirty="0" smtClean="0">
                <a:solidFill>
                  <a:schemeClr val="tx1"/>
                </a:solidFill>
                <a:latin typeface="DFKai-SB" panose="03000509000000000000" pitchFamily="65" charset="-120"/>
                <a:ea typeface="DFKai-SB" panose="03000509000000000000" pitchFamily="65" charset="-120"/>
              </a:rPr>
              <a:t>續</a:t>
            </a:r>
            <a:r>
              <a:rPr lang="en-US" altLang="zh-TW" sz="2800" b="1" dirty="0" smtClean="0">
                <a:solidFill>
                  <a:schemeClr val="tx1"/>
                </a:solidFill>
                <a:latin typeface="DFKai-SB" panose="03000509000000000000" pitchFamily="65" charset="-120"/>
                <a:ea typeface="DFKai-SB" panose="03000509000000000000" pitchFamily="65" charset="-120"/>
              </a:rPr>
              <a:t>)</a:t>
            </a:r>
          </a:p>
          <a:p>
            <a:pPr marL="342900" indent="-3429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愛</a:t>
            </a:r>
            <a:r>
              <a:rPr lang="zh-TW" altLang="en-US" sz="2800" b="1" dirty="0" smtClean="0">
                <a:solidFill>
                  <a:schemeClr val="tx1"/>
                </a:solidFill>
                <a:latin typeface="DFKai-SB" panose="03000509000000000000" pitchFamily="65" charset="-120"/>
                <a:ea typeface="DFKai-SB" panose="03000509000000000000" pitchFamily="65" charset="-120"/>
              </a:rPr>
              <a:t>爾</a:t>
            </a:r>
            <a:r>
              <a:rPr lang="en-US" altLang="zh-TW" sz="2800" b="1" dirty="0" smtClean="0">
                <a:solidFill>
                  <a:schemeClr val="tx1"/>
                </a:solidFill>
                <a:latin typeface="DFKai-SB" panose="03000509000000000000" pitchFamily="65" charset="-120"/>
                <a:ea typeface="DFKai-SB" panose="03000509000000000000" pitchFamily="65" charset="-120"/>
              </a:rPr>
              <a:t>(Al) </a:t>
            </a:r>
            <a:r>
              <a:rPr lang="zh-TW" altLang="en-US" sz="2800" b="1" dirty="0" smtClean="0">
                <a:solidFill>
                  <a:schemeClr val="tx1"/>
                </a:solidFill>
                <a:latin typeface="DFKai-SB" panose="03000509000000000000" pitchFamily="65" charset="-120"/>
                <a:ea typeface="DFKai-SB" panose="03000509000000000000" pitchFamily="65" charset="-120"/>
              </a:rPr>
              <a:t>的例子</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因有爆發性的憤怒而尋求治療</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為了做個「好基督徒」而隱藏對父親「很強的恨意」</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當他理解到神不會因他的恨而定他的罪，他開始能向神向人認罪，並找出真正的原因</a:t>
            </a:r>
            <a:r>
              <a:rPr lang="en-US" altLang="zh-TW" b="1" dirty="0" smtClean="0">
                <a:solidFill>
                  <a:schemeClr val="tx1"/>
                </a:solidFill>
                <a:latin typeface="DFKai-SB" panose="03000509000000000000" pitchFamily="65" charset="-120"/>
                <a:ea typeface="DFKai-SB" panose="03000509000000000000" pitchFamily="65" charset="-120"/>
              </a:rPr>
              <a:t>(1John</a:t>
            </a:r>
            <a:r>
              <a:rPr lang="zh-TW" altLang="en-US" b="1" dirty="0" smtClean="0">
                <a:solidFill>
                  <a:schemeClr val="tx1"/>
                </a:solidFill>
                <a:latin typeface="DFKai-SB" panose="03000509000000000000" pitchFamily="65" charset="-120"/>
                <a:ea typeface="DFKai-SB" panose="03000509000000000000" pitchFamily="65" charset="-120"/>
              </a:rPr>
              <a:t>約</a:t>
            </a:r>
            <a:r>
              <a:rPr lang="zh-TW" altLang="en-US" b="1" dirty="0" smtClean="0">
                <a:solidFill>
                  <a:schemeClr val="tx1"/>
                </a:solidFill>
                <a:latin typeface="DFKai-SB" panose="03000509000000000000" pitchFamily="65" charset="-120"/>
                <a:ea typeface="DFKai-SB" panose="03000509000000000000" pitchFamily="65" charset="-120"/>
              </a:rPr>
              <a:t>一</a:t>
            </a:r>
            <a:r>
              <a:rPr lang="en-US" altLang="zh-TW" b="1" dirty="0" smtClean="0">
                <a:solidFill>
                  <a:schemeClr val="tx1"/>
                </a:solidFill>
                <a:latin typeface="DFKai-SB" panose="03000509000000000000" pitchFamily="65" charset="-120"/>
                <a:ea typeface="DFKai-SB" panose="03000509000000000000" pitchFamily="65" charset="-120"/>
              </a:rPr>
              <a:t>1:9)</a:t>
            </a: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因他能在支持小組中自由的認罪，他被隱藏壓抑的恨意得到饒恕和醫治</a:t>
            </a:r>
            <a:endParaRPr lang="en-US" altLang="zh-TW"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261129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存</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饒恕</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600"/>
              </a:lnSpc>
            </a:pPr>
            <a:r>
              <a:rPr lang="en-US" altLang="zh-TW" sz="2800" b="1" dirty="0" smtClean="0">
                <a:solidFill>
                  <a:schemeClr val="tx1"/>
                </a:solidFill>
                <a:latin typeface="DFKai-SB" panose="03000509000000000000" pitchFamily="65" charset="-120"/>
                <a:ea typeface="DFKai-SB" panose="03000509000000000000" pitchFamily="65" charset="-120"/>
              </a:rPr>
              <a:t>II.</a:t>
            </a:r>
            <a:r>
              <a:rPr lang="zh-TW" altLang="en-US" sz="2800" b="1" dirty="0" smtClean="0">
                <a:solidFill>
                  <a:schemeClr val="tx1"/>
                </a:solidFill>
                <a:latin typeface="DFKai-SB" panose="03000509000000000000" pitchFamily="65" charset="-120"/>
                <a:ea typeface="DFKai-SB" panose="03000509000000000000" pitchFamily="65" charset="-120"/>
              </a:rPr>
              <a:t>饒恕</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Forgiveness):</a:t>
            </a:r>
            <a:r>
              <a:rPr lang="zh-TW" altLang="en-US" sz="2800" b="1" dirty="0">
                <a:solidFill>
                  <a:schemeClr val="tx1"/>
                </a:solidFill>
                <a:latin typeface="DFKai-SB" panose="03000509000000000000" pitchFamily="65" charset="-120"/>
                <a:ea typeface="DFKai-SB" panose="03000509000000000000" pitchFamily="65" charset="-120"/>
              </a:rPr>
              <a:t>是得醫</a:t>
            </a:r>
            <a:r>
              <a:rPr lang="zh-TW" altLang="en-US" sz="2800" b="1" dirty="0" smtClean="0">
                <a:solidFill>
                  <a:schemeClr val="tx1"/>
                </a:solidFill>
                <a:latin typeface="DFKai-SB" panose="03000509000000000000" pitchFamily="65" charset="-120"/>
                <a:ea typeface="DFKai-SB" panose="03000509000000000000" pitchFamily="65" charset="-120"/>
              </a:rPr>
              <a:t>治的</a:t>
            </a:r>
            <a:r>
              <a:rPr lang="zh-TW" altLang="en-US" sz="2800" b="1" dirty="0">
                <a:solidFill>
                  <a:schemeClr val="tx1"/>
                </a:solidFill>
                <a:latin typeface="DFKai-SB" panose="03000509000000000000" pitchFamily="65" charset="-120"/>
                <a:ea typeface="DFKai-SB" panose="03000509000000000000" pitchFamily="65" charset="-120"/>
              </a:rPr>
              <a:t>關鍵，不饒恕可能</a:t>
            </a:r>
            <a:r>
              <a:rPr lang="zh-TW" altLang="en-US" sz="2800" b="1" dirty="0" smtClean="0">
                <a:solidFill>
                  <a:schemeClr val="tx1"/>
                </a:solidFill>
                <a:latin typeface="DFKai-SB" panose="03000509000000000000" pitchFamily="65" charset="-120"/>
                <a:ea typeface="DFKai-SB" panose="03000509000000000000" pitchFamily="65" charset="-120"/>
              </a:rPr>
              <a:t>成</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為得醫</a:t>
            </a:r>
            <a:r>
              <a:rPr lang="zh-TW" altLang="en-US" sz="2800" b="1" dirty="0">
                <a:solidFill>
                  <a:schemeClr val="tx1"/>
                </a:solidFill>
                <a:latin typeface="DFKai-SB" panose="03000509000000000000" pitchFamily="65" charset="-120"/>
                <a:ea typeface="DFKai-SB" panose="03000509000000000000" pitchFamily="65" charset="-120"/>
              </a:rPr>
              <a:t>治的阻</a:t>
            </a:r>
            <a:r>
              <a:rPr lang="zh-TW" altLang="en-US" sz="2800" b="1" dirty="0" smtClean="0">
                <a:solidFill>
                  <a:schemeClr val="tx1"/>
                </a:solidFill>
                <a:latin typeface="DFKai-SB" panose="03000509000000000000" pitchFamily="65" charset="-120"/>
                <a:ea typeface="DFKai-SB" panose="03000509000000000000" pitchFamily="65" charset="-120"/>
              </a:rPr>
              <a:t>礙</a:t>
            </a:r>
            <a:r>
              <a:rPr lang="zh-TW" altLang="en-US" sz="2800" b="1" dirty="0" smtClean="0">
                <a:solidFill>
                  <a:srgbClr val="7030A0"/>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Mat</a:t>
            </a:r>
            <a:r>
              <a:rPr lang="zh-TW" altLang="en-US" sz="2800" b="1" dirty="0" smtClean="0">
                <a:solidFill>
                  <a:schemeClr val="tx1"/>
                </a:solidFill>
                <a:latin typeface="DFKai-SB" panose="03000509000000000000" pitchFamily="65" charset="-120"/>
                <a:ea typeface="DFKai-SB" panose="03000509000000000000" pitchFamily="65" charset="-120"/>
              </a:rPr>
              <a:t>太</a:t>
            </a:r>
            <a:r>
              <a:rPr lang="en-US" altLang="zh-TW" sz="2800" b="1" dirty="0" smtClean="0">
                <a:solidFill>
                  <a:schemeClr val="tx1"/>
                </a:solidFill>
                <a:latin typeface="DFKai-SB" panose="03000509000000000000" pitchFamily="65" charset="-120"/>
                <a:ea typeface="DFKai-SB" panose="03000509000000000000" pitchFamily="65" charset="-120"/>
              </a:rPr>
              <a:t>6:14-15;</a:t>
            </a:r>
            <a:r>
              <a:rPr lang="zh-TW" altLang="en-US" sz="2800" b="1" dirty="0" smtClean="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8:34</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itchFamily="65" charset="-120"/>
                <a:ea typeface="DFKai-SB" pitchFamily="65" charset="-120"/>
              </a:rPr>
              <a:t>饒</a:t>
            </a:r>
            <a:r>
              <a:rPr lang="zh-TW" altLang="en-US" sz="2800" b="1" dirty="0">
                <a:solidFill>
                  <a:schemeClr val="tx1"/>
                </a:solidFill>
                <a:latin typeface="DFKai-SB" pitchFamily="65" charset="-120"/>
                <a:ea typeface="DFKai-SB" pitchFamily="65" charset="-120"/>
              </a:rPr>
              <a:t>恕是一種禮物般的「恩典」→是源於神的救贖恩典、憐憫、與</a:t>
            </a:r>
            <a:r>
              <a:rPr lang="zh-TW" altLang="en-US" sz="2800" b="1" dirty="0" smtClean="0">
                <a:solidFill>
                  <a:schemeClr val="tx1"/>
                </a:solidFill>
                <a:latin typeface="DFKai-SB" pitchFamily="65" charset="-120"/>
                <a:ea typeface="DFKai-SB" pitchFamily="65" charset="-120"/>
              </a:rPr>
              <a:t>愛 </a:t>
            </a:r>
            <a:endParaRPr lang="en-US" altLang="zh-TW" sz="2800" b="1" dirty="0" smtClean="0">
              <a:solidFill>
                <a:schemeClr val="tx1"/>
              </a:solidFill>
              <a:latin typeface="DFKai-SB" pitchFamily="65" charset="-120"/>
              <a:ea typeface="DFKai-SB" pitchFamily="65" charset="-120"/>
            </a:endParaRP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itchFamily="65" charset="-120"/>
                <a:ea typeface="DFKai-SB" pitchFamily="65" charset="-120"/>
              </a:rPr>
              <a:t>是</a:t>
            </a:r>
            <a:r>
              <a:rPr lang="zh-TW" altLang="en-US" sz="2800" b="1" dirty="0" smtClean="0">
                <a:solidFill>
                  <a:srgbClr val="3333FF"/>
                </a:solidFill>
                <a:latin typeface="DFKai-SB" panose="03000509000000000000" pitchFamily="65" charset="-120"/>
                <a:ea typeface="DFKai-SB" panose="03000509000000000000" pitchFamily="65" charset="-120"/>
              </a:rPr>
              <a:t>無條件地給予</a:t>
            </a:r>
            <a:r>
              <a:rPr lang="zh-TW" altLang="en-US" sz="2800" b="1" dirty="0" smtClean="0">
                <a:solidFill>
                  <a:schemeClr val="tx1"/>
                </a:solidFill>
                <a:latin typeface="DFKai-SB" panose="03000509000000000000" pitchFamily="65" charset="-120"/>
                <a:ea typeface="DFKai-SB" panose="03000509000000000000" pitchFamily="65" charset="-120"/>
              </a:rPr>
              <a:t>，沒有要求罪人必須要先悔改和承諾不再犯錯，或者作出補償</a:t>
            </a:r>
            <a:r>
              <a:rPr lang="en-US" altLang="zh-TW" sz="2800" b="1" dirty="0">
                <a:solidFill>
                  <a:srgbClr val="7030A0"/>
                </a:solidFill>
                <a:latin typeface="DFKai-SB" panose="03000509000000000000" pitchFamily="65" charset="-120"/>
                <a:ea typeface="DFKai-SB" panose="03000509000000000000" pitchFamily="65" charset="-120"/>
              </a:rPr>
              <a:t>(</a:t>
            </a:r>
            <a:r>
              <a:rPr lang="zh-TW" altLang="en-US" sz="2800" b="1" dirty="0">
                <a:solidFill>
                  <a:srgbClr val="7030A0"/>
                </a:solidFill>
                <a:latin typeface="DFKai-SB" panose="03000509000000000000" pitchFamily="65" charset="-120"/>
                <a:ea typeface="DFKai-SB" panose="03000509000000000000" pitchFamily="65" charset="-120"/>
              </a:rPr>
              <a:t>不要讓對方老是覺得在你面前抬不起頭來</a:t>
            </a:r>
            <a:r>
              <a:rPr lang="en-US" altLang="zh-TW" sz="2800" b="1" dirty="0">
                <a:solidFill>
                  <a:srgbClr val="7030A0"/>
                </a:solidFill>
                <a:latin typeface="DFKai-SB" panose="03000509000000000000" pitchFamily="65" charset="-120"/>
                <a:ea typeface="DFKai-SB" panose="03000509000000000000" pitchFamily="65" charset="-120"/>
              </a:rPr>
              <a:t>)</a:t>
            </a:r>
            <a:r>
              <a:rPr lang="en-US" altLang="zh-TW" sz="2800" b="1" dirty="0">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a:solidFill>
                  <a:schemeClr val="tx1"/>
                </a:solidFill>
                <a:latin typeface="DFKai-SB" pitchFamily="65" charset="-120"/>
                <a:ea typeface="DFKai-SB" pitchFamily="65" charset="-120"/>
              </a:rPr>
              <a:t>主耶穌是饒恕的最好榜</a:t>
            </a:r>
            <a:r>
              <a:rPr lang="zh-TW" altLang="en-US" sz="2800" b="1" dirty="0" smtClean="0">
                <a:solidFill>
                  <a:schemeClr val="tx1"/>
                </a:solidFill>
                <a:latin typeface="DFKai-SB" pitchFamily="65" charset="-120"/>
                <a:ea typeface="DFKai-SB" pitchFamily="65" charset="-120"/>
              </a:rPr>
              <a:t>樣</a:t>
            </a:r>
            <a:r>
              <a:rPr lang="en-US" altLang="zh-TW" sz="2800" b="1" dirty="0" smtClean="0">
                <a:solidFill>
                  <a:schemeClr val="tx1"/>
                </a:solidFill>
                <a:latin typeface="DFKai-SB" pitchFamily="65" charset="-120"/>
                <a:ea typeface="DFKai-SB" pitchFamily="65" charset="-120"/>
              </a:rPr>
              <a:t>(</a:t>
            </a:r>
            <a:r>
              <a:rPr lang="en-US" altLang="zh-TW" sz="2800" b="1" dirty="0" err="1" smtClean="0">
                <a:solidFill>
                  <a:schemeClr val="tx1"/>
                </a:solidFill>
                <a:latin typeface="DFKai-SB" pitchFamily="65" charset="-120"/>
                <a:ea typeface="DFKai-SB" pitchFamily="65" charset="-120"/>
              </a:rPr>
              <a:t>Luk</a:t>
            </a:r>
            <a:r>
              <a:rPr lang="en-US" altLang="zh-TW" sz="2800" b="1" dirty="0" smtClean="0">
                <a:solidFill>
                  <a:schemeClr val="tx1"/>
                </a:solidFill>
                <a:latin typeface="DFKai-SB" pitchFamily="65" charset="-120"/>
                <a:ea typeface="DFKai-SB" pitchFamily="65" charset="-120"/>
              </a:rPr>
              <a:t> </a:t>
            </a:r>
            <a:r>
              <a:rPr lang="zh-TW" altLang="en-US" sz="2800" b="1" dirty="0" smtClean="0">
                <a:solidFill>
                  <a:schemeClr val="tx1"/>
                </a:solidFill>
                <a:latin typeface="DFKai-SB" pitchFamily="65" charset="-120"/>
                <a:ea typeface="DFKai-SB" pitchFamily="65" charset="-120"/>
              </a:rPr>
              <a:t>路</a:t>
            </a:r>
            <a:r>
              <a:rPr lang="en-US" altLang="zh-TW" sz="2800" b="1" dirty="0">
                <a:solidFill>
                  <a:schemeClr val="tx1"/>
                </a:solidFill>
                <a:latin typeface="DFKai-SB" pitchFamily="65" charset="-120"/>
                <a:ea typeface="DFKai-SB" pitchFamily="65" charset="-120"/>
              </a:rPr>
              <a:t>23:34</a:t>
            </a:r>
            <a:r>
              <a:rPr lang="en-US" altLang="zh-TW" sz="2800" b="1" dirty="0" smtClean="0">
                <a:solidFill>
                  <a:schemeClr val="tx1"/>
                </a:solidFill>
                <a:latin typeface="DFKai-SB" pitchFamily="65" charset="-120"/>
                <a:ea typeface="DFKai-SB" pitchFamily="65" charset="-120"/>
              </a:rPr>
              <a:t>)</a:t>
            </a: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不</a:t>
            </a:r>
            <a:r>
              <a:rPr lang="zh-TW" altLang="en-US" sz="2800" b="1" dirty="0">
                <a:solidFill>
                  <a:schemeClr val="tx1"/>
                </a:solidFill>
                <a:latin typeface="DFKai-SB" panose="03000509000000000000" pitchFamily="65" charset="-120"/>
                <a:ea typeface="DFKai-SB" panose="03000509000000000000" pitchFamily="65" charset="-120"/>
              </a:rPr>
              <a:t>是一種感</a:t>
            </a:r>
            <a:r>
              <a:rPr lang="zh-TW" altLang="en-US" sz="2800" b="1" dirty="0" smtClean="0">
                <a:solidFill>
                  <a:schemeClr val="tx1"/>
                </a:solidFill>
                <a:latin typeface="DFKai-SB" panose="03000509000000000000" pitchFamily="65" charset="-120"/>
                <a:ea typeface="DFKai-SB" panose="03000509000000000000" pitchFamily="65" charset="-120"/>
              </a:rPr>
              <a:t>覺而</a:t>
            </a:r>
            <a:r>
              <a:rPr lang="zh-TW" altLang="en-US" sz="2800" b="1" dirty="0" smtClean="0">
                <a:solidFill>
                  <a:schemeClr val="tx1"/>
                </a:solidFill>
                <a:latin typeface="DFKai-SB" panose="03000509000000000000" pitchFamily="65" charset="-120"/>
                <a:ea typeface="DFKai-SB" panose="03000509000000000000" pitchFamily="65" charset="-120"/>
              </a:rPr>
              <a:t>是一種</a:t>
            </a:r>
            <a:r>
              <a:rPr lang="zh-TW" altLang="en-US" sz="2800" b="1" dirty="0" smtClean="0">
                <a:solidFill>
                  <a:srgbClr val="3333FF"/>
                </a:solidFill>
                <a:latin typeface="DFKai-SB" panose="03000509000000000000" pitchFamily="65" charset="-120"/>
                <a:ea typeface="DFKai-SB" panose="03000509000000000000" pitchFamily="65" charset="-120"/>
              </a:rPr>
              <a:t>意志的選擇</a:t>
            </a:r>
            <a:endParaRPr lang="en-US" altLang="zh-TW" sz="2800" b="1" dirty="0" smtClean="0">
              <a:solidFill>
                <a:srgbClr val="3333FF"/>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不是縱容對方的錯或判對方無罪，也不是認為自己該受報</a:t>
            </a:r>
            <a:r>
              <a:rPr lang="zh-TW" altLang="en-US" sz="2800" b="1" dirty="0" smtClean="0">
                <a:solidFill>
                  <a:schemeClr val="tx1"/>
                </a:solidFill>
                <a:latin typeface="DFKai-SB" panose="03000509000000000000" pitchFamily="65" charset="-120"/>
                <a:ea typeface="DFKai-SB" panose="03000509000000000000" pitchFamily="65" charset="-120"/>
              </a:rPr>
              <a:t>應</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而是順服神</a:t>
            </a:r>
            <a:r>
              <a:rPr lang="zh-TW" altLang="en-US" sz="2800" b="1" dirty="0">
                <a:solidFill>
                  <a:schemeClr val="tx1"/>
                </a:solidFill>
                <a:latin typeface="DFKai-SB" panose="03000509000000000000" pitchFamily="65" charset="-120"/>
                <a:ea typeface="DFKai-SB" panose="03000509000000000000" pitchFamily="65" charset="-120"/>
              </a:rPr>
              <a:t>的</a:t>
            </a:r>
            <a:r>
              <a:rPr lang="zh-TW" altLang="en-US" sz="2800" b="1" dirty="0" smtClean="0">
                <a:solidFill>
                  <a:schemeClr val="tx1"/>
                </a:solidFill>
                <a:latin typeface="DFKai-SB" panose="03000509000000000000" pitchFamily="65" charset="-120"/>
                <a:ea typeface="DFKai-SB" panose="03000509000000000000" pitchFamily="65" charset="-120"/>
              </a:rPr>
              <a:t>話定</a:t>
            </a:r>
            <a:r>
              <a:rPr lang="zh-TW" altLang="en-US" sz="2800" b="1" dirty="0">
                <a:solidFill>
                  <a:schemeClr val="tx1"/>
                </a:solidFill>
                <a:latin typeface="DFKai-SB" panose="03000509000000000000" pitchFamily="65" charset="-120"/>
                <a:ea typeface="DFKai-SB" panose="03000509000000000000" pitchFamily="65" charset="-120"/>
              </a:rPr>
              <a:t>睛在「恩典」</a:t>
            </a:r>
            <a:r>
              <a:rPr lang="zh-TW" altLang="en-US" sz="2800" b="1" dirty="0" smtClean="0">
                <a:solidFill>
                  <a:schemeClr val="tx1"/>
                </a:solidFill>
                <a:latin typeface="DFKai-SB" panose="03000509000000000000" pitchFamily="65" charset="-120"/>
                <a:ea typeface="DFKai-SB" panose="03000509000000000000" pitchFamily="65" charset="-120"/>
              </a:rPr>
              <a:t>上，讓神</a:t>
            </a:r>
            <a:r>
              <a:rPr lang="zh-TW" altLang="en-US" sz="2800" b="1" dirty="0">
                <a:solidFill>
                  <a:schemeClr val="tx1"/>
                </a:solidFill>
                <a:latin typeface="DFKai-SB" panose="03000509000000000000" pitchFamily="65" charset="-120"/>
                <a:ea typeface="DFKai-SB" panose="03000509000000000000" pitchFamily="65" charset="-120"/>
              </a:rPr>
              <a:t>的愛在我們身上產生的力量</a:t>
            </a:r>
            <a:r>
              <a:rPr lang="en-US" altLang="zh-TW" sz="2800" b="1" dirty="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252864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存</a:t>
            </a:r>
            <a:r>
              <a:rPr lang="en-US" altLang="zh-TW"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饒</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恕</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400"/>
              </a:lnSpc>
            </a:pPr>
            <a:r>
              <a:rPr lang="en-US" altLang="zh-TW" sz="2800" b="1" dirty="0" smtClean="0">
                <a:solidFill>
                  <a:schemeClr val="tx1"/>
                </a:solidFill>
                <a:latin typeface="DFKai-SB" panose="03000509000000000000" pitchFamily="65" charset="-120"/>
                <a:ea typeface="DFKai-SB" panose="03000509000000000000" pitchFamily="65" charset="-120"/>
              </a:rPr>
              <a:t>II</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饒恕的具體步驟</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609600" indent="-609600" algn="l">
              <a:lnSpc>
                <a:spcPts val="3300"/>
              </a:lnSpc>
              <a:buFontTx/>
              <a:buAutoNum type="arabicPeriod"/>
            </a:pPr>
            <a:r>
              <a:rPr lang="zh-TW" altLang="en-US" sz="2800" b="1" dirty="0">
                <a:solidFill>
                  <a:schemeClr val="tx1"/>
                </a:solidFill>
                <a:latin typeface="DFKai-SB" panose="03000509000000000000" pitchFamily="65" charset="-120"/>
                <a:ea typeface="DFKai-SB" panose="03000509000000000000" pitchFamily="65" charset="-120"/>
              </a:rPr>
              <a:t>向神傾吐你的怒氣或傷痛</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將對方需要被原諒的行為一一寫下，並一一原諒，</a:t>
            </a:r>
            <a:r>
              <a:rPr lang="zh-TW" altLang="en-US" sz="2800" b="1" dirty="0">
                <a:solidFill>
                  <a:srgbClr val="3333FF"/>
                </a:solidFill>
                <a:latin typeface="DFKai-SB" panose="03000509000000000000" pitchFamily="65" charset="-120"/>
                <a:ea typeface="DFKai-SB" panose="03000509000000000000" pitchFamily="65" charset="-120"/>
              </a:rPr>
              <a:t>不是</a:t>
            </a:r>
            <a:r>
              <a:rPr lang="zh-TW" altLang="en-US" sz="2800" b="1" dirty="0">
                <a:solidFill>
                  <a:schemeClr val="tx1"/>
                </a:solidFill>
                <a:latin typeface="DFKai-SB" panose="03000509000000000000" pitchFamily="65" charset="-120"/>
                <a:ea typeface="DFKai-SB" panose="03000509000000000000" pitchFamily="65" charset="-120"/>
              </a:rPr>
              <a:t>對方的</a:t>
            </a:r>
            <a:r>
              <a:rPr lang="zh-TW" altLang="en-US" sz="2800" b="1" dirty="0">
                <a:solidFill>
                  <a:srgbClr val="3333FF"/>
                </a:solidFill>
                <a:latin typeface="DFKai-SB" panose="03000509000000000000" pitchFamily="65" charset="-120"/>
                <a:ea typeface="DFKai-SB" panose="03000509000000000000" pitchFamily="65" charset="-120"/>
              </a:rPr>
              <a:t>個性</a:t>
            </a:r>
            <a:r>
              <a:rPr lang="zh-TW" altLang="en-US" sz="2800" b="1" dirty="0">
                <a:solidFill>
                  <a:schemeClr val="tx1"/>
                </a:solidFill>
                <a:latin typeface="DFKai-SB" panose="03000509000000000000" pitchFamily="65" charset="-120"/>
                <a:ea typeface="DFKai-SB" panose="03000509000000000000" pitchFamily="65" charset="-120"/>
              </a:rPr>
              <a:t>，而是</a:t>
            </a:r>
            <a:r>
              <a:rPr lang="zh-TW" altLang="en-US" sz="2800" b="1" dirty="0">
                <a:solidFill>
                  <a:srgbClr val="3333FF"/>
                </a:solidFill>
                <a:latin typeface="DFKai-SB" panose="03000509000000000000" pitchFamily="65" charset="-120"/>
                <a:ea typeface="DFKai-SB" panose="03000509000000000000" pitchFamily="65" charset="-120"/>
              </a:rPr>
              <a:t>行為</a:t>
            </a:r>
            <a:r>
              <a:rPr lang="en-US" altLang="zh-TW" sz="2800" b="1" dirty="0">
                <a:solidFill>
                  <a:schemeClr val="tx1"/>
                </a:solidFill>
                <a:latin typeface="DFKai-SB" panose="03000509000000000000" pitchFamily="65" charset="-120"/>
                <a:ea typeface="DFKai-SB" panose="03000509000000000000" pitchFamily="65" charset="-120"/>
              </a:rPr>
              <a:t>)</a:t>
            </a:r>
          </a:p>
          <a:p>
            <a:pPr marL="609600" indent="-609600" algn="l">
              <a:lnSpc>
                <a:spcPts val="3300"/>
              </a:lnSpc>
              <a:buFontTx/>
              <a:buAutoNum type="arabicPeriod"/>
            </a:pPr>
            <a:r>
              <a:rPr lang="zh-TW" altLang="en-US" sz="2800" b="1" dirty="0">
                <a:solidFill>
                  <a:schemeClr val="tx1"/>
                </a:solidFill>
                <a:latin typeface="DFKai-SB" panose="03000509000000000000" pitchFamily="65" charset="-120"/>
                <a:ea typeface="DFKai-SB" panose="03000509000000000000" pitchFamily="65" charset="-120"/>
              </a:rPr>
              <a:t>求</a:t>
            </a:r>
            <a:r>
              <a:rPr lang="zh-TW" altLang="en-US" sz="2800" b="1" dirty="0" smtClean="0">
                <a:solidFill>
                  <a:schemeClr val="tx1"/>
                </a:solidFill>
                <a:latin typeface="DFKai-SB" panose="03000509000000000000" pitchFamily="65" charset="-120"/>
                <a:ea typeface="DFKai-SB" panose="03000509000000000000" pitchFamily="65" charset="-120"/>
              </a:rPr>
              <a:t>主赦</a:t>
            </a:r>
            <a:r>
              <a:rPr lang="zh-TW" altLang="en-US" sz="2800" b="1" dirty="0">
                <a:solidFill>
                  <a:schemeClr val="tx1"/>
                </a:solidFill>
                <a:latin typeface="DFKai-SB" panose="03000509000000000000" pitchFamily="65" charset="-120"/>
                <a:ea typeface="DFKai-SB" panose="03000509000000000000" pitchFamily="65" charset="-120"/>
              </a:rPr>
              <a:t>免你的怒氣、苦毒與</a:t>
            </a:r>
            <a:r>
              <a:rPr lang="zh-TW" altLang="en-US" sz="2800" b="1" dirty="0" smtClean="0">
                <a:solidFill>
                  <a:schemeClr val="tx1"/>
                </a:solidFill>
                <a:latin typeface="DFKai-SB" panose="03000509000000000000" pitchFamily="65" charset="-120"/>
                <a:ea typeface="DFKai-SB" panose="03000509000000000000" pitchFamily="65" charset="-120"/>
              </a:rPr>
              <a:t>不饒</a:t>
            </a:r>
            <a:r>
              <a:rPr lang="zh-TW" altLang="en-US" sz="2800" b="1" dirty="0">
                <a:solidFill>
                  <a:schemeClr val="tx1"/>
                </a:solidFill>
                <a:latin typeface="DFKai-SB" panose="03000509000000000000" pitchFamily="65" charset="-120"/>
                <a:ea typeface="DFKai-SB" panose="03000509000000000000" pitchFamily="65" charset="-120"/>
              </a:rPr>
              <a:t>恕的罪</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Mat</a:t>
            </a:r>
            <a:r>
              <a:rPr lang="zh-TW" altLang="en-US" sz="2400" b="1" dirty="0" smtClean="0">
                <a:solidFill>
                  <a:schemeClr val="tx1"/>
                </a:solidFill>
                <a:latin typeface="DFKai-SB" panose="03000509000000000000" pitchFamily="65" charset="-120"/>
                <a:ea typeface="DFKai-SB" panose="03000509000000000000" pitchFamily="65" charset="-120"/>
              </a:rPr>
              <a:t>太</a:t>
            </a:r>
            <a:r>
              <a:rPr lang="zh-TW" altLang="en-US" sz="2400" b="1" dirty="0">
                <a:solidFill>
                  <a:schemeClr val="tx1"/>
                </a:solidFill>
                <a:latin typeface="DFKai-SB" panose="03000509000000000000" pitchFamily="65" charset="-120"/>
                <a:ea typeface="DFKai-SB" panose="03000509000000000000" pitchFamily="65" charset="-120"/>
              </a:rPr>
              <a:t>6：14-15</a:t>
            </a:r>
            <a:r>
              <a:rPr lang="en-US" altLang="zh-TW" sz="2800" b="1" dirty="0">
                <a:solidFill>
                  <a:schemeClr val="tx1"/>
                </a:solidFill>
                <a:latin typeface="DFKai-SB" panose="03000509000000000000" pitchFamily="65" charset="-120"/>
                <a:ea typeface="DFKai-SB" panose="03000509000000000000" pitchFamily="65" charset="-120"/>
              </a:rPr>
              <a:t>)</a:t>
            </a:r>
            <a:endParaRPr lang="zh-TW" altLang="en-US" sz="2800" b="1" dirty="0">
              <a:solidFill>
                <a:schemeClr val="tx1"/>
              </a:solidFill>
              <a:latin typeface="DFKai-SB" panose="03000509000000000000" pitchFamily="65" charset="-120"/>
              <a:ea typeface="DFKai-SB" panose="03000509000000000000" pitchFamily="65" charset="-120"/>
            </a:endParaRPr>
          </a:p>
          <a:p>
            <a:pPr marL="609600" indent="-609600" algn="l">
              <a:lnSpc>
                <a:spcPts val="3300"/>
              </a:lnSpc>
              <a:buFontTx/>
              <a:buAutoNum type="arabicPeriod"/>
            </a:pPr>
            <a:r>
              <a:rPr lang="zh-TW" altLang="en-US" sz="2800" b="1" dirty="0">
                <a:solidFill>
                  <a:schemeClr val="tx1"/>
                </a:solidFill>
                <a:latin typeface="DFKai-SB" panose="03000509000000000000" pitchFamily="65" charset="-120"/>
                <a:ea typeface="DFKai-SB" panose="03000509000000000000" pitchFamily="65" charset="-120"/>
              </a:rPr>
              <a:t>告訴主耶穌你</a:t>
            </a:r>
            <a:r>
              <a:rPr lang="zh-TW" altLang="en-US" sz="2800" b="1" dirty="0">
                <a:solidFill>
                  <a:srgbClr val="3333FF"/>
                </a:solidFill>
                <a:latin typeface="DFKai-SB" panose="03000509000000000000" pitchFamily="65" charset="-120"/>
                <a:ea typeface="DFKai-SB" panose="03000509000000000000" pitchFamily="65" charset="-120"/>
              </a:rPr>
              <a:t>定意</a:t>
            </a:r>
            <a:r>
              <a:rPr lang="zh-TW" altLang="en-US" sz="2800" b="1" dirty="0">
                <a:solidFill>
                  <a:schemeClr val="tx1"/>
                </a:solidFill>
                <a:latin typeface="DFKai-SB" panose="03000509000000000000" pitchFamily="65" charset="-120"/>
                <a:ea typeface="DFKai-SB" panose="03000509000000000000" pitchFamily="65" charset="-120"/>
              </a:rPr>
              <a:t>要饒</a:t>
            </a:r>
            <a:r>
              <a:rPr lang="zh-TW" altLang="en-US" sz="2800" b="1" dirty="0" smtClean="0">
                <a:solidFill>
                  <a:schemeClr val="tx1"/>
                </a:solidFill>
                <a:latin typeface="DFKai-SB" panose="03000509000000000000" pitchFamily="65" charset="-120"/>
                <a:ea typeface="DFKai-SB" panose="03000509000000000000" pitchFamily="65" charset="-120"/>
              </a:rPr>
              <a:t>恕傷害你</a:t>
            </a:r>
            <a:r>
              <a:rPr lang="zh-TW" altLang="en-US" sz="2800" b="1" dirty="0">
                <a:solidFill>
                  <a:schemeClr val="tx1"/>
                </a:solidFill>
                <a:latin typeface="DFKai-SB" panose="03000509000000000000" pitchFamily="65" charset="-120"/>
                <a:ea typeface="DFKai-SB" panose="03000509000000000000" pitchFamily="65" charset="-120"/>
              </a:rPr>
              <a:t>的人，你</a:t>
            </a:r>
            <a:r>
              <a:rPr lang="zh-TW" altLang="en-US" sz="2800" b="1" dirty="0">
                <a:solidFill>
                  <a:srgbClr val="3333FF"/>
                </a:solidFill>
                <a:latin typeface="DFKai-SB" panose="03000509000000000000" pitchFamily="65" charset="-120"/>
                <a:ea typeface="DFKai-SB" panose="03000509000000000000" pitchFamily="65" charset="-120"/>
              </a:rPr>
              <a:t>選擇</a:t>
            </a:r>
            <a:r>
              <a:rPr lang="zh-TW" altLang="en-US" sz="2800" b="1" dirty="0">
                <a:solidFill>
                  <a:schemeClr val="tx1"/>
                </a:solidFill>
                <a:latin typeface="DFKai-SB" panose="03000509000000000000" pitchFamily="65" charset="-120"/>
                <a:ea typeface="DFKai-SB" panose="03000509000000000000" pitchFamily="65" charset="-120"/>
              </a:rPr>
              <a:t>要饒恕他，求主把饒恕的能力賜給你，把愛</a:t>
            </a:r>
            <a:r>
              <a:rPr lang="zh-TW" altLang="en-US" sz="2800" b="1" dirty="0" smtClean="0">
                <a:solidFill>
                  <a:schemeClr val="tx1"/>
                </a:solidFill>
                <a:latin typeface="DFKai-SB" panose="03000509000000000000" pitchFamily="65" charset="-120"/>
                <a:ea typeface="DFKai-SB" panose="03000509000000000000" pitchFamily="65" charset="-120"/>
              </a:rPr>
              <a:t>那</a:t>
            </a:r>
            <a:r>
              <a:rPr lang="zh-TW" altLang="en-US" sz="2800" b="1" dirty="0">
                <a:solidFill>
                  <a:schemeClr val="tx1"/>
                </a:solidFill>
                <a:latin typeface="DFKai-SB" panose="03000509000000000000" pitchFamily="65" charset="-120"/>
                <a:ea typeface="DFKai-SB" panose="03000509000000000000" pitchFamily="65" charset="-120"/>
              </a:rPr>
              <a:t>傷害</a:t>
            </a:r>
            <a:r>
              <a:rPr lang="zh-TW" altLang="en-US" sz="2800" b="1" dirty="0" smtClean="0">
                <a:solidFill>
                  <a:schemeClr val="tx1"/>
                </a:solidFill>
                <a:latin typeface="DFKai-SB" panose="03000509000000000000" pitchFamily="65" charset="-120"/>
                <a:ea typeface="DFKai-SB" panose="03000509000000000000" pitchFamily="65" charset="-120"/>
              </a:rPr>
              <a:t>你</a:t>
            </a:r>
            <a:r>
              <a:rPr lang="zh-TW" altLang="en-US" sz="2800" b="1" dirty="0">
                <a:solidFill>
                  <a:schemeClr val="tx1"/>
                </a:solidFill>
                <a:latin typeface="DFKai-SB" panose="03000509000000000000" pitchFamily="65" charset="-120"/>
                <a:ea typeface="DFKai-SB" panose="03000509000000000000" pitchFamily="65" charset="-120"/>
              </a:rPr>
              <a:t>的人的力量放在你裡面，因饒恕的能力和愛都是從主而來的</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err="1" smtClean="0">
                <a:solidFill>
                  <a:schemeClr val="tx1"/>
                </a:solidFill>
                <a:latin typeface="DFKai-SB" panose="03000509000000000000" pitchFamily="65" charset="-120"/>
                <a:ea typeface="DFKai-SB" panose="03000509000000000000" pitchFamily="65" charset="-120"/>
              </a:rPr>
              <a:t>Eph</a:t>
            </a:r>
            <a:r>
              <a:rPr lang="zh-TW" altLang="en-US" sz="2800" b="1" dirty="0" smtClean="0">
                <a:solidFill>
                  <a:schemeClr val="tx1"/>
                </a:solidFill>
                <a:latin typeface="DFKai-SB" panose="03000509000000000000" pitchFamily="65" charset="-120"/>
                <a:ea typeface="DFKai-SB" panose="03000509000000000000" pitchFamily="65" charset="-120"/>
              </a:rPr>
              <a:t>弗</a:t>
            </a:r>
            <a:r>
              <a:rPr lang="zh-TW" altLang="en-US" sz="2800" b="1" dirty="0">
                <a:solidFill>
                  <a:schemeClr val="tx1"/>
                </a:solidFill>
                <a:latin typeface="DFKai-SB" panose="03000509000000000000" pitchFamily="65" charset="-120"/>
                <a:ea typeface="DFKai-SB" panose="03000509000000000000" pitchFamily="65" charset="-120"/>
              </a:rPr>
              <a:t>4：30-32) </a:t>
            </a:r>
            <a:endParaRPr lang="en-US" altLang="zh-TW" sz="2800" b="1" dirty="0">
              <a:solidFill>
                <a:schemeClr val="tx1"/>
              </a:solidFill>
              <a:latin typeface="DFKai-SB" panose="03000509000000000000" pitchFamily="65" charset="-120"/>
              <a:ea typeface="DFKai-SB" panose="03000509000000000000" pitchFamily="65" charset="-120"/>
            </a:endParaRPr>
          </a:p>
          <a:p>
            <a:pPr marL="609600" indent="-609600" algn="l">
              <a:lnSpc>
                <a:spcPts val="3300"/>
              </a:lnSpc>
            </a:pPr>
            <a:r>
              <a:rPr lang="en-US" altLang="zh-TW" sz="2800" b="1" dirty="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 做饒恕自己的禱告</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謝謝神饒恕你，奉主耶穌的名你也   </a:t>
            </a:r>
            <a:endParaRPr lang="en-US" altLang="zh-TW" sz="2800" b="1" dirty="0">
              <a:solidFill>
                <a:schemeClr val="tx1"/>
              </a:solidFill>
              <a:latin typeface="DFKai-SB" panose="03000509000000000000" pitchFamily="65" charset="-120"/>
              <a:ea typeface="DFKai-SB" panose="03000509000000000000" pitchFamily="65" charset="-120"/>
            </a:endParaRPr>
          </a:p>
          <a:p>
            <a:pPr marL="609600" indent="-609600" algn="l">
              <a:lnSpc>
                <a:spcPts val="3300"/>
              </a:lnSpc>
            </a:pPr>
            <a:r>
              <a:rPr lang="zh-TW" altLang="en-US" sz="2800" b="1" dirty="0">
                <a:solidFill>
                  <a:schemeClr val="tx1"/>
                </a:solidFill>
                <a:latin typeface="DFKai-SB" panose="03000509000000000000" pitchFamily="65" charset="-120"/>
                <a:ea typeface="DFKai-SB" panose="03000509000000000000" pitchFamily="65" charset="-120"/>
              </a:rPr>
              <a:t>   饒恕自己</a:t>
            </a:r>
            <a:endParaRPr lang="en-US" altLang="zh-TW" sz="2800" b="1" dirty="0">
              <a:solidFill>
                <a:schemeClr val="tx1"/>
              </a:solidFill>
              <a:latin typeface="DFKai-SB" panose="03000509000000000000" pitchFamily="65" charset="-120"/>
              <a:ea typeface="DFKai-SB" panose="03000509000000000000" pitchFamily="65" charset="-120"/>
            </a:endParaRPr>
          </a:p>
          <a:p>
            <a:pPr marL="609600" indent="-609600" algn="l">
              <a:lnSpc>
                <a:spcPts val="3300"/>
              </a:lnSpc>
            </a:pPr>
            <a:r>
              <a:rPr lang="en-US" altLang="zh-TW" sz="2800" b="1" dirty="0">
                <a:solidFill>
                  <a:schemeClr val="tx1"/>
                </a:solidFill>
                <a:latin typeface="DFKai-SB" panose="03000509000000000000" pitchFamily="65" charset="-120"/>
                <a:ea typeface="DFKai-SB" panose="03000509000000000000" pitchFamily="65" charset="-120"/>
              </a:rPr>
              <a:t>5.</a:t>
            </a:r>
            <a:r>
              <a:rPr lang="zh-TW" altLang="en-US" sz="2800" b="1" dirty="0">
                <a:solidFill>
                  <a:schemeClr val="tx1"/>
                </a:solidFill>
                <a:latin typeface="DFKai-SB" panose="03000509000000000000" pitchFamily="65" charset="-120"/>
                <a:ea typeface="DFKai-SB" panose="03000509000000000000" pitchFamily="65" charset="-120"/>
              </a:rPr>
              <a:t> 求主耶穌釋放他十字架的大能醫治你們的關係，求</a:t>
            </a:r>
            <a:r>
              <a:rPr lang="zh-TW" altLang="en-US" sz="2800" b="1" dirty="0" smtClean="0">
                <a:solidFill>
                  <a:schemeClr val="tx1"/>
                </a:solidFill>
                <a:latin typeface="DFKai-SB" panose="03000509000000000000" pitchFamily="65" charset="-120"/>
                <a:ea typeface="DFKai-SB" panose="03000509000000000000" pitchFamily="65" charset="-120"/>
              </a:rPr>
              <a:t>耶穌</a:t>
            </a:r>
            <a:r>
              <a:rPr lang="zh-TW" altLang="en-US" sz="2800" b="1" dirty="0">
                <a:solidFill>
                  <a:schemeClr val="tx1"/>
                </a:solidFill>
                <a:latin typeface="DFKai-SB" panose="03000509000000000000" pitchFamily="65" charset="-120"/>
                <a:ea typeface="DFKai-SB" panose="03000509000000000000" pitchFamily="65" charset="-120"/>
              </a:rPr>
              <a:t>的寶血潔淨你們的關係</a:t>
            </a:r>
            <a:r>
              <a:rPr lang="zh-TW" altLang="en-US" sz="2800" b="1" dirty="0" smtClean="0">
                <a:solidFill>
                  <a:schemeClr val="tx1"/>
                </a:solidFill>
                <a:latin typeface="DFKai-SB" panose="03000509000000000000" pitchFamily="65" charset="-120"/>
                <a:ea typeface="DFKai-SB" panose="03000509000000000000" pitchFamily="65" charset="-120"/>
              </a:rPr>
              <a:t>，醫治不健康的連結</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苦毒、懷恨會使我們和傷害者產生負面的連結</a:t>
            </a:r>
            <a:r>
              <a:rPr lang="en-US" altLang="zh-TW" sz="2800" b="1" dirty="0" smtClean="0">
                <a:solidFill>
                  <a:srgbClr val="7030A0"/>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836269" y="63246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392080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存</a:t>
            </a:r>
            <a:r>
              <a:rPr lang="en-US" altLang="zh-TW"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饒</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恕</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II</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饒恕的具體步</a:t>
            </a:r>
            <a:r>
              <a:rPr lang="zh-TW" altLang="en-US" sz="2800" b="1" dirty="0" smtClean="0">
                <a:solidFill>
                  <a:schemeClr val="tx1"/>
                </a:solidFill>
                <a:latin typeface="DFKai-SB" panose="03000509000000000000" pitchFamily="65" charset="-120"/>
                <a:ea typeface="DFKai-SB" panose="03000509000000000000" pitchFamily="65" charset="-120"/>
              </a:rPr>
              <a:t>驟</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續</a:t>
            </a:r>
            <a:r>
              <a:rPr lang="en-US" altLang="zh-TW" sz="2800" b="1" dirty="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6. </a:t>
            </a:r>
            <a:r>
              <a:rPr lang="zh-TW" altLang="en-US" sz="2800" b="1" dirty="0" smtClean="0">
                <a:solidFill>
                  <a:schemeClr val="tx1"/>
                </a:solidFill>
                <a:latin typeface="DFKai-SB" panose="03000509000000000000" pitchFamily="65" charset="-120"/>
                <a:ea typeface="DFKai-SB" panose="03000509000000000000" pitchFamily="65" charset="-120"/>
              </a:rPr>
              <a:t>奉</a:t>
            </a:r>
            <a:r>
              <a:rPr lang="zh-TW" altLang="en-US" sz="2800" b="1" dirty="0">
                <a:solidFill>
                  <a:schemeClr val="tx1"/>
                </a:solidFill>
                <a:latin typeface="DFKai-SB" panose="03000509000000000000" pitchFamily="65" charset="-120"/>
                <a:ea typeface="DFKai-SB" panose="03000509000000000000" pitchFamily="65" charset="-120"/>
              </a:rPr>
              <a:t>主的名祝</a:t>
            </a:r>
            <a:r>
              <a:rPr lang="zh-TW" altLang="en-US" sz="2800" b="1" dirty="0" smtClean="0">
                <a:solidFill>
                  <a:schemeClr val="tx1"/>
                </a:solidFill>
                <a:latin typeface="DFKai-SB" panose="03000509000000000000" pitchFamily="65" charset="-120"/>
                <a:ea typeface="DFKai-SB" panose="03000509000000000000" pitchFamily="65" charset="-120"/>
              </a:rPr>
              <a:t>福傷害你</a:t>
            </a:r>
            <a:r>
              <a:rPr lang="zh-TW" altLang="en-US" sz="2800" b="1" dirty="0">
                <a:solidFill>
                  <a:schemeClr val="tx1"/>
                </a:solidFill>
                <a:latin typeface="DFKai-SB" panose="03000509000000000000" pitchFamily="65" charset="-120"/>
                <a:ea typeface="DFKai-SB" panose="03000509000000000000" pitchFamily="65" charset="-120"/>
              </a:rPr>
              <a:t>的</a:t>
            </a:r>
            <a:r>
              <a:rPr lang="zh-TW" altLang="en-US" sz="2800" b="1" dirty="0" smtClean="0">
                <a:solidFill>
                  <a:schemeClr val="tx1"/>
                </a:solidFill>
                <a:latin typeface="DFKai-SB" panose="03000509000000000000" pitchFamily="65" charset="-120"/>
                <a:ea typeface="DFKai-SB" panose="03000509000000000000" pitchFamily="65" charset="-120"/>
              </a:rPr>
              <a:t>人(</a:t>
            </a:r>
            <a:r>
              <a:rPr lang="en-US" altLang="zh-TW" sz="2800" b="1" dirty="0" smtClean="0">
                <a:solidFill>
                  <a:schemeClr val="tx1"/>
                </a:solidFill>
                <a:latin typeface="DFKai-SB" panose="03000509000000000000" pitchFamily="65" charset="-120"/>
                <a:ea typeface="DFKai-SB" panose="03000509000000000000" pitchFamily="65" charset="-120"/>
              </a:rPr>
              <a:t>Rom</a:t>
            </a:r>
            <a:r>
              <a:rPr lang="zh-TW" altLang="en-US" sz="2800" b="1" dirty="0" smtClean="0">
                <a:solidFill>
                  <a:schemeClr val="tx1"/>
                </a:solidFill>
                <a:latin typeface="DFKai-SB" panose="03000509000000000000" pitchFamily="65" charset="-120"/>
                <a:ea typeface="DFKai-SB" panose="03000509000000000000" pitchFamily="65" charset="-120"/>
              </a:rPr>
              <a:t>羅</a:t>
            </a:r>
            <a:r>
              <a:rPr lang="zh-TW" altLang="en-US" sz="2800" b="1" dirty="0">
                <a:solidFill>
                  <a:schemeClr val="tx1"/>
                </a:solidFill>
                <a:latin typeface="DFKai-SB" panose="03000509000000000000" pitchFamily="65" charset="-120"/>
                <a:ea typeface="DFKai-SB" panose="03000509000000000000" pitchFamily="65" charset="-120"/>
              </a:rPr>
              <a:t>1</a:t>
            </a:r>
            <a:r>
              <a:rPr lang="zh-TW" altLang="en-US" sz="2800" b="1" dirty="0" smtClean="0">
                <a:solidFill>
                  <a:schemeClr val="tx1"/>
                </a:solidFill>
                <a:latin typeface="DFKai-SB" panose="03000509000000000000" pitchFamily="65" charset="-120"/>
                <a:ea typeface="DFKai-SB" panose="03000509000000000000" pitchFamily="65" charset="-120"/>
              </a:rPr>
              <a:t>2</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14</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1Cor</a:t>
            </a:r>
            <a:r>
              <a:rPr lang="zh-TW" altLang="en-US" sz="2800" b="1" dirty="0" smtClean="0">
                <a:solidFill>
                  <a:schemeClr val="tx1"/>
                </a:solidFill>
                <a:latin typeface="DFKai-SB" panose="03000509000000000000" pitchFamily="65" charset="-120"/>
                <a:ea typeface="DFKai-SB" panose="03000509000000000000" pitchFamily="65" charset="-120"/>
              </a:rPr>
              <a:t>林前</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:1</a:t>
            </a:r>
            <a:r>
              <a:rPr lang="zh-TW" altLang="en-US" sz="2800" b="1" dirty="0" smtClean="0">
                <a:solidFill>
                  <a:schemeClr val="tx1"/>
                </a:solidFill>
                <a:latin typeface="DFKai-SB" panose="03000509000000000000" pitchFamily="65" charset="-120"/>
                <a:ea typeface="DFKai-SB" panose="03000509000000000000" pitchFamily="65" charset="-120"/>
              </a:rPr>
              <a:t>2</a:t>
            </a:r>
            <a:r>
              <a:rPr lang="en-US" altLang="zh-TW" sz="2800" b="1" dirty="0" smtClean="0">
                <a:solidFill>
                  <a:schemeClr val="tx1"/>
                </a:solidFill>
                <a:latin typeface="DFKai-SB" panose="03000509000000000000" pitchFamily="65" charset="-120"/>
                <a:ea typeface="DFKai-SB" panose="03000509000000000000" pitchFamily="65" charset="-120"/>
              </a:rPr>
              <a:t>; 	2 Peter</a:t>
            </a:r>
            <a:r>
              <a:rPr lang="zh-TW" altLang="en-US" sz="2800" b="1" dirty="0" smtClean="0">
                <a:solidFill>
                  <a:schemeClr val="tx1"/>
                </a:solidFill>
                <a:latin typeface="DFKai-SB" panose="03000509000000000000" pitchFamily="65" charset="-120"/>
                <a:ea typeface="DFKai-SB" panose="03000509000000000000" pitchFamily="65" charset="-120"/>
              </a:rPr>
              <a:t>彼</a:t>
            </a:r>
            <a:r>
              <a:rPr lang="zh-TW" altLang="en-US" sz="2800" b="1" dirty="0">
                <a:solidFill>
                  <a:schemeClr val="tx1"/>
                </a:solidFill>
                <a:latin typeface="DFKai-SB" panose="03000509000000000000" pitchFamily="65" charset="-120"/>
                <a:ea typeface="DFKai-SB" panose="03000509000000000000" pitchFamily="65" charset="-120"/>
              </a:rPr>
              <a:t>前3:</a:t>
            </a:r>
            <a:r>
              <a:rPr lang="zh-TW" altLang="en-US" sz="2800" b="1" dirty="0" smtClean="0">
                <a:solidFill>
                  <a:schemeClr val="tx1"/>
                </a:solidFill>
                <a:latin typeface="DFKai-SB" panose="03000509000000000000" pitchFamily="65" charset="-120"/>
                <a:ea typeface="DFKai-SB" panose="03000509000000000000" pitchFamily="65" charset="-120"/>
              </a:rPr>
              <a:t>9</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7. </a:t>
            </a:r>
            <a:r>
              <a:rPr lang="zh-TW" altLang="en-US" sz="2800" b="1" dirty="0">
                <a:solidFill>
                  <a:schemeClr val="tx1"/>
                </a:solidFill>
                <a:latin typeface="DFKai-SB" panose="03000509000000000000" pitchFamily="65" charset="-120"/>
                <a:ea typeface="DFKai-SB" panose="03000509000000000000" pitchFamily="65" charset="-120"/>
              </a:rPr>
              <a:t>以後每當受傷的感覺再回來時，要再向神宣告你已經</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饒恕他，再向神求力量，這樣爭戰一直到你能從內</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心深處饒恕他、愛他</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饒恕是一個過程</a:t>
            </a:r>
            <a:r>
              <a:rPr lang="zh-TW" altLang="en-US" sz="2800" b="1" dirty="0">
                <a:solidFill>
                  <a:schemeClr val="tx1"/>
                </a:solidFill>
                <a:latin typeface="DFKai-SB" panose="03000509000000000000" pitchFamily="65" charset="-120"/>
                <a:ea typeface="DFKai-SB" panose="03000509000000000000" pitchFamily="65" charset="-120"/>
              </a:rPr>
              <a:t>、是一個旅</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程，不是做一次決定就夠了</a:t>
            </a:r>
            <a:r>
              <a:rPr lang="en-US" altLang="zh-TW" sz="2800" b="1" dirty="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(Mat </a:t>
            </a:r>
            <a:r>
              <a:rPr lang="zh-TW" altLang="en-US" sz="2800" b="1" dirty="0" smtClean="0">
                <a:solidFill>
                  <a:schemeClr val="tx1"/>
                </a:solidFill>
                <a:latin typeface="DFKai-SB" panose="03000509000000000000" pitchFamily="65" charset="-120"/>
                <a:ea typeface="DFKai-SB" panose="03000509000000000000" pitchFamily="65" charset="-120"/>
              </a:rPr>
              <a:t>太</a:t>
            </a:r>
            <a:r>
              <a:rPr lang="en-US" altLang="zh-TW" sz="2800" b="1" dirty="0">
                <a:solidFill>
                  <a:schemeClr val="tx1"/>
                </a:solidFill>
                <a:latin typeface="DFKai-SB" panose="03000509000000000000" pitchFamily="65" charset="-120"/>
                <a:ea typeface="DFKai-SB" panose="03000509000000000000" pitchFamily="65" charset="-120"/>
              </a:rPr>
              <a:t>18:21-22)</a:t>
            </a:r>
          </a:p>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8.</a:t>
            </a:r>
            <a:r>
              <a:rPr lang="zh-TW" altLang="en-US" sz="2800" b="1" dirty="0">
                <a:solidFill>
                  <a:srgbClr val="3333FF"/>
                </a:solidFill>
                <a:latin typeface="DFKai-SB" panose="03000509000000000000" pitchFamily="65" charset="-120"/>
                <a:ea typeface="DFKai-SB" panose="03000509000000000000" pitchFamily="65" charset="-120"/>
              </a:rPr>
              <a:t>讓神的愛來充滿你</a:t>
            </a:r>
            <a:r>
              <a:rPr lang="zh-TW" altLang="en-US" sz="2800" b="1" dirty="0">
                <a:solidFill>
                  <a:schemeClr val="tx1"/>
                </a:solidFill>
                <a:latin typeface="DFKai-SB" panose="03000509000000000000" pitchFamily="65" charset="-120"/>
                <a:ea typeface="DFKai-SB" panose="03000509000000000000" pitchFamily="65" charset="-120"/>
              </a:rPr>
              <a:t>，繼</a:t>
            </a:r>
            <a:r>
              <a:rPr lang="zh-TW" altLang="en-US" sz="2800" b="1" dirty="0" smtClean="0">
                <a:solidFill>
                  <a:schemeClr val="tx1"/>
                </a:solidFill>
                <a:latin typeface="DFKai-SB" panose="03000509000000000000" pitchFamily="65" charset="-120"/>
                <a:ea typeface="DFKai-SB" panose="03000509000000000000" pitchFamily="65" charset="-120"/>
              </a:rPr>
              <a:t>續選擇饒</a:t>
            </a:r>
            <a:r>
              <a:rPr lang="zh-TW" altLang="en-US" sz="2800" b="1" dirty="0">
                <a:solidFill>
                  <a:schemeClr val="tx1"/>
                </a:solidFill>
                <a:latin typeface="DFKai-SB" panose="03000509000000000000" pitchFamily="65" charset="-120"/>
                <a:ea typeface="DFKai-SB" panose="03000509000000000000" pitchFamily="65" charset="-120"/>
              </a:rPr>
              <a:t>恕，被神釋放到成為</a:t>
            </a:r>
            <a:r>
              <a:rPr lang="zh-TW" altLang="en-US" sz="2800" b="1" dirty="0" smtClean="0">
                <a:solidFill>
                  <a:schemeClr val="tx1"/>
                </a:solidFill>
                <a:latin typeface="DFKai-SB" panose="03000509000000000000" pitchFamily="65" charset="-120"/>
                <a:ea typeface="DFKai-SB" panose="03000509000000000000" pitchFamily="65" charset="-120"/>
              </a:rPr>
              <a:t>神</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愛的</a:t>
            </a:r>
            <a:r>
              <a:rPr lang="zh-TW" altLang="en-US" sz="2800" b="1" dirty="0">
                <a:solidFill>
                  <a:schemeClr val="tx1"/>
                </a:solidFill>
                <a:latin typeface="DFKai-SB" panose="03000509000000000000" pitchFamily="65" charset="-120"/>
                <a:ea typeface="DFKai-SB" panose="03000509000000000000" pitchFamily="65" charset="-120"/>
              </a:rPr>
              <a:t>流通的管道</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9</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3333FF"/>
                </a:solidFill>
                <a:latin typeface="DFKai-SB" panose="03000509000000000000" pitchFamily="65" charset="-120"/>
                <a:ea typeface="DFKai-SB" panose="03000509000000000000" pitchFamily="65" charset="-120"/>
              </a:rPr>
              <a:t>設</a:t>
            </a:r>
            <a:r>
              <a:rPr lang="zh-TW" altLang="en-US" sz="2800" b="1" dirty="0">
                <a:solidFill>
                  <a:srgbClr val="3333FF"/>
                </a:solidFill>
                <a:latin typeface="DFKai-SB" panose="03000509000000000000" pitchFamily="65" charset="-120"/>
                <a:ea typeface="DFKai-SB" panose="03000509000000000000" pitchFamily="65" charset="-120"/>
              </a:rPr>
              <a:t>立界線</a:t>
            </a:r>
            <a:r>
              <a:rPr lang="zh-TW" altLang="en-US" sz="2800" b="1" dirty="0">
                <a:solidFill>
                  <a:schemeClr val="tx1"/>
                </a:solidFill>
                <a:latin typeface="DFKai-SB" panose="03000509000000000000" pitchFamily="65" charset="-120"/>
                <a:ea typeface="DFKai-SB" panose="03000509000000000000" pitchFamily="65" charset="-120"/>
              </a:rPr>
              <a:t>，只定睛在主身上，不以血氣反應對方不</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合</a:t>
            </a:r>
            <a:r>
              <a:rPr lang="zh-TW" altLang="en-US" sz="2800" b="1" dirty="0" smtClean="0">
                <a:solidFill>
                  <a:schemeClr val="tx1"/>
                </a:solidFill>
                <a:latin typeface="DFKai-SB" panose="03000509000000000000" pitchFamily="65" charset="-120"/>
                <a:ea typeface="DFKai-SB" panose="03000509000000000000" pitchFamily="65" charset="-120"/>
              </a:rPr>
              <a:t>神</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心</a:t>
            </a:r>
            <a:r>
              <a:rPr lang="zh-TW" altLang="en-US" sz="2800" b="1" dirty="0">
                <a:solidFill>
                  <a:schemeClr val="tx1"/>
                </a:solidFill>
                <a:latin typeface="DFKai-SB" panose="03000509000000000000" pitchFamily="65" charset="-120"/>
                <a:ea typeface="DFKai-SB" panose="03000509000000000000" pitchFamily="65" charset="-120"/>
              </a:rPr>
              <a:t>意的行為，永遠選擇做對的回應，成為一</a:t>
            </a:r>
            <a:r>
              <a:rPr lang="zh-TW" altLang="en-US" sz="2800" b="1" dirty="0" smtClean="0">
                <a:solidFill>
                  <a:schemeClr val="tx1"/>
                </a:solidFill>
                <a:latin typeface="DFKai-SB" panose="03000509000000000000" pitchFamily="65" charset="-120"/>
                <a:ea typeface="DFKai-SB" panose="03000509000000000000" pitchFamily="65" charset="-120"/>
              </a:rPr>
              <a:t>個真正</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得勝</a:t>
            </a:r>
            <a:r>
              <a:rPr lang="zh-TW" altLang="en-US" sz="2800" b="1" dirty="0" smtClean="0">
                <a:solidFill>
                  <a:schemeClr val="tx1"/>
                </a:solidFill>
                <a:latin typeface="DFKai-SB" panose="03000509000000000000" pitchFamily="65" charset="-120"/>
                <a:ea typeface="DFKai-SB" panose="03000509000000000000" pitchFamily="65" charset="-120"/>
              </a:rPr>
              <a:t>者</a:t>
            </a: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6269" y="6324600"/>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422224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如何接納好壞並</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存</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合負</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面情緒</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III.</a:t>
            </a:r>
            <a:r>
              <a:rPr lang="zh-TW" altLang="en-US" sz="2800" b="1" dirty="0" smtClean="0">
                <a:solidFill>
                  <a:schemeClr val="tx1"/>
                </a:solidFill>
                <a:latin typeface="DFKai-SB" panose="03000509000000000000" pitchFamily="65" charset="-120"/>
                <a:ea typeface="DFKai-SB" panose="03000509000000000000" pitchFamily="65" charset="-120"/>
              </a:rPr>
              <a:t>整合負面情緒</a:t>
            </a:r>
            <a:r>
              <a:rPr lang="en-US" altLang="zh-TW" sz="2800" b="1" dirty="0" smtClean="0">
                <a:solidFill>
                  <a:schemeClr val="tx1"/>
                </a:solidFill>
                <a:latin typeface="DFKai-SB" panose="03000509000000000000" pitchFamily="65" charset="-120"/>
                <a:ea typeface="DFKai-SB" panose="03000509000000000000" pitchFamily="65" charset="-120"/>
              </a:rPr>
              <a:t>(Integrate negative emotions)</a:t>
            </a: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許</a:t>
            </a:r>
            <a:r>
              <a:rPr lang="zh-TW" altLang="en-US" sz="2800" b="1" dirty="0">
                <a:solidFill>
                  <a:schemeClr val="tx1"/>
                </a:solidFill>
                <a:latin typeface="DFKai-SB" panose="03000509000000000000" pitchFamily="65" charset="-120"/>
                <a:ea typeface="DFKai-SB" panose="03000509000000000000" pitchFamily="65" charset="-120"/>
              </a:rPr>
              <a:t>多</a:t>
            </a:r>
            <a:r>
              <a:rPr lang="zh-TW" altLang="en-US" sz="2800" b="1" dirty="0" smtClean="0">
                <a:solidFill>
                  <a:schemeClr val="tx1"/>
                </a:solidFill>
                <a:latin typeface="DFKai-SB" panose="03000509000000000000" pitchFamily="65" charset="-120"/>
                <a:ea typeface="DFKai-SB" panose="03000509000000000000" pitchFamily="65" charset="-120"/>
              </a:rPr>
              <a:t>人壓</a:t>
            </a:r>
            <a:r>
              <a:rPr lang="zh-TW" altLang="en-US" sz="2800" b="1" dirty="0">
                <a:solidFill>
                  <a:schemeClr val="tx1"/>
                </a:solidFill>
                <a:latin typeface="DFKai-SB" panose="03000509000000000000" pitchFamily="65" charset="-120"/>
                <a:ea typeface="DFKai-SB" panose="03000509000000000000" pitchFamily="65" charset="-120"/>
              </a:rPr>
              <a:t>抑</a:t>
            </a:r>
            <a:r>
              <a:rPr lang="zh-TW" altLang="en-US" sz="2800" b="1" dirty="0" smtClean="0">
                <a:solidFill>
                  <a:schemeClr val="tx1"/>
                </a:solidFill>
                <a:latin typeface="DFKai-SB" panose="03000509000000000000" pitchFamily="65" charset="-120"/>
                <a:ea typeface="DFKai-SB" panose="03000509000000000000" pitchFamily="65" charset="-120"/>
              </a:rPr>
              <a:t>他</a:t>
            </a:r>
            <a:r>
              <a:rPr lang="zh-TW" altLang="en-US" sz="2800" b="1" dirty="0">
                <a:solidFill>
                  <a:schemeClr val="tx1"/>
                </a:solidFill>
                <a:latin typeface="DFKai-SB" panose="03000509000000000000" pitchFamily="65" charset="-120"/>
                <a:ea typeface="DFKai-SB" panose="03000509000000000000" pitchFamily="65" charset="-120"/>
              </a:rPr>
              <a:t>們憤怒、悲傷和恐懼的負面情緒，導致抑鬱、焦慮和對人際關係的恐懼。 然而，負面情緒是有道理的，必須加以處理，以免造成問題</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smtClean="0">
                <a:solidFill>
                  <a:schemeClr val="tx1"/>
                </a:solidFill>
                <a:latin typeface="DFKai-SB" panose="03000509000000000000" pitchFamily="65" charset="-120"/>
                <a:ea typeface="DFKai-SB" panose="03000509000000000000" pitchFamily="65" charset="-120"/>
              </a:rPr>
              <a:t>怒氣 </a:t>
            </a:r>
            <a:r>
              <a:rPr lang="en-US" altLang="zh-TW" sz="2800" b="1" dirty="0" smtClean="0">
                <a:solidFill>
                  <a:schemeClr val="tx1"/>
                </a:solidFill>
                <a:latin typeface="DFKai-SB" panose="03000509000000000000" pitchFamily="65" charset="-120"/>
                <a:ea typeface="DFKai-SB" panose="03000509000000000000" pitchFamily="65" charset="-120"/>
              </a:rPr>
              <a:t>(Anger</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533400" indent="-533400" algn="l">
              <a:lnSpc>
                <a:spcPts val="3500"/>
              </a:lnSpc>
              <a:spcBef>
                <a:spcPct val="10000"/>
              </a:spcBef>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憤</a:t>
            </a:r>
            <a:r>
              <a:rPr lang="zh-TW" altLang="en-US" sz="2800" b="1" dirty="0" smtClean="0">
                <a:solidFill>
                  <a:schemeClr val="tx1"/>
                </a:solidFill>
                <a:latin typeface="DFKai-SB" panose="03000509000000000000" pitchFamily="65" charset="-120"/>
                <a:ea typeface="DFKai-SB" panose="03000509000000000000" pitchFamily="65" charset="-120"/>
              </a:rPr>
              <a:t>怒是當</a:t>
            </a:r>
            <a:r>
              <a:rPr lang="zh-TW" altLang="en-US" sz="2800" b="1" dirty="0">
                <a:solidFill>
                  <a:schemeClr val="tx1"/>
                </a:solidFill>
                <a:latin typeface="DFKai-SB" panose="03000509000000000000" pitchFamily="65" charset="-120"/>
                <a:ea typeface="DFKai-SB" panose="03000509000000000000" pitchFamily="65" charset="-120"/>
              </a:rPr>
              <a:t>自覺被錯待時升起的情緒，是人天然的</a:t>
            </a:r>
            <a:r>
              <a:rPr lang="zh-TW" altLang="en-US" sz="2800" b="1" dirty="0">
                <a:solidFill>
                  <a:srgbClr val="3333FF"/>
                </a:solidFill>
                <a:latin typeface="DFKai-SB" panose="03000509000000000000" pitchFamily="65" charset="-120"/>
                <a:ea typeface="DFKai-SB" panose="03000509000000000000" pitchFamily="65" charset="-120"/>
              </a:rPr>
              <a:t>保護性</a:t>
            </a:r>
            <a:r>
              <a:rPr lang="zh-TW" altLang="en-US" sz="2800" b="1" dirty="0">
                <a:solidFill>
                  <a:schemeClr val="tx1"/>
                </a:solidFill>
                <a:latin typeface="DFKai-SB" panose="03000509000000000000" pitchFamily="65" charset="-120"/>
                <a:ea typeface="DFKai-SB" panose="03000509000000000000" pitchFamily="65" charset="-120"/>
              </a:rPr>
              <a:t>防衛機制</a:t>
            </a:r>
          </a:p>
          <a:p>
            <a:pPr marL="533400" indent="-533400" algn="l">
              <a:lnSpc>
                <a:spcPts val="3500"/>
              </a:lnSpc>
              <a:spcBef>
                <a:spcPct val="10000"/>
              </a:spcBef>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生</a:t>
            </a:r>
            <a:r>
              <a:rPr lang="zh-TW" altLang="en-US" sz="2800" b="1" dirty="0">
                <a:solidFill>
                  <a:schemeClr val="tx1"/>
                </a:solidFill>
                <a:latin typeface="DFKai-SB" panose="03000509000000000000" pitchFamily="65" charset="-120"/>
                <a:ea typeface="DFKai-SB" panose="03000509000000000000" pitchFamily="65" charset="-120"/>
              </a:rPr>
              <a:t>氣是神對不正直、不公義的合理反應，人是按照神的</a:t>
            </a:r>
            <a:r>
              <a:rPr lang="zh-TW" altLang="en-US" sz="2800" b="1" dirty="0" smtClean="0">
                <a:solidFill>
                  <a:schemeClr val="tx1"/>
                </a:solidFill>
                <a:latin typeface="DFKai-SB" panose="03000509000000000000" pitchFamily="65" charset="-120"/>
                <a:ea typeface="DFKai-SB" panose="03000509000000000000" pitchFamily="65" charset="-120"/>
              </a:rPr>
              <a:t>形像造</a:t>
            </a:r>
            <a:r>
              <a:rPr lang="zh-TW" altLang="en-US" sz="2800" b="1" dirty="0">
                <a:solidFill>
                  <a:schemeClr val="tx1"/>
                </a:solidFill>
                <a:latin typeface="DFKai-SB" panose="03000509000000000000" pitchFamily="65" charset="-120"/>
                <a:ea typeface="DFKai-SB" panose="03000509000000000000" pitchFamily="65" charset="-120"/>
              </a:rPr>
              <a:t>的，人生氣的能力是對正義、公平與正直的關心</a:t>
            </a:r>
            <a:r>
              <a:rPr lang="en-US" altLang="zh-TW" sz="2800" b="1" dirty="0" smtClean="0">
                <a:solidFill>
                  <a:schemeClr val="tx1"/>
                </a:solidFill>
                <a:latin typeface="DFKai-SB" panose="03000509000000000000" pitchFamily="65" charset="-120"/>
                <a:ea typeface="DFKai-SB" panose="03000509000000000000" pitchFamily="65" charset="-120"/>
              </a:rPr>
              <a:t>(Jud</a:t>
            </a:r>
            <a:r>
              <a:rPr lang="zh-TW" altLang="en-US" sz="2800" b="1" dirty="0" smtClean="0">
                <a:solidFill>
                  <a:schemeClr val="tx1"/>
                </a:solidFill>
                <a:latin typeface="DFKai-SB" panose="03000509000000000000" pitchFamily="65" charset="-120"/>
                <a:ea typeface="DFKai-SB" panose="03000509000000000000" pitchFamily="65" charset="-120"/>
              </a:rPr>
              <a:t>士</a:t>
            </a:r>
            <a:r>
              <a:rPr lang="en-US" altLang="zh-TW" sz="2800" b="1" dirty="0" smtClean="0">
                <a:solidFill>
                  <a:schemeClr val="tx1"/>
                </a:solidFill>
                <a:latin typeface="DFKai-SB" panose="03000509000000000000" pitchFamily="65" charset="-120"/>
                <a:ea typeface="DFKai-SB" panose="03000509000000000000" pitchFamily="65" charset="-120"/>
              </a:rPr>
              <a:t>2:20;2 King</a:t>
            </a:r>
            <a:r>
              <a:rPr lang="zh-TW" altLang="en-US" sz="2800" b="1" dirty="0" smtClean="0">
                <a:solidFill>
                  <a:schemeClr val="tx1"/>
                </a:solidFill>
                <a:latin typeface="DFKai-SB" panose="03000509000000000000" pitchFamily="65" charset="-120"/>
                <a:ea typeface="DFKai-SB" panose="03000509000000000000" pitchFamily="65" charset="-120"/>
              </a:rPr>
              <a:t>王</a:t>
            </a:r>
            <a:r>
              <a:rPr lang="zh-TW" altLang="en-US" sz="2800" b="1" dirty="0">
                <a:solidFill>
                  <a:schemeClr val="tx1"/>
                </a:solidFill>
                <a:latin typeface="DFKai-SB" panose="03000509000000000000" pitchFamily="65" charset="-120"/>
                <a:ea typeface="DFKai-SB" panose="03000509000000000000" pitchFamily="65" charset="-120"/>
              </a:rPr>
              <a:t>下</a:t>
            </a:r>
            <a:r>
              <a:rPr lang="en-US" altLang="zh-TW" sz="2800" b="1" dirty="0" smtClean="0">
                <a:solidFill>
                  <a:schemeClr val="tx1"/>
                </a:solidFill>
                <a:latin typeface="DFKai-SB" panose="03000509000000000000" pitchFamily="65" charset="-120"/>
                <a:ea typeface="DFKai-SB" panose="03000509000000000000" pitchFamily="65" charset="-120"/>
              </a:rPr>
              <a:t>17:11;Mar</a:t>
            </a:r>
            <a:r>
              <a:rPr lang="zh-TW" altLang="en-US" sz="2800" b="1" dirty="0" smtClean="0">
                <a:solidFill>
                  <a:schemeClr val="tx1"/>
                </a:solidFill>
                <a:latin typeface="DFKai-SB" panose="03000509000000000000" pitchFamily="65" charset="-120"/>
                <a:ea typeface="DFKai-SB" panose="03000509000000000000" pitchFamily="65" charset="-120"/>
              </a:rPr>
              <a:t>可</a:t>
            </a:r>
            <a:r>
              <a:rPr lang="en-US" altLang="zh-TW" sz="2800" b="1" dirty="0">
                <a:solidFill>
                  <a:schemeClr val="tx1"/>
                </a:solidFill>
                <a:latin typeface="DFKai-SB" panose="03000509000000000000" pitchFamily="65" charset="-120"/>
                <a:ea typeface="DFKai-SB" panose="03000509000000000000" pitchFamily="65" charset="-120"/>
              </a:rPr>
              <a:t>3:5</a:t>
            </a:r>
            <a:r>
              <a:rPr lang="zh-TW" altLang="en-US"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DFKai-SB" panose="03000509000000000000" pitchFamily="65" charset="-120"/>
                <a:ea typeface="DFKai-SB" panose="03000509000000000000" pitchFamily="65" charset="-120"/>
              </a:rPr>
              <a:t>11:15;)</a:t>
            </a:r>
          </a:p>
          <a:p>
            <a:pPr marL="533400" indent="-533400" algn="l">
              <a:lnSpc>
                <a:spcPts val="3500"/>
              </a:lnSpc>
              <a:spcBef>
                <a:spcPct val="10000"/>
              </a:spcBef>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人因為罪和自我中心使「憤怒」與「不合我意」畫上等號→錯用了神設計「憤怒」的原意</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6269" y="6324600"/>
            <a:ext cx="304800" cy="365125"/>
          </a:xfrm>
        </p:spPr>
        <p:txBody>
          <a:bodyPr/>
          <a:lstStyle/>
          <a:p>
            <a:pPr algn="l"/>
            <a:fld id="{69C4CFD8-F662-4A36-AA27-12DE1FA08638}" type="slidenum">
              <a:rPr lang="en-US" smtClean="0"/>
              <a:pPr algn="l"/>
              <a:t>8</a:t>
            </a:fld>
            <a:endParaRPr lang="en-US" dirty="0"/>
          </a:p>
        </p:txBody>
      </p:sp>
    </p:spTree>
    <p:extLst>
      <p:ext uri="{BB962C8B-B14F-4D97-AF65-F5344CB8AC3E}">
        <p14:creationId xmlns:p14="http://schemas.microsoft.com/office/powerpoint/2010/main" val="3056840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a:t>
            </a:r>
            <a:r>
              <a:rPr lang="zh-TW" altLang="en-US" sz="4000"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存，</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面情</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緒</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怒氣</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A.</a:t>
            </a:r>
            <a:r>
              <a:rPr lang="zh-TW" altLang="en-US" sz="2800" b="1" dirty="0" smtClean="0">
                <a:solidFill>
                  <a:schemeClr val="tx1"/>
                </a:solidFill>
                <a:latin typeface="DFKai-SB" panose="03000509000000000000" pitchFamily="65" charset="-120"/>
                <a:ea typeface="DFKai-SB" panose="03000509000000000000" pitchFamily="65" charset="-120"/>
              </a:rPr>
              <a:t>找出憤</a:t>
            </a:r>
            <a:r>
              <a:rPr lang="zh-TW" altLang="en-US" sz="2800" b="1" dirty="0">
                <a:solidFill>
                  <a:schemeClr val="tx1"/>
                </a:solidFill>
                <a:latin typeface="DFKai-SB" panose="03000509000000000000" pitchFamily="65" charset="-120"/>
                <a:ea typeface="DFKai-SB" panose="03000509000000000000" pitchFamily="65" charset="-120"/>
              </a:rPr>
              <a:t>怒</a:t>
            </a:r>
            <a:r>
              <a:rPr lang="zh-TW" altLang="en-US" sz="2800" b="1" dirty="0" smtClean="0">
                <a:solidFill>
                  <a:schemeClr val="tx1"/>
                </a:solidFill>
                <a:latin typeface="DFKai-SB" panose="03000509000000000000" pitchFamily="65" charset="-120"/>
                <a:ea typeface="DFKai-SB" panose="03000509000000000000" pitchFamily="65" charset="-120"/>
              </a:rPr>
              <a:t>的原因</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不</a:t>
            </a:r>
            <a:r>
              <a:rPr lang="zh-TW" altLang="en-US" sz="2800" b="1" dirty="0" smtClean="0">
                <a:solidFill>
                  <a:schemeClr val="tx1"/>
                </a:solidFill>
                <a:latin typeface="DFKai-SB" panose="03000509000000000000" pitchFamily="65" charset="-120"/>
                <a:ea typeface="DFKai-SB" panose="03000509000000000000" pitchFamily="65" charset="-120"/>
              </a:rPr>
              <a:t>自覺的重復成</a:t>
            </a:r>
            <a:r>
              <a:rPr lang="zh-TW" altLang="en-US" sz="2800" b="1" dirty="0">
                <a:solidFill>
                  <a:schemeClr val="tx1"/>
                </a:solidFill>
                <a:latin typeface="DFKai-SB" panose="03000509000000000000" pitchFamily="65" charset="-120"/>
                <a:ea typeface="DFKai-SB" panose="03000509000000000000" pitchFamily="65" charset="-120"/>
              </a:rPr>
              <a:t>長典</a:t>
            </a:r>
            <a:r>
              <a:rPr lang="zh-TW" altLang="en-US" sz="2800" b="1" dirty="0" smtClean="0">
                <a:solidFill>
                  <a:schemeClr val="tx1"/>
                </a:solidFill>
                <a:latin typeface="DFKai-SB" panose="03000509000000000000" pitchFamily="65" charset="-120"/>
                <a:ea typeface="DFKai-SB" panose="03000509000000000000" pitchFamily="65" charset="-120"/>
              </a:rPr>
              <a:t>範(</a:t>
            </a:r>
            <a:r>
              <a:rPr lang="en-US" altLang="zh-TW" sz="2800" b="1" dirty="0" smtClean="0">
                <a:solidFill>
                  <a:schemeClr val="tx1"/>
                </a:solidFill>
                <a:latin typeface="Aegyptus" panose="020405020508060A0203" pitchFamily="18" charset="0"/>
                <a:ea typeface="PMingLiU" panose="02020500000000000000" pitchFamily="18" charset="-120"/>
                <a:cs typeface="Aegyptus" panose="020405020508060A0203" pitchFamily="18" charset="0"/>
              </a:rPr>
              <a:t>role model</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用</a:t>
            </a:r>
            <a:r>
              <a:rPr lang="zh-TW" altLang="en-US" sz="2800" b="1" dirty="0">
                <a:solidFill>
                  <a:schemeClr val="tx1"/>
                </a:solidFill>
                <a:latin typeface="DFKai-SB" panose="03000509000000000000" pitchFamily="65" charset="-120"/>
                <a:ea typeface="DFKai-SB" panose="03000509000000000000" pitchFamily="65" charset="-120"/>
              </a:rPr>
              <a:t>生氣的方式處理衝</a:t>
            </a:r>
            <a:r>
              <a:rPr lang="zh-TW" altLang="en-US" sz="2800" b="1" dirty="0" smtClean="0">
                <a:solidFill>
                  <a:schemeClr val="tx1"/>
                </a:solidFill>
                <a:latin typeface="DFKai-SB" panose="03000509000000000000" pitchFamily="65" charset="-120"/>
                <a:ea typeface="DFKai-SB" panose="03000509000000000000" pitchFamily="65" charset="-120"/>
              </a:rPr>
              <a:t>突</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33400" indent="-533400" algn="l">
              <a:lnSpc>
                <a:spcPts val="3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被</a:t>
            </a:r>
            <a:r>
              <a:rPr lang="zh-TW" altLang="en-US" sz="2800" b="1" dirty="0" smtClean="0">
                <a:solidFill>
                  <a:schemeClr val="tx1"/>
                </a:solidFill>
                <a:latin typeface="DFKai-SB" panose="03000509000000000000" pitchFamily="65" charset="-120"/>
                <a:ea typeface="DFKai-SB" panose="03000509000000000000" pitchFamily="65" charset="-120"/>
              </a:rPr>
              <a:t>不</a:t>
            </a:r>
            <a:r>
              <a:rPr lang="zh-TW" altLang="en-US" sz="2800" b="1" dirty="0">
                <a:solidFill>
                  <a:schemeClr val="tx1"/>
                </a:solidFill>
                <a:latin typeface="DFKai-SB" panose="03000509000000000000" pitchFamily="65" charset="-120"/>
                <a:ea typeface="DFKai-SB" panose="03000509000000000000" pitchFamily="65" charset="-120"/>
              </a:rPr>
              <a:t>公義</a:t>
            </a:r>
            <a:r>
              <a:rPr lang="zh-TW" altLang="en-US" sz="2800" b="1" dirty="0" smtClean="0">
                <a:solidFill>
                  <a:schemeClr val="tx1"/>
                </a:solidFill>
                <a:latin typeface="DFKai-SB" panose="03000509000000000000" pitchFamily="65" charset="-120"/>
                <a:ea typeface="DFKai-SB" panose="03000509000000000000" pitchFamily="65" charset="-120"/>
              </a:rPr>
              <a:t>的錯</a:t>
            </a:r>
            <a:r>
              <a:rPr lang="zh-TW" altLang="en-US" sz="2800" b="1" dirty="0">
                <a:solidFill>
                  <a:schemeClr val="tx1"/>
                </a:solidFill>
                <a:latin typeface="DFKai-SB" panose="03000509000000000000" pitchFamily="65" charset="-120"/>
                <a:ea typeface="DFKai-SB" panose="03000509000000000000" pitchFamily="65" charset="-120"/>
              </a:rPr>
              <a:t>待(</a:t>
            </a:r>
            <a:r>
              <a:rPr lang="en-US" altLang="zh-TW" sz="2800" b="1" dirty="0">
                <a:solidFill>
                  <a:schemeClr val="tx1"/>
                </a:solidFill>
                <a:latin typeface="Aegyptus" panose="020405020508060A0203" pitchFamily="18" charset="0"/>
                <a:ea typeface="PMingLiU" panose="02020500000000000000" pitchFamily="18" charset="-120"/>
                <a:cs typeface="Aegyptus" panose="020405020508060A0203" pitchFamily="18" charset="0"/>
              </a:rPr>
              <a:t>injustice</a:t>
            </a:r>
            <a:r>
              <a:rPr lang="en-US" altLang="zh-TW" sz="2800" b="1" dirty="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a:solidFill>
                <a:schemeClr val="tx1"/>
              </a:solidFill>
              <a:latin typeface="DFKai-SB" panose="03000509000000000000" pitchFamily="65" charset="-120"/>
              <a:ea typeface="DFKai-SB" panose="03000509000000000000" pitchFamily="65" charset="-120"/>
            </a:endParaRPr>
          </a:p>
          <a:p>
            <a:pPr marL="533400" indent="-533400" algn="l">
              <a:lnSpc>
                <a:spcPts val="3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是</a:t>
            </a:r>
            <a:r>
              <a:rPr lang="zh-TW" altLang="en-US" sz="2800" b="1" dirty="0">
                <a:solidFill>
                  <a:schemeClr val="tx1"/>
                </a:solidFill>
                <a:latin typeface="DFKai-SB" panose="03000509000000000000" pitchFamily="65" charset="-120"/>
                <a:ea typeface="DFKai-SB" panose="03000509000000000000" pitchFamily="65" charset="-120"/>
              </a:rPr>
              <a:t>在反射深層隱藏的情</a:t>
            </a:r>
            <a:r>
              <a:rPr lang="zh-TW" altLang="en-US" sz="2800" b="1" dirty="0" smtClean="0">
                <a:solidFill>
                  <a:schemeClr val="tx1"/>
                </a:solidFill>
                <a:latin typeface="DFKai-SB" panose="03000509000000000000" pitchFamily="65" charset="-120"/>
                <a:ea typeface="DFKai-SB" panose="03000509000000000000" pitchFamily="65" charset="-120"/>
              </a:rPr>
              <a:t>緒</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a:solidFill>
                <a:schemeClr val="tx1"/>
              </a:solidFill>
              <a:latin typeface="DFKai-SB" panose="03000509000000000000" pitchFamily="65" charset="-120"/>
              <a:ea typeface="DFKai-SB" panose="03000509000000000000" pitchFamily="65" charset="-120"/>
            </a:endParaRPr>
          </a:p>
          <a:p>
            <a:pPr marL="857250" lvl="1" indent="-457200" algn="l">
              <a:lnSpc>
                <a:spcPts val="3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各</a:t>
            </a:r>
            <a:r>
              <a:rPr lang="zh-TW" altLang="en-US" b="1" dirty="0">
                <a:solidFill>
                  <a:schemeClr val="tx1"/>
                </a:solidFill>
                <a:latin typeface="DFKai-SB" panose="03000509000000000000" pitchFamily="65" charset="-120"/>
                <a:ea typeface="DFKai-SB" panose="03000509000000000000" pitchFamily="65" charset="-120"/>
              </a:rPr>
              <a:t>種恐懼</a:t>
            </a:r>
            <a:r>
              <a:rPr lang="zh-TW" altLang="en-US" b="1" dirty="0" smtClean="0">
                <a:solidFill>
                  <a:schemeClr val="tx1"/>
                </a:solidFill>
                <a:latin typeface="DFKai-SB" panose="03000509000000000000" pitchFamily="65" charset="-120"/>
                <a:ea typeface="DFKai-SB" panose="03000509000000000000" pitchFamily="65" charset="-120"/>
              </a:rPr>
              <a:t>(例如</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失</a:t>
            </a:r>
            <a:r>
              <a:rPr lang="zh-TW" altLang="en-US" b="1" dirty="0">
                <a:solidFill>
                  <a:schemeClr val="tx1"/>
                </a:solidFill>
                <a:latin typeface="DFKai-SB" panose="03000509000000000000" pitchFamily="65" charset="-120"/>
                <a:ea typeface="DFKai-SB" panose="03000509000000000000" pitchFamily="65" charset="-120"/>
              </a:rPr>
              <a:t>面子</a:t>
            </a:r>
            <a:r>
              <a:rPr lang="en-US" altLang="zh-TW" b="1" dirty="0" smtClean="0">
                <a:solidFill>
                  <a:schemeClr val="tx1"/>
                </a:solidFill>
                <a:latin typeface="DFKai-SB" panose="03000509000000000000" pitchFamily="65" charset="-120"/>
                <a:ea typeface="DFKai-SB" panose="03000509000000000000" pitchFamily="65" charset="-120"/>
              </a:rPr>
              <a:t>)</a:t>
            </a:r>
          </a:p>
          <a:p>
            <a:pPr marL="857250" lvl="1" indent="-457200" algn="l">
              <a:lnSpc>
                <a:spcPts val="3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無</a:t>
            </a:r>
            <a:r>
              <a:rPr lang="zh-TW" altLang="en-US" b="1" dirty="0">
                <a:solidFill>
                  <a:schemeClr val="tx1"/>
                </a:solidFill>
                <a:latin typeface="DFKai-SB" panose="03000509000000000000" pitchFamily="65" charset="-120"/>
                <a:ea typeface="DFKai-SB" panose="03000509000000000000" pitchFamily="65" charset="-120"/>
              </a:rPr>
              <a:t>力感、挫敗</a:t>
            </a:r>
            <a:r>
              <a:rPr lang="zh-TW" altLang="en-US" b="1" dirty="0" smtClean="0">
                <a:solidFill>
                  <a:schemeClr val="tx1"/>
                </a:solidFill>
                <a:latin typeface="DFKai-SB" panose="03000509000000000000" pitchFamily="65" charset="-120"/>
                <a:ea typeface="DFKai-SB" panose="03000509000000000000" pitchFamily="65" charset="-120"/>
              </a:rPr>
              <a:t>感</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例如</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失去對別人的掌控</a:t>
            </a:r>
            <a:r>
              <a:rPr lang="en-US" altLang="zh-TW" b="1" dirty="0" smtClean="0">
                <a:solidFill>
                  <a:schemeClr val="tx1"/>
                </a:solidFill>
                <a:latin typeface="DFKai-SB" panose="03000509000000000000" pitchFamily="65" charset="-120"/>
                <a:ea typeface="DFKai-SB" panose="03000509000000000000" pitchFamily="65" charset="-120"/>
              </a:rPr>
              <a:t>)</a:t>
            </a:r>
          </a:p>
          <a:p>
            <a:pPr marL="857250" lvl="1" indent="-457200" algn="l">
              <a:lnSpc>
                <a:spcPts val="3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忌</a:t>
            </a:r>
            <a:r>
              <a:rPr lang="zh-TW" altLang="en-US" b="1" dirty="0">
                <a:solidFill>
                  <a:schemeClr val="tx1"/>
                </a:solidFill>
                <a:latin typeface="DFKai-SB" panose="03000509000000000000" pitchFamily="65" charset="-120"/>
                <a:ea typeface="DFKai-SB" panose="03000509000000000000" pitchFamily="65" charset="-120"/>
              </a:rPr>
              <a:t>妒</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Gen</a:t>
            </a:r>
            <a:r>
              <a:rPr lang="zh-TW" altLang="en-US" b="1" dirty="0" smtClean="0">
                <a:solidFill>
                  <a:schemeClr val="tx1"/>
                </a:solidFill>
                <a:latin typeface="DFKai-SB" panose="03000509000000000000" pitchFamily="65" charset="-120"/>
                <a:ea typeface="DFKai-SB" panose="03000509000000000000" pitchFamily="65" charset="-120"/>
              </a:rPr>
              <a:t>創</a:t>
            </a:r>
            <a:r>
              <a:rPr lang="zh-TW" altLang="en-US" b="1" dirty="0">
                <a:solidFill>
                  <a:schemeClr val="tx1"/>
                </a:solidFill>
                <a:latin typeface="DFKai-SB" panose="03000509000000000000" pitchFamily="65" charset="-120"/>
                <a:ea typeface="DFKai-SB" panose="03000509000000000000" pitchFamily="65" charset="-120"/>
              </a:rPr>
              <a:t>4</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4-</a:t>
            </a:r>
            <a:r>
              <a:rPr lang="zh-TW" altLang="en-US" b="1" dirty="0" smtClean="0">
                <a:solidFill>
                  <a:schemeClr val="tx1"/>
                </a:solidFill>
                <a:latin typeface="DFKai-SB" panose="03000509000000000000" pitchFamily="65" charset="-120"/>
                <a:ea typeface="DFKai-SB" panose="03000509000000000000" pitchFamily="65" charset="-120"/>
              </a:rPr>
              <a:t>5) </a:t>
            </a:r>
            <a:endParaRPr lang="zh-TW" altLang="en-US" b="1" dirty="0">
              <a:solidFill>
                <a:schemeClr val="tx1"/>
              </a:solidFill>
              <a:latin typeface="DFKai-SB" panose="03000509000000000000" pitchFamily="65" charset="-120"/>
              <a:ea typeface="DFKai-SB" panose="03000509000000000000" pitchFamily="65" charset="-120"/>
            </a:endParaRPr>
          </a:p>
          <a:p>
            <a:pPr marL="533400" indent="-533400" algn="l">
              <a:lnSpc>
                <a:spcPts val="3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缺乏耐性(</a:t>
            </a:r>
            <a:r>
              <a:rPr lang="en-US" altLang="zh-TW" sz="2800" b="1" dirty="0">
                <a:solidFill>
                  <a:schemeClr val="tx1"/>
                </a:solidFill>
                <a:latin typeface="Aegyptus" panose="020405020508060A0203" pitchFamily="18" charset="0"/>
                <a:ea typeface="PMingLiU" panose="02020500000000000000" pitchFamily="18" charset="-120"/>
                <a:cs typeface="Aegyptus" panose="020405020508060A0203" pitchFamily="18" charset="0"/>
              </a:rPr>
              <a:t>impatience</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例</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無法控制的外在因素</a:t>
            </a:r>
            <a:endParaRPr lang="en-US" altLang="zh-TW" sz="2800" b="1" dirty="0">
              <a:solidFill>
                <a:schemeClr val="tx1"/>
              </a:solidFill>
              <a:latin typeface="DFKai-SB" panose="03000509000000000000" pitchFamily="65" charset="-120"/>
              <a:ea typeface="DFKai-SB" panose="03000509000000000000" pitchFamily="65" charset="-120"/>
            </a:endParaRPr>
          </a:p>
          <a:p>
            <a:pPr marL="533400" indent="-533400" algn="l">
              <a:lnSpc>
                <a:spcPts val="3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沒有被滿足的需要</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例</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個人慾望、要求、期待或對別人的期</a:t>
            </a:r>
            <a:r>
              <a:rPr lang="zh-TW" altLang="en-US" sz="2800" b="1" dirty="0" smtClean="0">
                <a:solidFill>
                  <a:schemeClr val="tx1"/>
                </a:solidFill>
                <a:latin typeface="DFKai-SB" panose="03000509000000000000" pitchFamily="65" charset="-120"/>
                <a:ea typeface="DFKai-SB" panose="03000509000000000000" pitchFamily="65" charset="-120"/>
              </a:rPr>
              <a:t>待或需求的假</a:t>
            </a:r>
            <a:r>
              <a:rPr lang="zh-TW" altLang="en-US" sz="2800" b="1" dirty="0">
                <a:solidFill>
                  <a:schemeClr val="tx1"/>
                </a:solidFill>
                <a:latin typeface="DFKai-SB" panose="03000509000000000000" pitchFamily="65" charset="-120"/>
                <a:ea typeface="DFKai-SB" panose="03000509000000000000" pitchFamily="65" charset="-120"/>
              </a:rPr>
              <a:t>設</a:t>
            </a:r>
            <a:r>
              <a:rPr lang="en-US" altLang="zh-TW" sz="2800" b="1" dirty="0">
                <a:solidFill>
                  <a:schemeClr val="tx1"/>
                </a:solidFill>
                <a:latin typeface="DFKai-SB" panose="03000509000000000000" pitchFamily="65" charset="-120"/>
                <a:ea typeface="DFKai-SB" panose="03000509000000000000" pitchFamily="65" charset="-120"/>
              </a:rPr>
              <a:t>)</a:t>
            </a:r>
            <a:endParaRPr lang="zh-TW" altLang="en-US" sz="2800" b="1"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u="sng" dirty="0" smtClean="0">
                <a:solidFill>
                  <a:schemeClr val="tx1"/>
                </a:solidFill>
                <a:latin typeface="DFKai-SB" panose="03000509000000000000" pitchFamily="65" charset="-120"/>
                <a:ea typeface="DFKai-SB" panose="03000509000000000000" pitchFamily="65" charset="-120"/>
              </a:rPr>
              <a:t>Gen</a:t>
            </a:r>
            <a:r>
              <a:rPr lang="zh-TW" altLang="en-US" sz="2800" b="1" u="sng" dirty="0" smtClean="0">
                <a:solidFill>
                  <a:schemeClr val="tx1"/>
                </a:solidFill>
                <a:latin typeface="DFKai-SB" panose="03000509000000000000" pitchFamily="65" charset="-120"/>
                <a:ea typeface="DFKai-SB" panose="03000509000000000000" pitchFamily="65" charset="-120"/>
              </a:rPr>
              <a:t>創</a:t>
            </a:r>
            <a:r>
              <a:rPr lang="zh-TW" altLang="en-US" sz="2800" b="1" u="sng" dirty="0">
                <a:solidFill>
                  <a:schemeClr val="tx1"/>
                </a:solidFill>
                <a:latin typeface="DFKai-SB" panose="03000509000000000000" pitchFamily="65" charset="-120"/>
                <a:ea typeface="DFKai-SB" panose="03000509000000000000" pitchFamily="65" charset="-120"/>
              </a:rPr>
              <a:t>4</a:t>
            </a:r>
            <a:r>
              <a:rPr lang="zh-TW" altLang="en-US" sz="2800" b="1" u="sng" dirty="0" smtClean="0">
                <a:solidFill>
                  <a:schemeClr val="tx1"/>
                </a:solidFill>
                <a:latin typeface="DFKai-SB" panose="03000509000000000000" pitchFamily="65" charset="-120"/>
                <a:ea typeface="DFKai-SB" panose="03000509000000000000" pitchFamily="65" charset="-120"/>
              </a:rPr>
              <a:t>：</a:t>
            </a:r>
            <a:r>
              <a:rPr lang="en-US" altLang="zh-TW" sz="2800" b="1" u="sng" dirty="0" smtClean="0">
                <a:solidFill>
                  <a:schemeClr val="tx1"/>
                </a:solidFill>
                <a:latin typeface="DFKai-SB" panose="03000509000000000000" pitchFamily="65" charset="-120"/>
                <a:ea typeface="DFKai-SB" panose="03000509000000000000" pitchFamily="65" charset="-120"/>
              </a:rPr>
              <a:t>4-</a:t>
            </a:r>
            <a:r>
              <a:rPr lang="zh-TW" altLang="en-US" sz="2800" b="1" u="sng" dirty="0" smtClean="0">
                <a:solidFill>
                  <a:schemeClr val="tx1"/>
                </a:solidFill>
                <a:latin typeface="DFKai-SB" panose="03000509000000000000" pitchFamily="65" charset="-120"/>
                <a:ea typeface="DFKai-SB" panose="03000509000000000000" pitchFamily="65" charset="-120"/>
              </a:rPr>
              <a:t>5</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耶和華看中了亞伯和他的供物，</a:t>
            </a:r>
            <a:r>
              <a:rPr lang="zh-TW" altLang="en-US" sz="2800" b="1" dirty="0" smtClean="0">
                <a:solidFill>
                  <a:schemeClr val="tx1"/>
                </a:solidFill>
                <a:latin typeface="DFKai-SB" panose="03000509000000000000" pitchFamily="65" charset="-120"/>
                <a:ea typeface="DFKai-SB" panose="03000509000000000000" pitchFamily="65" charset="-120"/>
              </a:rPr>
              <a:t>只</a:t>
            </a:r>
            <a:r>
              <a:rPr lang="zh-TW" altLang="en-US" sz="2800" b="1" dirty="0">
                <a:solidFill>
                  <a:schemeClr val="tx1"/>
                </a:solidFill>
                <a:latin typeface="DFKai-SB" panose="03000509000000000000" pitchFamily="65" charset="-120"/>
                <a:ea typeface="DFKai-SB" panose="03000509000000000000" pitchFamily="65" charset="-120"/>
              </a:rPr>
              <a:t>是看不</a:t>
            </a:r>
            <a:r>
              <a:rPr lang="zh-TW" altLang="en-US" sz="2800" b="1" dirty="0" smtClean="0">
                <a:solidFill>
                  <a:schemeClr val="tx1"/>
                </a:solidFill>
                <a:latin typeface="DFKai-SB" panose="03000509000000000000" pitchFamily="65" charset="-120"/>
                <a:ea typeface="DFKai-SB" panose="03000509000000000000" pitchFamily="65" charset="-120"/>
              </a:rPr>
              <a:t>中</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該隱</a:t>
            </a:r>
            <a:r>
              <a:rPr lang="zh-TW" altLang="en-US" sz="2800" b="1" dirty="0">
                <a:solidFill>
                  <a:schemeClr val="tx1"/>
                </a:solidFill>
                <a:latin typeface="DFKai-SB" panose="03000509000000000000" pitchFamily="65" charset="-120"/>
                <a:ea typeface="DFKai-SB" panose="03000509000000000000" pitchFamily="65" charset="-120"/>
              </a:rPr>
              <a:t>和他的供物．該隱就大大的發怒、變了臉色</a:t>
            </a:r>
            <a:endParaRPr lang="en-US"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6269" y="6324600"/>
            <a:ext cx="304800"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2758317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接納好壞並存，</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整合負面情緒</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怒氣</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A.</a:t>
            </a:r>
            <a:r>
              <a:rPr lang="zh-TW" altLang="en-US" sz="2800" b="1" dirty="0" smtClean="0">
                <a:solidFill>
                  <a:schemeClr val="tx1"/>
                </a:solidFill>
                <a:latin typeface="DFKai-SB" panose="03000509000000000000" pitchFamily="65" charset="-120"/>
                <a:ea typeface="DFKai-SB" panose="03000509000000000000" pitchFamily="65" charset="-120"/>
              </a:rPr>
              <a:t>找出憤</a:t>
            </a:r>
            <a:r>
              <a:rPr lang="zh-TW" altLang="en-US" sz="2800" b="1" dirty="0">
                <a:solidFill>
                  <a:schemeClr val="tx1"/>
                </a:solidFill>
                <a:latin typeface="DFKai-SB" panose="03000509000000000000" pitchFamily="65" charset="-120"/>
                <a:ea typeface="DFKai-SB" panose="03000509000000000000" pitchFamily="65" charset="-120"/>
              </a:rPr>
              <a:t>怒</a:t>
            </a:r>
            <a:r>
              <a:rPr lang="zh-TW" altLang="en-US" sz="2800" b="1" dirty="0" smtClean="0">
                <a:solidFill>
                  <a:schemeClr val="tx1"/>
                </a:solidFill>
                <a:latin typeface="DFKai-SB" panose="03000509000000000000" pitchFamily="65" charset="-120"/>
                <a:ea typeface="DFKai-SB" panose="03000509000000000000" pitchFamily="65" charset="-120"/>
              </a:rPr>
              <a:t>的原因</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續</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自義、驕傲、自我中心的心思與態度</a:t>
            </a:r>
            <a:endParaRPr lang="en-US" altLang="zh-TW" sz="2800" b="1" dirty="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7030A0"/>
                </a:solidFill>
                <a:latin typeface="DFKai-SB" panose="03000509000000000000" pitchFamily="65" charset="-120"/>
                <a:ea typeface="DFKai-SB" panose="03000509000000000000" pitchFamily="65" charset="-120"/>
              </a:rPr>
              <a:t>我</a:t>
            </a:r>
            <a:r>
              <a:rPr lang="zh-TW" altLang="en-US" b="1" dirty="0">
                <a:solidFill>
                  <a:srgbClr val="7030A0"/>
                </a:solidFill>
                <a:latin typeface="DFKai-SB" panose="03000509000000000000" pitchFamily="65" charset="-120"/>
                <a:ea typeface="DFKai-SB" panose="03000509000000000000" pitchFamily="65" charset="-120"/>
              </a:rPr>
              <a:t>的行</a:t>
            </a:r>
            <a:r>
              <a:rPr lang="zh-TW" altLang="en-US" b="1" dirty="0" smtClean="0">
                <a:solidFill>
                  <a:srgbClr val="7030A0"/>
                </a:solidFill>
                <a:latin typeface="DFKai-SB" panose="03000509000000000000" pitchFamily="65" charset="-120"/>
                <a:ea typeface="DFKai-SB" panose="03000509000000000000" pitchFamily="65" charset="-120"/>
              </a:rPr>
              <a:t>為，</a:t>
            </a:r>
            <a:r>
              <a:rPr lang="zh-TW" altLang="en-US" b="1" dirty="0">
                <a:solidFill>
                  <a:srgbClr val="7030A0"/>
                </a:solidFill>
                <a:latin typeface="DFKai-SB" panose="03000509000000000000" pitchFamily="65" charset="-120"/>
                <a:ea typeface="DFKai-SB" panose="03000509000000000000" pitchFamily="65" charset="-120"/>
              </a:rPr>
              <a:t>我的看法</a:t>
            </a:r>
            <a:r>
              <a:rPr lang="zh-TW" altLang="en-US" b="1" dirty="0" smtClean="0">
                <a:solidFill>
                  <a:srgbClr val="7030A0"/>
                </a:solidFill>
                <a:latin typeface="DFKai-SB" panose="03000509000000000000" pitchFamily="65" charset="-120"/>
                <a:ea typeface="DFKai-SB" panose="03000509000000000000" pitchFamily="65" charset="-120"/>
              </a:rPr>
              <a:t>總</a:t>
            </a:r>
            <a:r>
              <a:rPr lang="zh-TW" altLang="en-US" b="1" dirty="0">
                <a:solidFill>
                  <a:srgbClr val="7030A0"/>
                </a:solidFill>
                <a:latin typeface="DFKai-SB" panose="03000509000000000000" pitchFamily="65" charset="-120"/>
                <a:ea typeface="DFKai-SB" panose="03000509000000000000" pitchFamily="65" charset="-120"/>
              </a:rPr>
              <a:t>是對</a:t>
            </a:r>
            <a:r>
              <a:rPr lang="zh-TW" altLang="en-US" b="1" dirty="0" smtClean="0">
                <a:solidFill>
                  <a:srgbClr val="7030A0"/>
                </a:solidFill>
                <a:latin typeface="DFKai-SB" panose="03000509000000000000" pitchFamily="65" charset="-120"/>
                <a:ea typeface="DFKai-SB" panose="03000509000000000000" pitchFamily="65" charset="-120"/>
              </a:rPr>
              <a:t>的</a:t>
            </a:r>
            <a:endParaRPr lang="en-US" altLang="zh-TW" b="1" dirty="0" smtClean="0">
              <a:solidFill>
                <a:srgbClr val="7030A0"/>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7030A0"/>
                </a:solidFill>
                <a:latin typeface="DFKai-SB" panose="03000509000000000000" pitchFamily="65" charset="-120"/>
                <a:ea typeface="DFKai-SB" panose="03000509000000000000" pitchFamily="65" charset="-120"/>
              </a:rPr>
              <a:t>別</a:t>
            </a:r>
            <a:r>
              <a:rPr lang="zh-TW" altLang="en-US" b="1" dirty="0">
                <a:solidFill>
                  <a:srgbClr val="7030A0"/>
                </a:solidFill>
                <a:latin typeface="DFKai-SB" panose="03000509000000000000" pitchFamily="65" charset="-120"/>
                <a:ea typeface="DFKai-SB" panose="03000509000000000000" pitchFamily="65" charset="-120"/>
              </a:rPr>
              <a:t>人應該了解我的感</a:t>
            </a:r>
            <a:r>
              <a:rPr lang="zh-TW" altLang="en-US" b="1" dirty="0" smtClean="0">
                <a:solidFill>
                  <a:srgbClr val="7030A0"/>
                </a:solidFill>
                <a:latin typeface="DFKai-SB" panose="03000509000000000000" pitchFamily="65" charset="-120"/>
                <a:ea typeface="DFKai-SB" panose="03000509000000000000" pitchFamily="65" charset="-120"/>
              </a:rPr>
              <a:t>覺</a:t>
            </a:r>
            <a:endParaRPr lang="en-US" altLang="zh-TW" b="1" dirty="0" smtClean="0">
              <a:solidFill>
                <a:srgbClr val="7030A0"/>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7030A0"/>
                </a:solidFill>
                <a:latin typeface="DFKai-SB" panose="03000509000000000000" pitchFamily="65" charset="-120"/>
                <a:ea typeface="DFKai-SB" panose="03000509000000000000" pitchFamily="65" charset="-120"/>
              </a:rPr>
              <a:t>我</a:t>
            </a:r>
            <a:r>
              <a:rPr lang="zh-TW" altLang="en-US" b="1" dirty="0">
                <a:solidFill>
                  <a:srgbClr val="7030A0"/>
                </a:solidFill>
                <a:latin typeface="DFKai-SB" panose="03000509000000000000" pitchFamily="65" charset="-120"/>
                <a:ea typeface="DFKai-SB" panose="03000509000000000000" pitchFamily="65" charset="-120"/>
              </a:rPr>
              <a:t>的需要是最優先</a:t>
            </a:r>
            <a:r>
              <a:rPr lang="zh-TW" altLang="en-US" b="1" dirty="0" smtClean="0">
                <a:solidFill>
                  <a:srgbClr val="7030A0"/>
                </a:solidFill>
                <a:latin typeface="DFKai-SB" panose="03000509000000000000" pitchFamily="65" charset="-120"/>
                <a:ea typeface="DFKai-SB" panose="03000509000000000000" pitchFamily="65" charset="-120"/>
              </a:rPr>
              <a:t>的</a:t>
            </a:r>
            <a:r>
              <a:rPr lang="en-US" altLang="zh-TW" b="1" dirty="0">
                <a:solidFill>
                  <a:srgbClr val="7030A0"/>
                </a:solidFill>
                <a:latin typeface="DFKai-SB" panose="03000509000000000000" pitchFamily="65" charset="-120"/>
                <a:ea typeface="DFKai-SB" panose="03000509000000000000" pitchFamily="65" charset="-120"/>
              </a:rPr>
              <a:t>;</a:t>
            </a:r>
            <a:r>
              <a:rPr lang="zh-TW" altLang="en-US" b="1" dirty="0" smtClean="0">
                <a:solidFill>
                  <a:srgbClr val="7030A0"/>
                </a:solidFill>
                <a:latin typeface="DFKai-SB" panose="03000509000000000000" pitchFamily="65" charset="-120"/>
                <a:ea typeface="DFKai-SB" panose="03000509000000000000" pitchFamily="65" charset="-120"/>
              </a:rPr>
              <a:t>我</a:t>
            </a:r>
            <a:r>
              <a:rPr lang="zh-TW" altLang="en-US" b="1" dirty="0">
                <a:solidFill>
                  <a:srgbClr val="7030A0"/>
                </a:solidFill>
                <a:latin typeface="DFKai-SB" panose="03000509000000000000" pitchFamily="65" charset="-120"/>
                <a:ea typeface="DFKai-SB" panose="03000509000000000000" pitchFamily="65" charset="-120"/>
              </a:rPr>
              <a:t>的時間是最重要</a:t>
            </a:r>
            <a:r>
              <a:rPr lang="zh-TW" altLang="en-US" b="1" dirty="0" smtClean="0">
                <a:solidFill>
                  <a:srgbClr val="7030A0"/>
                </a:solidFill>
                <a:latin typeface="DFKai-SB" panose="03000509000000000000" pitchFamily="65" charset="-120"/>
                <a:ea typeface="DFKai-SB" panose="03000509000000000000" pitchFamily="65" charset="-120"/>
              </a:rPr>
              <a:t>的</a:t>
            </a:r>
            <a:endParaRPr lang="en-US" altLang="zh-TW" b="1" dirty="0" smtClean="0">
              <a:solidFill>
                <a:srgbClr val="7030A0"/>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7030A0"/>
                </a:solidFill>
                <a:latin typeface="DFKai-SB" panose="03000509000000000000" pitchFamily="65" charset="-120"/>
                <a:ea typeface="DFKai-SB" panose="03000509000000000000" pitchFamily="65" charset="-120"/>
              </a:rPr>
              <a:t>我</a:t>
            </a:r>
            <a:r>
              <a:rPr lang="zh-TW" altLang="en-US" b="1" dirty="0">
                <a:solidFill>
                  <a:srgbClr val="7030A0"/>
                </a:solidFill>
                <a:latin typeface="DFKai-SB" panose="03000509000000000000" pitchFamily="65" charset="-120"/>
                <a:ea typeface="DFKai-SB" panose="03000509000000000000" pitchFamily="65" charset="-120"/>
              </a:rPr>
              <a:t>傲慢無禮，又怎樣，我永遠不必再見到</a:t>
            </a:r>
            <a:r>
              <a:rPr lang="zh-TW" altLang="en-US" b="1" dirty="0" smtClean="0">
                <a:solidFill>
                  <a:srgbClr val="7030A0"/>
                </a:solidFill>
                <a:latin typeface="DFKai-SB" panose="03000509000000000000" pitchFamily="65" charset="-120"/>
                <a:ea typeface="DFKai-SB" panose="03000509000000000000" pitchFamily="65" charset="-120"/>
              </a:rPr>
              <a:t>他</a:t>
            </a:r>
            <a:endParaRPr lang="en-US" altLang="zh-TW" b="1" dirty="0" smtClean="0">
              <a:solidFill>
                <a:srgbClr val="7030A0"/>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7030A0"/>
                </a:solidFill>
                <a:latin typeface="DFKai-SB" panose="03000509000000000000" pitchFamily="65" charset="-120"/>
                <a:ea typeface="DFKai-SB" panose="03000509000000000000" pitchFamily="65" charset="-120"/>
              </a:rPr>
              <a:t>只</a:t>
            </a:r>
            <a:r>
              <a:rPr lang="zh-TW" altLang="en-US" b="1" dirty="0">
                <a:solidFill>
                  <a:srgbClr val="7030A0"/>
                </a:solidFill>
                <a:latin typeface="DFKai-SB" panose="03000509000000000000" pitchFamily="65" charset="-120"/>
                <a:ea typeface="DFKai-SB" panose="03000509000000000000" pitchFamily="65" charset="-120"/>
              </a:rPr>
              <a:t>要達到我的目</a:t>
            </a:r>
            <a:r>
              <a:rPr lang="zh-TW" altLang="en-US" b="1" dirty="0" smtClean="0">
                <a:solidFill>
                  <a:srgbClr val="7030A0"/>
                </a:solidFill>
                <a:latin typeface="DFKai-SB" panose="03000509000000000000" pitchFamily="65" charset="-120"/>
                <a:ea typeface="DFKai-SB" panose="03000509000000000000" pitchFamily="65" charset="-120"/>
              </a:rPr>
              <a:t>的，世</a:t>
            </a:r>
            <a:r>
              <a:rPr lang="zh-TW" altLang="en-US" b="1" dirty="0">
                <a:solidFill>
                  <a:srgbClr val="7030A0"/>
                </a:solidFill>
                <a:latin typeface="DFKai-SB" panose="03000509000000000000" pitchFamily="65" charset="-120"/>
                <a:ea typeface="DFKai-SB" panose="03000509000000000000" pitchFamily="65" charset="-120"/>
              </a:rPr>
              <a:t>界本來就是不公平的，我有權利做我想做的</a:t>
            </a:r>
            <a:r>
              <a:rPr lang="zh-TW" altLang="en-US" b="1" dirty="0" smtClean="0">
                <a:solidFill>
                  <a:srgbClr val="7030A0"/>
                </a:solidFill>
                <a:latin typeface="DFKai-SB" panose="03000509000000000000" pitchFamily="65" charset="-120"/>
                <a:ea typeface="DFKai-SB" panose="03000509000000000000" pitchFamily="65" charset="-120"/>
              </a:rPr>
              <a:t>…</a:t>
            </a:r>
            <a:endParaRPr lang="en-US" altLang="zh-TW" b="1" dirty="0" smtClean="0">
              <a:solidFill>
                <a:srgbClr val="7030A0"/>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完美主義 </a:t>
            </a:r>
            <a:endParaRPr lang="en-US" altLang="zh-TW" b="1" dirty="0">
              <a:solidFill>
                <a:schemeClr val="tx1"/>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454269" cy="365125"/>
          </a:xfrm>
        </p:spPr>
        <p:txBody>
          <a:bodyPr/>
          <a:lstStyle/>
          <a:p>
            <a:pPr algn="l"/>
            <a:fld id="{69C4CFD8-F662-4A36-AA27-12DE1FA08638}" type="slidenum">
              <a:rPr lang="en-US" smtClean="0"/>
              <a:pPr algn="l"/>
              <a:t>10</a:t>
            </a:fld>
            <a:endParaRPr lang="en-US" dirty="0"/>
          </a:p>
        </p:txBody>
      </p:sp>
    </p:spTree>
    <p:extLst>
      <p:ext uri="{BB962C8B-B14F-4D97-AF65-F5344CB8AC3E}">
        <p14:creationId xmlns:p14="http://schemas.microsoft.com/office/powerpoint/2010/main" val="488891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接納好壞並存，</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整合負面情緒</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怒氣</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B.</a:t>
            </a:r>
            <a:r>
              <a:rPr lang="zh-TW" altLang="en-US" sz="2800" b="1" dirty="0">
                <a:solidFill>
                  <a:schemeClr val="tx1"/>
                </a:solidFill>
                <a:latin typeface="DFKai-SB" panose="03000509000000000000" pitchFamily="65" charset="-120"/>
                <a:ea typeface="DFKai-SB" panose="03000509000000000000" pitchFamily="65" charset="-120"/>
              </a:rPr>
              <a:t>解決憤怒的步驟 </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609600" indent="-609600"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1. </a:t>
            </a:r>
            <a:r>
              <a:rPr lang="zh-TW" altLang="en-US" sz="2800" b="1" dirty="0">
                <a:solidFill>
                  <a:srgbClr val="3333FF"/>
                </a:solidFill>
                <a:latin typeface="DFKai-SB" panose="03000509000000000000" pitchFamily="65" charset="-120"/>
                <a:ea typeface="DFKai-SB" panose="03000509000000000000" pitchFamily="65" charset="-120"/>
              </a:rPr>
              <a:t>承認</a:t>
            </a:r>
            <a:r>
              <a:rPr lang="zh-TW" altLang="en-US" sz="2800" b="1" dirty="0">
                <a:solidFill>
                  <a:schemeClr val="tx1"/>
                </a:solidFill>
                <a:latin typeface="DFKai-SB" panose="03000509000000000000" pitchFamily="65" charset="-120"/>
                <a:ea typeface="DFKai-SB" panose="03000509000000000000" pitchFamily="65" charset="-120"/>
              </a:rPr>
              <a:t>自己在生氣，或允許自己可以生</a:t>
            </a:r>
            <a:r>
              <a:rPr lang="zh-TW" altLang="en-US" sz="2800" b="1" dirty="0" smtClean="0">
                <a:solidFill>
                  <a:schemeClr val="tx1"/>
                </a:solidFill>
                <a:latin typeface="DFKai-SB" panose="03000509000000000000" pitchFamily="65" charset="-120"/>
                <a:ea typeface="DFKai-SB" panose="03000509000000000000" pitchFamily="65" charset="-120"/>
              </a:rPr>
              <a:t>氣，</a:t>
            </a:r>
            <a:r>
              <a:rPr lang="zh-TW" altLang="en-US" sz="2800" b="1" dirty="0">
                <a:solidFill>
                  <a:schemeClr val="tx1"/>
                </a:solidFill>
                <a:latin typeface="DFKai-SB" panose="03000509000000000000" pitchFamily="65" charset="-120"/>
                <a:ea typeface="DFKai-SB" panose="03000509000000000000" pitchFamily="65" charset="-120"/>
              </a:rPr>
              <a:t>因</a:t>
            </a:r>
            <a:r>
              <a:rPr lang="zh-TW" altLang="en-US" sz="2800" b="1" dirty="0" smtClean="0">
                <a:solidFill>
                  <a:schemeClr val="tx1"/>
                </a:solidFill>
                <a:latin typeface="DFKai-SB" panose="03000509000000000000" pitchFamily="65" charset="-120"/>
                <a:ea typeface="DFKai-SB" panose="03000509000000000000" pitchFamily="65" charset="-120"/>
              </a:rPr>
              <a:t>為壓抑或否認怒氣可能會在身體產生症狀，例如</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頭痛</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胃潰瘍，個性失序，無法工作，嚴重的沮喪、焦慮 </a:t>
            </a:r>
            <a:endParaRPr lang="zh-TW" altLang="en-US" sz="2800" b="1" dirty="0">
              <a:solidFill>
                <a:schemeClr val="tx1"/>
              </a:solidFill>
              <a:latin typeface="DFKai-SB" panose="03000509000000000000" pitchFamily="65" charset="-120"/>
              <a:ea typeface="DFKai-SB" panose="03000509000000000000" pitchFamily="65" charset="-120"/>
            </a:endParaRPr>
          </a:p>
          <a:p>
            <a:pPr marL="609600" indent="-609600" algn="l">
              <a:lnSpc>
                <a:spcPts val="3700"/>
              </a:lnSpc>
            </a:pPr>
            <a:r>
              <a:rPr lang="zh-TW" altLang="en-US" sz="2800" b="1" i="1" dirty="0">
                <a:solidFill>
                  <a:schemeClr val="tx1"/>
                </a:solidFill>
                <a:latin typeface="DFKai-SB" panose="03000509000000000000" pitchFamily="65" charset="-120"/>
                <a:ea typeface="DFKai-SB" panose="03000509000000000000" pitchFamily="65" charset="-120"/>
              </a:rPr>
              <a:t>「親愛的天父！你知道我很生氣，我相信他們做錯了，請幫助我，給我智慧來面對這個局面」</a:t>
            </a:r>
          </a:p>
          <a:p>
            <a:pPr marL="609600" indent="-609600"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2. 抑制立即的反</a:t>
            </a:r>
            <a:r>
              <a:rPr lang="zh-TW" altLang="en-US" sz="2800" b="1" dirty="0" smtClean="0">
                <a:solidFill>
                  <a:schemeClr val="tx1"/>
                </a:solidFill>
                <a:latin typeface="DFKai-SB" panose="03000509000000000000" pitchFamily="65" charset="-120"/>
                <a:ea typeface="DFKai-SB" panose="03000509000000000000" pitchFamily="65" charset="-120"/>
              </a:rPr>
              <a:t>應：</a:t>
            </a:r>
            <a:r>
              <a:rPr lang="zh-TW" altLang="en-US" sz="2800" b="1" dirty="0">
                <a:solidFill>
                  <a:schemeClr val="tx1"/>
                </a:solidFill>
                <a:latin typeface="DFKai-SB" panose="03000509000000000000" pitchFamily="65" charset="-120"/>
                <a:ea typeface="DFKai-SB" panose="03000509000000000000" pitchFamily="65" charset="-120"/>
              </a:rPr>
              <a:t>可藉著不斷呼喊主名來暫停立即的反應 </a:t>
            </a:r>
            <a:r>
              <a:rPr lang="zh-TW" altLang="en-US" sz="2800" b="1" dirty="0" smtClean="0">
                <a:solidFill>
                  <a:schemeClr val="tx1"/>
                </a:solidFill>
                <a:latin typeface="DFKai-SB" panose="03000509000000000000" pitchFamily="65" charset="-120"/>
                <a:ea typeface="DFKai-SB" panose="03000509000000000000" pitchFamily="65" charset="-120"/>
              </a:rPr>
              <a:t>或暫時離開現</a:t>
            </a:r>
            <a:r>
              <a:rPr lang="zh-TW" altLang="en-US" sz="2800" b="1" dirty="0" smtClean="0">
                <a:solidFill>
                  <a:schemeClr val="tx1"/>
                </a:solidFill>
                <a:latin typeface="DFKai-SB" panose="03000509000000000000" pitchFamily="65" charset="-120"/>
                <a:ea typeface="DFKai-SB" panose="03000509000000000000" pitchFamily="65" charset="-120"/>
              </a:rPr>
              <a:t>場</a:t>
            </a:r>
            <a:r>
              <a:rPr lang="zh-TW" altLang="en-US" sz="2800" b="1" dirty="0" smtClean="0">
                <a:solidFill>
                  <a:schemeClr val="tx1"/>
                </a:solidFill>
                <a:latin typeface="DFKai-SB" panose="03000509000000000000" pitchFamily="65" charset="-120"/>
                <a:ea typeface="DFKai-SB" panose="03000509000000000000" pitchFamily="65" charset="-120"/>
              </a:rPr>
              <a:t>或深呼</a:t>
            </a:r>
            <a:r>
              <a:rPr lang="zh-TW" altLang="en-US" sz="2800" b="1" dirty="0">
                <a:solidFill>
                  <a:schemeClr val="tx1"/>
                </a:solidFill>
                <a:latin typeface="DFKai-SB" panose="03000509000000000000" pitchFamily="65" charset="-120"/>
                <a:ea typeface="DFKai-SB" panose="03000509000000000000" pitchFamily="65" charset="-120"/>
              </a:rPr>
              <a:t>吸</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James</a:t>
            </a:r>
            <a:r>
              <a:rPr lang="zh-TW" altLang="en-US" sz="2800" b="1" dirty="0" smtClean="0">
                <a:solidFill>
                  <a:schemeClr val="tx1"/>
                </a:solidFill>
                <a:latin typeface="DFKai-SB" panose="03000509000000000000" pitchFamily="65" charset="-120"/>
                <a:ea typeface="DFKai-SB" panose="03000509000000000000" pitchFamily="65" charset="-120"/>
              </a:rPr>
              <a:t>雅</a:t>
            </a:r>
            <a:r>
              <a:rPr lang="zh-TW" altLang="en-US" sz="2800" b="1" dirty="0">
                <a:solidFill>
                  <a:schemeClr val="tx1"/>
                </a:solidFill>
                <a:latin typeface="DFKai-SB" panose="03000509000000000000" pitchFamily="65" charset="-120"/>
                <a:ea typeface="DFKai-SB" panose="03000509000000000000" pitchFamily="65" charset="-120"/>
              </a:rPr>
              <a:t>1:19 )</a:t>
            </a:r>
          </a:p>
          <a:p>
            <a:pPr marL="609600" indent="-609600"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3. 找出生氣的根源：為什麼我對這件事這麼生氣</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探索生氣背後所可能隱藏的真正情緒</a:t>
            </a:r>
            <a:r>
              <a:rPr lang="en-US" altLang="zh-TW" sz="2800" b="1" dirty="0">
                <a:solidFill>
                  <a:schemeClr val="tx1"/>
                </a:solidFill>
                <a:latin typeface="DFKai-SB" panose="03000509000000000000" pitchFamily="65" charset="-120"/>
                <a:ea typeface="DFKai-SB" panose="03000509000000000000" pitchFamily="65" charset="-120"/>
              </a:rPr>
              <a:t>)</a:t>
            </a:r>
            <a:endParaRPr lang="zh-TW" altLang="en-US" sz="2800" b="1" dirty="0">
              <a:solidFill>
                <a:schemeClr val="tx1"/>
              </a:solidFill>
              <a:latin typeface="DFKai-SB" panose="03000509000000000000" pitchFamily="65" charset="-120"/>
              <a:ea typeface="DFKai-SB" panose="03000509000000000000" pitchFamily="65" charset="-120"/>
            </a:endParaRPr>
          </a:p>
          <a:p>
            <a:pPr marL="609600" indent="-609600" algn="l">
              <a:lnSpc>
                <a:spcPts val="3700"/>
              </a:lnSpc>
            </a:pPr>
            <a:r>
              <a:rPr lang="zh-TW" altLang="en-US" sz="2800" b="1" u="sng" dirty="0" smtClean="0">
                <a:solidFill>
                  <a:schemeClr val="tx1"/>
                </a:solidFill>
                <a:latin typeface="DFKai-SB" panose="03000509000000000000" pitchFamily="65" charset="-120"/>
                <a:ea typeface="DFKai-SB" panose="03000509000000000000" pitchFamily="65" charset="-120"/>
              </a:rPr>
              <a:t>雅1:19</a:t>
            </a:r>
            <a:r>
              <a:rPr lang="zh-TW" altLang="en-US" sz="2800" b="1" dirty="0" smtClean="0">
                <a:solidFill>
                  <a:schemeClr val="tx1"/>
                </a:solidFill>
                <a:latin typeface="DFKai-SB" panose="03000509000000000000" pitchFamily="65" charset="-120"/>
                <a:ea typeface="DFKai-SB" panose="03000509000000000000" pitchFamily="65" charset="-120"/>
              </a:rPr>
              <a:t> 但你們各人要快快的聽、慢慢的說、慢慢的動怒 </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530469" cy="365125"/>
          </a:xfrm>
        </p:spPr>
        <p:txBody>
          <a:bodyPr/>
          <a:lstStyle/>
          <a:p>
            <a:pPr algn="l"/>
            <a:fld id="{69C4CFD8-F662-4A36-AA27-12DE1FA08638}" type="slidenum">
              <a:rPr lang="en-US" smtClean="0"/>
              <a:pPr algn="l"/>
              <a:t>11</a:t>
            </a:fld>
            <a:endParaRPr lang="en-US" dirty="0"/>
          </a:p>
        </p:txBody>
      </p:sp>
    </p:spTree>
    <p:extLst>
      <p:ext uri="{BB962C8B-B14F-4D97-AF65-F5344CB8AC3E}">
        <p14:creationId xmlns:p14="http://schemas.microsoft.com/office/powerpoint/2010/main" val="5922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接納好壞並存，</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整合負面情緒</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怒氣</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algn="l">
              <a:lnSpc>
                <a:spcPts val="3600"/>
              </a:lnSpc>
            </a:pPr>
            <a:r>
              <a:rPr lang="en-US" altLang="zh-TW" sz="2800" b="1" dirty="0" smtClean="0">
                <a:solidFill>
                  <a:schemeClr val="tx1"/>
                </a:solidFill>
                <a:latin typeface="DFKai-SB" panose="03000509000000000000" pitchFamily="65" charset="-120"/>
                <a:ea typeface="DFKai-SB" panose="03000509000000000000" pitchFamily="65" charset="-120"/>
              </a:rPr>
              <a:t>B.</a:t>
            </a:r>
            <a:r>
              <a:rPr lang="zh-TW" altLang="en-US" sz="2800" b="1" dirty="0">
                <a:solidFill>
                  <a:schemeClr val="tx1"/>
                </a:solidFill>
                <a:latin typeface="DFKai-SB" panose="03000509000000000000" pitchFamily="65" charset="-120"/>
                <a:ea typeface="DFKai-SB" panose="03000509000000000000" pitchFamily="65" charset="-120"/>
              </a:rPr>
              <a:t>解決憤怒的步驟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續</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609600" indent="-609600" algn="l">
              <a:lnSpc>
                <a:spcPts val="3600"/>
              </a:lnSpc>
            </a:pPr>
            <a:r>
              <a:rPr lang="zh-TW" altLang="en-US" sz="2800" b="1" dirty="0">
                <a:solidFill>
                  <a:srgbClr val="000000"/>
                </a:solidFill>
                <a:latin typeface="DFKai-SB" panose="03000509000000000000" pitchFamily="65" charset="-120"/>
                <a:ea typeface="DFKai-SB" panose="03000509000000000000" pitchFamily="65" charset="-120"/>
              </a:rPr>
              <a:t>4. 選擇正確的回應：謹記你的目標是解決問</a:t>
            </a:r>
            <a:r>
              <a:rPr lang="zh-TW" altLang="en-US" sz="2800" b="1" dirty="0" smtClean="0">
                <a:solidFill>
                  <a:srgbClr val="000000"/>
                </a:solidFill>
                <a:latin typeface="DFKai-SB" panose="03000509000000000000" pitchFamily="65" charset="-120"/>
                <a:ea typeface="DFKai-SB" panose="03000509000000000000" pitchFamily="65" charset="-120"/>
              </a:rPr>
              <a:t>題</a:t>
            </a:r>
          </a:p>
          <a:p>
            <a:pPr marL="533400" indent="-533400" algn="l">
              <a:lnSpc>
                <a:spcPts val="3600"/>
              </a:lnSpc>
              <a:buFont typeface="Arial" panose="020B0604020202020204" pitchFamily="34" charset="0"/>
              <a:buChar char="•"/>
            </a:pPr>
            <a:r>
              <a:rPr lang="zh-TW" altLang="en-US" sz="2800" b="1" dirty="0" smtClean="0">
                <a:solidFill>
                  <a:srgbClr val="000000"/>
                </a:solidFill>
                <a:latin typeface="DFKai-SB" panose="03000509000000000000" pitchFamily="65" charset="-120"/>
                <a:ea typeface="DFKai-SB" panose="03000509000000000000" pitchFamily="65" charset="-120"/>
              </a:rPr>
              <a:t>面對面溝通 (</a:t>
            </a:r>
            <a:r>
              <a:rPr lang="en-US" altLang="zh-TW" sz="2800" b="1" dirty="0" smtClean="0">
                <a:solidFill>
                  <a:srgbClr val="000000"/>
                </a:solidFill>
                <a:latin typeface="Aegyptus" panose="020405020508060A0203" pitchFamily="18" charset="0"/>
                <a:ea typeface="PMingLiU" panose="02020500000000000000" pitchFamily="18" charset="-120"/>
                <a:cs typeface="Aegyptus" panose="020405020508060A0203" pitchFamily="18" charset="0"/>
              </a:rPr>
              <a:t>confront</a:t>
            </a:r>
            <a:r>
              <a:rPr lang="en-US" altLang="zh-TW" sz="2800" b="1" dirty="0" smtClean="0">
                <a:solidFill>
                  <a:srgbClr val="000000"/>
                </a:solidFill>
                <a:latin typeface="DFKai-SB" panose="03000509000000000000" pitchFamily="65" charset="-120"/>
                <a:ea typeface="DFKai-SB" panose="03000509000000000000" pitchFamily="65" charset="-120"/>
              </a:rPr>
              <a:t>)</a:t>
            </a:r>
          </a:p>
          <a:p>
            <a:pPr marL="533400" indent="-533400" algn="l">
              <a:lnSpc>
                <a:spcPts val="3600"/>
              </a:lnSpc>
              <a:buFont typeface="Arial" panose="020B0604020202020204" pitchFamily="34" charset="0"/>
              <a:buChar char="•"/>
            </a:pPr>
            <a:r>
              <a:rPr lang="zh-TW" altLang="en-US" sz="2800" b="1" dirty="0">
                <a:solidFill>
                  <a:srgbClr val="000000"/>
                </a:solidFill>
                <a:latin typeface="DFKai-SB" panose="03000509000000000000" pitchFamily="65" charset="-120"/>
                <a:ea typeface="DFKai-SB" panose="03000509000000000000" pitchFamily="65" charset="-120"/>
              </a:rPr>
              <a:t>接納不能改變的事實</a:t>
            </a:r>
            <a:r>
              <a:rPr lang="zh-TW" altLang="en-US" sz="2800" b="1" dirty="0" smtClean="0">
                <a:solidFill>
                  <a:srgbClr val="000000"/>
                </a:solidFill>
                <a:latin typeface="DFKai-SB" panose="03000509000000000000" pitchFamily="65" charset="-120"/>
                <a:ea typeface="DFKai-SB" panose="03000509000000000000" pitchFamily="65" charset="-120"/>
              </a:rPr>
              <a:t>，</a:t>
            </a:r>
            <a:r>
              <a:rPr lang="zh-TW" altLang="en-US" sz="2800" b="1" dirty="0">
                <a:solidFill>
                  <a:srgbClr val="000000"/>
                </a:solidFill>
                <a:latin typeface="DFKai-SB" panose="03000509000000000000" pitchFamily="65" charset="-120"/>
                <a:ea typeface="DFKai-SB" panose="03000509000000000000" pitchFamily="65" charset="-120"/>
              </a:rPr>
              <a:t>交給神，為對方禱</a:t>
            </a:r>
            <a:r>
              <a:rPr lang="zh-TW" altLang="en-US" sz="2800" b="1" dirty="0" smtClean="0">
                <a:solidFill>
                  <a:srgbClr val="000000"/>
                </a:solidFill>
                <a:latin typeface="DFKai-SB" panose="03000509000000000000" pitchFamily="65" charset="-120"/>
                <a:ea typeface="DFKai-SB" panose="03000509000000000000" pitchFamily="65" charset="-120"/>
              </a:rPr>
              <a:t>告 </a:t>
            </a:r>
            <a:endParaRPr lang="en-US" altLang="zh-TW" sz="2800" b="1" dirty="0" smtClean="0">
              <a:solidFill>
                <a:srgbClr val="000000"/>
              </a:solidFill>
              <a:latin typeface="DFKai-SB" panose="03000509000000000000" pitchFamily="65" charset="-120"/>
              <a:ea typeface="DFKai-SB" panose="03000509000000000000" pitchFamily="65" charset="-120"/>
            </a:endParaRPr>
          </a:p>
          <a:p>
            <a:pPr marL="533400" indent="-5334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選</a:t>
            </a:r>
            <a:r>
              <a:rPr lang="zh-TW" altLang="en-US" sz="2800" b="1" dirty="0">
                <a:solidFill>
                  <a:schemeClr val="tx1"/>
                </a:solidFill>
                <a:latin typeface="DFKai-SB" panose="03000509000000000000" pitchFamily="65" charset="-120"/>
                <a:ea typeface="DFKai-SB" panose="03000509000000000000" pitchFamily="65" charset="-120"/>
              </a:rPr>
              <a:t>擇饒恕</a:t>
            </a:r>
            <a:r>
              <a:rPr lang="zh-TW" altLang="en-US" sz="2800" b="1" dirty="0">
                <a:solidFill>
                  <a:srgbClr val="000000"/>
                </a:solidFill>
                <a:latin typeface="DFKai-SB" panose="03000509000000000000" pitchFamily="65" charset="-120"/>
                <a:ea typeface="DFKai-SB" panose="03000509000000000000" pitchFamily="65" charset="-120"/>
              </a:rPr>
              <a:t>那傷害你的</a:t>
            </a:r>
            <a:r>
              <a:rPr lang="zh-TW" altLang="en-US" sz="2800" b="1" dirty="0" smtClean="0">
                <a:solidFill>
                  <a:srgbClr val="000000"/>
                </a:solidFill>
                <a:latin typeface="DFKai-SB" panose="03000509000000000000" pitchFamily="65" charset="-120"/>
                <a:ea typeface="DFKai-SB" panose="03000509000000000000" pitchFamily="65" charset="-120"/>
              </a:rPr>
              <a:t>人 </a:t>
            </a:r>
            <a:endParaRPr lang="en-US" altLang="zh-TW" sz="2800" b="1" dirty="0">
              <a:latin typeface="DFKai-SB" panose="03000509000000000000" pitchFamily="65" charset="-120"/>
              <a:ea typeface="DFKai-SB" panose="03000509000000000000" pitchFamily="65" charset="-120"/>
            </a:endParaRPr>
          </a:p>
          <a:p>
            <a:pPr marL="609600" indent="-609600" algn="l">
              <a:lnSpc>
                <a:spcPts val="3600"/>
              </a:lnSpc>
            </a:pPr>
            <a:r>
              <a:rPr lang="zh-TW" altLang="en-US" sz="2800" b="1" dirty="0">
                <a:solidFill>
                  <a:srgbClr val="000000"/>
                </a:solidFill>
                <a:latin typeface="DFKai-SB" panose="03000509000000000000" pitchFamily="65" charset="-120"/>
                <a:ea typeface="DFKai-SB" panose="03000509000000000000" pitchFamily="65" charset="-120"/>
              </a:rPr>
              <a:t>「</a:t>
            </a:r>
            <a:r>
              <a:rPr lang="zh-TW" altLang="en-US" sz="2800" b="1" dirty="0">
                <a:solidFill>
                  <a:srgbClr val="7030A0"/>
                </a:solidFill>
                <a:latin typeface="DFKai-SB" panose="03000509000000000000" pitchFamily="65" charset="-120"/>
                <a:ea typeface="DFKai-SB" panose="03000509000000000000" pitchFamily="65" charset="-120"/>
              </a:rPr>
              <a:t>親愛的天父！我把我的傷痛交給你，你是伸冤的主，我把</a:t>
            </a:r>
            <a:r>
              <a:rPr lang="zh-TW" altLang="en-US" sz="2800" b="1" u="sng" dirty="0" smtClean="0">
                <a:solidFill>
                  <a:srgbClr val="7030A0"/>
                </a:solidFill>
                <a:latin typeface="DFKai-SB" panose="03000509000000000000" pitchFamily="65" charset="-120"/>
                <a:ea typeface="DFKai-SB" panose="03000509000000000000" pitchFamily="65" charset="-120"/>
              </a:rPr>
              <a:t>(名</a:t>
            </a:r>
            <a:r>
              <a:rPr lang="zh-TW" altLang="en-US" sz="2800" b="1" u="sng" dirty="0">
                <a:solidFill>
                  <a:srgbClr val="7030A0"/>
                </a:solidFill>
                <a:latin typeface="DFKai-SB" panose="03000509000000000000" pitchFamily="65" charset="-120"/>
                <a:ea typeface="DFKai-SB" panose="03000509000000000000" pitchFamily="65" charset="-120"/>
              </a:rPr>
              <a:t>字</a:t>
            </a:r>
            <a:r>
              <a:rPr lang="en-US" altLang="zh-TW" sz="2800" b="1" u="sng" dirty="0">
                <a:solidFill>
                  <a:srgbClr val="7030A0"/>
                </a:solidFill>
                <a:latin typeface="DFKai-SB" panose="03000509000000000000" pitchFamily="65" charset="-120"/>
                <a:ea typeface="DFKai-SB" panose="03000509000000000000" pitchFamily="65" charset="-120"/>
              </a:rPr>
              <a:t>)</a:t>
            </a:r>
            <a:r>
              <a:rPr lang="zh-TW" altLang="en-US" sz="2800" b="1" dirty="0">
                <a:solidFill>
                  <a:srgbClr val="7030A0"/>
                </a:solidFill>
                <a:latin typeface="DFKai-SB" panose="03000509000000000000" pitchFamily="65" charset="-120"/>
                <a:ea typeface="DFKai-SB" panose="03000509000000000000" pitchFamily="65" charset="-120"/>
              </a:rPr>
              <a:t>交在你手中，你是公義正直的神，以後你會公平處置他，還我一個</a:t>
            </a:r>
            <a:r>
              <a:rPr lang="zh-TW" altLang="en-US" sz="2800" b="1" dirty="0" smtClean="0">
                <a:solidFill>
                  <a:srgbClr val="7030A0"/>
                </a:solidFill>
                <a:latin typeface="DFKai-SB" panose="03000509000000000000" pitchFamily="65" charset="-120"/>
                <a:ea typeface="DFKai-SB" panose="03000509000000000000" pitchFamily="65" charset="-120"/>
              </a:rPr>
              <a:t>公道，</a:t>
            </a:r>
            <a:r>
              <a:rPr lang="zh-TW" altLang="en-US" sz="2800" b="1" dirty="0">
                <a:solidFill>
                  <a:srgbClr val="7030A0"/>
                </a:solidFill>
                <a:latin typeface="DFKai-SB" panose="03000509000000000000" pitchFamily="65" charset="-120"/>
                <a:ea typeface="DFKai-SB" panose="03000509000000000000" pitchFamily="65" charset="-120"/>
              </a:rPr>
              <a:t>我相信你會以最好的方法在他生命中工作。我也把我的憤怒交給你，求祢的聖靈來充滿我，以祢的平安來代替我心中的怒氣</a:t>
            </a:r>
            <a:r>
              <a:rPr lang="zh-TW" altLang="en-US" sz="2800" b="1" dirty="0" smtClean="0">
                <a:solidFill>
                  <a:srgbClr val="7030A0"/>
                </a:solidFill>
                <a:latin typeface="DFKai-SB" panose="03000509000000000000" pitchFamily="65" charset="-120"/>
                <a:ea typeface="DFKai-SB" panose="03000509000000000000" pitchFamily="65" charset="-120"/>
              </a:rPr>
              <a:t>」</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609600" indent="-609600" algn="l">
              <a:lnSpc>
                <a:spcPts val="3600"/>
              </a:lnSpc>
            </a:pPr>
            <a:r>
              <a:rPr lang="en-US" altLang="zh-TW" sz="2800" b="1" dirty="0" smtClean="0">
                <a:solidFill>
                  <a:srgbClr val="000000"/>
                </a:solidFill>
                <a:latin typeface="DFKai-SB" panose="03000509000000000000" pitchFamily="65" charset="-120"/>
                <a:ea typeface="DFKai-SB" panose="03000509000000000000" pitchFamily="65" charset="-120"/>
              </a:rPr>
              <a:t>5</a:t>
            </a:r>
            <a:r>
              <a:rPr lang="en-US" altLang="zh-TW" sz="2800" b="1" i="1" dirty="0" smtClean="0">
                <a:solidFill>
                  <a:srgbClr val="000000"/>
                </a:solidFill>
                <a:latin typeface="DFKai-SB" panose="03000509000000000000" pitchFamily="65" charset="-120"/>
                <a:ea typeface="DFKai-SB" panose="03000509000000000000" pitchFamily="65" charset="-120"/>
              </a:rPr>
              <a:t>.</a:t>
            </a:r>
            <a:r>
              <a:rPr lang="zh-TW" altLang="en-US" sz="2800" b="1" dirty="0">
                <a:solidFill>
                  <a:srgbClr val="000000"/>
                </a:solidFill>
                <a:latin typeface="DFKai-SB" panose="03000509000000000000" pitchFamily="65" charset="-120"/>
                <a:ea typeface="DFKai-SB" panose="03000509000000000000" pitchFamily="65" charset="-120"/>
              </a:rPr>
              <a:t>求聖靈醫治內心深處的創傷</a:t>
            </a:r>
            <a:r>
              <a:rPr lang="en-US" altLang="zh-TW" sz="2800" b="1" dirty="0" smtClean="0">
                <a:solidFill>
                  <a:srgbClr val="000000"/>
                </a:solidFill>
                <a:latin typeface="DFKai-SB" panose="03000509000000000000" pitchFamily="65" charset="-120"/>
                <a:ea typeface="DFKai-SB" panose="03000509000000000000" pitchFamily="65" charset="-120"/>
              </a:rPr>
              <a:t>(</a:t>
            </a:r>
            <a:r>
              <a:rPr lang="zh-TW" altLang="en-US" sz="2800" b="1" dirty="0" smtClean="0">
                <a:solidFill>
                  <a:srgbClr val="000000"/>
                </a:solidFill>
                <a:latin typeface="DFKai-SB" panose="03000509000000000000" pitchFamily="65" charset="-120"/>
                <a:ea typeface="DFKai-SB" panose="03000509000000000000" pitchFamily="65" charset="-120"/>
              </a:rPr>
              <a:t>尤其是成</a:t>
            </a:r>
            <a:r>
              <a:rPr lang="zh-TW" altLang="en-US" sz="2800" b="1" dirty="0">
                <a:solidFill>
                  <a:srgbClr val="000000"/>
                </a:solidFill>
                <a:latin typeface="DFKai-SB" panose="03000509000000000000" pitchFamily="65" charset="-120"/>
                <a:ea typeface="DFKai-SB" panose="03000509000000000000" pitchFamily="65" charset="-120"/>
              </a:rPr>
              <a:t>長過程的傷害</a:t>
            </a:r>
            <a:r>
              <a:rPr lang="en-US" altLang="zh-TW" sz="2800" b="1" dirty="0">
                <a:solidFill>
                  <a:srgbClr val="000000"/>
                </a:solidFill>
                <a:latin typeface="DFKai-SB" panose="03000509000000000000" pitchFamily="65" charset="-120"/>
                <a:ea typeface="DFKai-SB" panose="03000509000000000000" pitchFamily="65" charset="-120"/>
              </a:rPr>
              <a:t>)</a:t>
            </a:r>
            <a:endParaRPr lang="zh-TW" altLang="en-US" sz="2800" b="1" dirty="0">
              <a:solidFill>
                <a:srgbClr val="000000"/>
              </a:solidFill>
              <a:latin typeface="DFKai-SB" panose="03000509000000000000" pitchFamily="65" charset="-120"/>
              <a:ea typeface="DFKai-SB" panose="03000509000000000000" pitchFamily="65" charset="-120"/>
            </a:endParaRPr>
          </a:p>
          <a:p>
            <a:pPr marL="609600" indent="-609600" algn="l">
              <a:lnSpc>
                <a:spcPts val="3600"/>
              </a:lnSpc>
            </a:pPr>
            <a:endParaRPr lang="en-US" altLang="zh-TW" sz="2800" i="1" dirty="0">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454269" cy="365125"/>
          </a:xfrm>
        </p:spPr>
        <p:txBody>
          <a:bodyPr/>
          <a:lstStyle/>
          <a:p>
            <a:pPr algn="l"/>
            <a:fld id="{69C4CFD8-F662-4A36-AA27-12DE1FA08638}" type="slidenum">
              <a:rPr lang="en-US" smtClean="0"/>
              <a:pPr algn="l"/>
              <a:t>12</a:t>
            </a:fld>
            <a:endParaRPr lang="en-US" dirty="0"/>
          </a:p>
        </p:txBody>
      </p:sp>
    </p:spTree>
    <p:extLst>
      <p:ext uri="{BB962C8B-B14F-4D97-AF65-F5344CB8AC3E}">
        <p14:creationId xmlns:p14="http://schemas.microsoft.com/office/powerpoint/2010/main" val="263119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接納好壞並存，</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整合負面情緒</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悲傷</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marL="45720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悲</a:t>
            </a:r>
            <a:r>
              <a:rPr lang="zh-TW" altLang="en-US" sz="2800" b="1" dirty="0" smtClean="0">
                <a:solidFill>
                  <a:schemeClr val="tx1"/>
                </a:solidFill>
                <a:latin typeface="DFKai-SB" panose="03000509000000000000" pitchFamily="65" charset="-120"/>
                <a:ea typeface="DFKai-SB" panose="03000509000000000000" pitchFamily="65" charset="-120"/>
              </a:rPr>
              <a:t>傷</a:t>
            </a:r>
            <a:r>
              <a:rPr lang="en-US" altLang="zh-TW" sz="2800" b="1" dirty="0" smtClean="0">
                <a:solidFill>
                  <a:schemeClr val="tx1"/>
                </a:solidFill>
                <a:latin typeface="DFKai-SB" panose="03000509000000000000" pitchFamily="65" charset="-120"/>
                <a:ea typeface="DFKai-SB" panose="03000509000000000000" pitchFamily="65" charset="-120"/>
              </a:rPr>
              <a:t>(Sadness)</a:t>
            </a:r>
            <a:r>
              <a:rPr lang="zh-TW" altLang="en-US" sz="2800" b="1" dirty="0" smtClean="0">
                <a:solidFill>
                  <a:schemeClr val="tx1"/>
                </a:solidFill>
                <a:latin typeface="DFKai-SB" panose="03000509000000000000" pitchFamily="65" charset="-120"/>
                <a:ea typeface="DFKai-SB" panose="03000509000000000000" pitchFamily="65" charset="-120"/>
              </a:rPr>
              <a:t>表</a:t>
            </a:r>
            <a:r>
              <a:rPr lang="zh-TW" altLang="en-US" sz="2800" b="1" dirty="0">
                <a:solidFill>
                  <a:schemeClr val="tx1"/>
                </a:solidFill>
                <a:latin typeface="DFKai-SB" panose="03000509000000000000" pitchFamily="65" charset="-120"/>
                <a:ea typeface="DFKai-SB" panose="03000509000000000000" pitchFamily="65" charset="-120"/>
              </a:rPr>
              <a:t>示受傷和失</a:t>
            </a:r>
            <a:r>
              <a:rPr lang="zh-TW" altLang="en-US" sz="2800" b="1" dirty="0" smtClean="0">
                <a:solidFill>
                  <a:schemeClr val="tx1"/>
                </a:solidFill>
                <a:latin typeface="DFKai-SB" panose="03000509000000000000" pitchFamily="65" charset="-120"/>
                <a:ea typeface="DFKai-SB" panose="03000509000000000000" pitchFamily="65" charset="-120"/>
              </a:rPr>
              <a:t>落，它</a:t>
            </a:r>
            <a:r>
              <a:rPr lang="zh-TW" altLang="en-US" sz="2800" b="1" dirty="0">
                <a:solidFill>
                  <a:schemeClr val="tx1"/>
                </a:solidFill>
                <a:latin typeface="DFKai-SB" panose="03000509000000000000" pitchFamily="65" charset="-120"/>
                <a:ea typeface="DFKai-SB" panose="03000509000000000000" pitchFamily="65" charset="-120"/>
              </a:rPr>
              <a:t>幫助</a:t>
            </a:r>
            <a:r>
              <a:rPr lang="zh-TW" altLang="en-US" sz="2800" b="1" dirty="0" smtClean="0">
                <a:solidFill>
                  <a:schemeClr val="tx1"/>
                </a:solidFill>
                <a:latin typeface="DFKai-SB" panose="03000509000000000000" pitchFamily="65" charset="-120"/>
                <a:ea typeface="DFKai-SB" panose="03000509000000000000" pitchFamily="65" charset="-120"/>
              </a:rPr>
              <a:t>我們放手，也幫助我們柔軟，謙卑</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悲傷標誌著需要處理的傷害，如果我們不能感到悲傷，我們就會變得冷酷無情。</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壓抑傷痛會導致</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沮喪，心理問題、飲食失常等徵狀</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buFont typeface="Arial" panose="020B0604020202020204" pitchFamily="34" charset="0"/>
              <a:buChar char="•"/>
            </a:pPr>
            <a:r>
              <a:rPr lang="en-US" sz="2800" b="1" dirty="0" smtClean="0">
                <a:solidFill>
                  <a:schemeClr val="tx1"/>
                </a:solidFill>
                <a:latin typeface="DFKai-SB" panose="03000509000000000000" pitchFamily="65" charset="-120"/>
                <a:ea typeface="DFKai-SB" panose="03000509000000000000" pitchFamily="65" charset="-120"/>
              </a:rPr>
              <a:t>Susan </a:t>
            </a:r>
            <a:r>
              <a:rPr lang="zh-TW" altLang="en-US" sz="2800" b="1" dirty="0" smtClean="0">
                <a:solidFill>
                  <a:schemeClr val="tx1"/>
                </a:solidFill>
                <a:latin typeface="DFKai-SB" panose="03000509000000000000" pitchFamily="65" charset="-120"/>
                <a:ea typeface="DFKai-SB" panose="03000509000000000000" pitchFamily="65" charset="-120"/>
              </a:rPr>
              <a:t>例子</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buFontTx/>
              <a:buChar char="-"/>
            </a:pPr>
            <a:r>
              <a:rPr lang="en-US" altLang="zh-TW" sz="2400" b="1" dirty="0" smtClean="0">
                <a:solidFill>
                  <a:schemeClr val="tx1"/>
                </a:solidFill>
                <a:latin typeface="DFKai-SB" panose="03000509000000000000" pitchFamily="65" charset="-120"/>
                <a:ea typeface="DFKai-SB" panose="03000509000000000000" pitchFamily="65" charset="-120"/>
              </a:rPr>
              <a:t>Susan</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15</a:t>
            </a:r>
            <a:r>
              <a:rPr lang="zh-TW" altLang="en-US" sz="2400" b="1" dirty="0" smtClean="0">
                <a:solidFill>
                  <a:schemeClr val="tx1"/>
                </a:solidFill>
                <a:latin typeface="DFKai-SB" panose="03000509000000000000" pitchFamily="65" charset="-120"/>
                <a:ea typeface="DFKai-SB" panose="03000509000000000000" pitchFamily="65" charset="-120"/>
              </a:rPr>
              <a:t> 歲時，最親近的姐姐突然半夜死亡，父親要求大家堅強，禁止再提此事，她裡面對姊姊的傷痛被壓抑，沒有</a:t>
            </a:r>
            <a:r>
              <a:rPr lang="zh-TW" altLang="en-US" sz="2400" b="1" dirty="0">
                <a:solidFill>
                  <a:schemeClr val="tx1"/>
                </a:solidFill>
                <a:latin typeface="DFKai-SB" panose="03000509000000000000" pitchFamily="65" charset="-120"/>
                <a:ea typeface="DFKai-SB" panose="03000509000000000000" pitchFamily="65" charset="-120"/>
              </a:rPr>
              <a:t>解決，她太愛姐姐，想隨姐姐而去</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buFontTx/>
              <a:buChar char="-"/>
            </a:pPr>
            <a:r>
              <a:rPr lang="en-US" altLang="zh-TW" sz="2400" b="1" dirty="0">
                <a:solidFill>
                  <a:schemeClr val="tx1"/>
                </a:solidFill>
                <a:latin typeface="DFKai-SB" panose="03000509000000000000" pitchFamily="65" charset="-120"/>
                <a:ea typeface="DFKai-SB" panose="03000509000000000000" pitchFamily="65" charset="-120"/>
              </a:rPr>
              <a:t>20</a:t>
            </a:r>
            <a:r>
              <a:rPr lang="zh-TW" altLang="en-US" sz="2400" b="1" dirty="0">
                <a:solidFill>
                  <a:schemeClr val="tx1"/>
                </a:solidFill>
                <a:latin typeface="DFKai-SB" panose="03000509000000000000" pitchFamily="65" charset="-120"/>
                <a:ea typeface="DFKai-SB" panose="03000509000000000000" pitchFamily="65" charset="-120"/>
              </a:rPr>
              <a:t>歲時深受恐懼綑綁，常在半夜因害怕死亡而驚</a:t>
            </a:r>
            <a:r>
              <a:rPr lang="zh-TW" altLang="en-US" sz="2400" b="1" dirty="0" smtClean="0">
                <a:solidFill>
                  <a:schemeClr val="tx1"/>
                </a:solidFill>
                <a:latin typeface="DFKai-SB" panose="03000509000000000000" pitchFamily="65" charset="-120"/>
                <a:ea typeface="DFKai-SB" panose="03000509000000000000" pitchFamily="65" charset="-120"/>
              </a:rPr>
              <a:t>醒</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buFontTx/>
              <a:buChar char="-"/>
            </a:pPr>
            <a:r>
              <a:rPr lang="en-US" altLang="zh-TW" sz="2400" b="1" dirty="0" smtClean="0">
                <a:solidFill>
                  <a:schemeClr val="tx1"/>
                </a:solidFill>
                <a:latin typeface="DFKai-SB" panose="03000509000000000000" pitchFamily="65" charset="-120"/>
                <a:ea typeface="DFKai-SB" panose="03000509000000000000" pitchFamily="65" charset="-120"/>
              </a:rPr>
              <a:t>Susan</a:t>
            </a:r>
            <a:r>
              <a:rPr lang="zh-TW" altLang="en-US" sz="2400" b="1" dirty="0" smtClean="0">
                <a:solidFill>
                  <a:schemeClr val="tx1"/>
                </a:solidFill>
                <a:latin typeface="DFKai-SB" panose="03000509000000000000" pitchFamily="65" charset="-120"/>
                <a:ea typeface="DFKai-SB" panose="03000509000000000000" pitchFamily="65" charset="-120"/>
              </a:rPr>
              <a:t>接受治療，開始談論姐姐死去的事，讓被壓抑了</a:t>
            </a:r>
            <a:r>
              <a:rPr lang="en-US" altLang="zh-TW" sz="2400" b="1" dirty="0" smtClean="0">
                <a:solidFill>
                  <a:schemeClr val="tx1"/>
                </a:solidFill>
                <a:latin typeface="DFKai-SB" panose="03000509000000000000" pitchFamily="65" charset="-120"/>
                <a:ea typeface="DFKai-SB" panose="03000509000000000000" pitchFamily="65" charset="-120"/>
              </a:rPr>
              <a:t>5</a:t>
            </a:r>
            <a:r>
              <a:rPr lang="zh-TW" altLang="en-US" sz="2400" b="1" dirty="0" smtClean="0">
                <a:solidFill>
                  <a:schemeClr val="tx1"/>
                </a:solidFill>
                <a:latin typeface="DFKai-SB" panose="03000509000000000000" pitchFamily="65" charset="-120"/>
                <a:ea typeface="DFKai-SB" panose="03000509000000000000" pitchFamily="65" charset="-120"/>
              </a:rPr>
              <a:t> 年之久為姐姐悲傷的情緒發出來</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當她處理悲傷，她就不再對死亡恐懼，也不再有過去經常發生的沮喪</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 </a:t>
            </a:r>
            <a:endParaRPr lang="en-US" sz="24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763000" y="6324600"/>
            <a:ext cx="378069" cy="365125"/>
          </a:xfrm>
        </p:spPr>
        <p:txBody>
          <a:bodyPr/>
          <a:lstStyle/>
          <a:p>
            <a:pPr algn="l"/>
            <a:fld id="{69C4CFD8-F662-4A36-AA27-12DE1FA08638}" type="slidenum">
              <a:rPr lang="en-US" smtClean="0"/>
              <a:pPr algn="l"/>
              <a:t>13</a:t>
            </a:fld>
            <a:endParaRPr lang="en-US" dirty="0"/>
          </a:p>
        </p:txBody>
      </p:sp>
    </p:spTree>
    <p:extLst>
      <p:ext uri="{BB962C8B-B14F-4D97-AF65-F5344CB8AC3E}">
        <p14:creationId xmlns:p14="http://schemas.microsoft.com/office/powerpoint/2010/main" val="2078158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接納好壞並存，</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整合負面情緒</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恐懼</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93724"/>
            <a:ext cx="9144000" cy="6264277"/>
          </a:xfrm>
        </p:spPr>
        <p:txBody>
          <a:bodyPr>
            <a:noAutofit/>
          </a:bodyPr>
          <a:lstStyle/>
          <a:p>
            <a:pPr marL="457200" indent="-457200" algn="l">
              <a:lnSpc>
                <a:spcPts val="33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恐</a:t>
            </a:r>
            <a:r>
              <a:rPr lang="zh-TW" altLang="en-US" sz="2400" b="1" dirty="0" smtClean="0">
                <a:solidFill>
                  <a:schemeClr val="tx1"/>
                </a:solidFill>
                <a:latin typeface="DFKai-SB" panose="03000509000000000000" pitchFamily="65" charset="-120"/>
                <a:ea typeface="DFKai-SB" panose="03000509000000000000" pitchFamily="65" charset="-120"/>
              </a:rPr>
              <a:t>懼</a:t>
            </a:r>
            <a:r>
              <a:rPr lang="en-US" altLang="zh-TW" sz="2400" b="1" dirty="0" smtClean="0">
                <a:solidFill>
                  <a:schemeClr val="tx1"/>
                </a:solidFill>
                <a:latin typeface="DFKai-SB" panose="03000509000000000000" pitchFamily="65" charset="-120"/>
                <a:ea typeface="DFKai-SB" panose="03000509000000000000" pitchFamily="65" charset="-120"/>
              </a:rPr>
              <a:t>(Fear</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面</a:t>
            </a:r>
            <a:r>
              <a:rPr lang="zh-TW" altLang="en-US" sz="2400" b="1" dirty="0">
                <a:solidFill>
                  <a:schemeClr val="tx1"/>
                </a:solidFill>
                <a:latin typeface="標楷體" panose="03000509000000000000" pitchFamily="65" charset="-120"/>
                <a:ea typeface="標楷體" panose="03000509000000000000" pitchFamily="65" charset="-120"/>
              </a:rPr>
              <a:t>對現實的或想象中的自認無法應付的危險、無法掌控的局面等產生</a:t>
            </a:r>
            <a:r>
              <a:rPr lang="zh-TW" altLang="en-US" sz="2400" b="1" dirty="0" smtClean="0">
                <a:solidFill>
                  <a:schemeClr val="tx1"/>
                </a:solidFill>
                <a:latin typeface="標楷體" panose="03000509000000000000" pitchFamily="65" charset="-120"/>
                <a:ea typeface="標楷體" panose="03000509000000000000" pitchFamily="65" charset="-120"/>
              </a:rPr>
              <a:t>的驚</a:t>
            </a:r>
            <a:r>
              <a:rPr lang="zh-TW" altLang="en-US" sz="2400" b="1" dirty="0">
                <a:solidFill>
                  <a:schemeClr val="tx1"/>
                </a:solidFill>
                <a:latin typeface="標楷體" panose="03000509000000000000" pitchFamily="65" charset="-120"/>
                <a:ea typeface="標楷體" panose="03000509000000000000" pitchFamily="65" charset="-120"/>
              </a:rPr>
              <a:t>慌與</a:t>
            </a:r>
            <a:r>
              <a:rPr lang="zh-TW" altLang="en-US" sz="2400" b="1" dirty="0" smtClean="0">
                <a:solidFill>
                  <a:schemeClr val="tx1"/>
                </a:solidFill>
                <a:latin typeface="標楷體" panose="03000509000000000000" pitchFamily="65" charset="-120"/>
                <a:ea typeface="標楷體" panose="03000509000000000000" pitchFamily="65" charset="-120"/>
              </a:rPr>
              <a:t>緊張的情緒</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457200" indent="-457200" algn="l">
              <a:lnSpc>
                <a:spcPts val="3300"/>
              </a:lnSpc>
              <a:buFont typeface="Arial" panose="020B0604020202020204" pitchFamily="34" charset="0"/>
              <a:buChar char="•"/>
            </a:pPr>
            <a:r>
              <a:rPr lang="zh-TW" altLang="en-US" sz="2400" b="1" dirty="0" smtClean="0">
                <a:solidFill>
                  <a:schemeClr val="tx1"/>
                </a:solidFill>
                <a:latin typeface="標楷體" panose="03000509000000000000" pitchFamily="65" charset="-120"/>
                <a:ea typeface="標楷體" panose="03000509000000000000" pitchFamily="65" charset="-120"/>
              </a:rPr>
              <a:t>承認懼怕使我們知道我們需要</a:t>
            </a:r>
            <a:r>
              <a:rPr lang="zh-TW" altLang="en-US" sz="2400" b="1" dirty="0">
                <a:solidFill>
                  <a:schemeClr val="tx1"/>
                </a:solidFill>
                <a:latin typeface="標楷體" panose="03000509000000000000" pitchFamily="65" charset="-120"/>
                <a:ea typeface="標楷體" panose="03000509000000000000" pitchFamily="65" charset="-120"/>
              </a:rPr>
              <a:t>別</a:t>
            </a:r>
            <a:r>
              <a:rPr lang="zh-TW" altLang="en-US" sz="2400" b="1" dirty="0" smtClean="0">
                <a:solidFill>
                  <a:schemeClr val="tx1"/>
                </a:solidFill>
                <a:latin typeface="標楷體" panose="03000509000000000000" pitchFamily="65" charset="-120"/>
                <a:ea typeface="標楷體" panose="03000509000000000000" pitchFamily="65" charset="-120"/>
              </a:rPr>
              <a:t>人，需要神</a:t>
            </a:r>
            <a:r>
              <a:rPr lang="en-US" altLang="zh-TW" sz="2400" b="1" dirty="0" smtClean="0">
                <a:solidFill>
                  <a:schemeClr val="tx1"/>
                </a:solidFill>
                <a:latin typeface="標楷體" panose="03000509000000000000" pitchFamily="65" charset="-120"/>
                <a:ea typeface="標楷體" panose="03000509000000000000" pitchFamily="65" charset="-120"/>
              </a:rPr>
              <a:t>.</a:t>
            </a:r>
          </a:p>
          <a:p>
            <a:pPr marL="457200" indent="-457200" algn="l">
              <a:lnSpc>
                <a:spcPts val="3300"/>
              </a:lnSpc>
              <a:buFont typeface="Arial" panose="020B0604020202020204" pitchFamily="34" charset="0"/>
              <a:buChar char="•"/>
            </a:pPr>
            <a:r>
              <a:rPr lang="zh-TW" altLang="en-US" sz="2400" b="1" dirty="0" smtClean="0">
                <a:solidFill>
                  <a:schemeClr val="tx1"/>
                </a:solidFill>
                <a:latin typeface="標楷體" panose="03000509000000000000" pitchFamily="65" charset="-120"/>
                <a:ea typeface="標楷體" panose="03000509000000000000" pitchFamily="65" charset="-120"/>
              </a:rPr>
              <a:t>否認懼怕讓我們易變成冷麼、不敏感、驕傲爭競的人</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457200" indent="-457200" algn="l">
              <a:lnSpc>
                <a:spcPts val="3300"/>
              </a:lnSpc>
              <a:buFont typeface="Arial" panose="020B0604020202020204" pitchFamily="34" charset="0"/>
              <a:buChar char="•"/>
            </a:pPr>
            <a:r>
              <a:rPr lang="zh-TW" altLang="en-US" sz="2400" b="1" dirty="0">
                <a:solidFill>
                  <a:schemeClr val="tx1"/>
                </a:solidFill>
                <a:latin typeface="標楷體" pitchFamily="65" charset="-120"/>
                <a:ea typeface="標楷體" pitchFamily="65" charset="-120"/>
              </a:rPr>
              <a:t>從負面懼怕的綑綁中得自</a:t>
            </a:r>
            <a:r>
              <a:rPr lang="zh-TW" altLang="en-US" sz="2400" b="1" dirty="0" smtClean="0">
                <a:solidFill>
                  <a:schemeClr val="tx1"/>
                </a:solidFill>
                <a:latin typeface="標楷體" pitchFamily="65" charset="-120"/>
                <a:ea typeface="標楷體" pitchFamily="65" charset="-120"/>
              </a:rPr>
              <a:t>由的方法</a:t>
            </a:r>
            <a:r>
              <a:rPr lang="en-US" altLang="zh-TW" sz="2400" b="1" dirty="0" smtClean="0">
                <a:solidFill>
                  <a:schemeClr val="tx1"/>
                </a:solidFill>
                <a:latin typeface="標楷體" pitchFamily="65" charset="-120"/>
                <a:ea typeface="標楷體" pitchFamily="65" charset="-120"/>
              </a:rPr>
              <a:t>:</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400" b="1" dirty="0" smtClean="0">
                <a:solidFill>
                  <a:schemeClr val="tx1"/>
                </a:solidFill>
                <a:latin typeface="DFKai-SB" panose="03000509000000000000" pitchFamily="65" charset="-120"/>
                <a:ea typeface="DFKai-SB" panose="03000509000000000000" pitchFamily="65" charset="-120"/>
              </a:rPr>
              <a:t>1.</a:t>
            </a:r>
            <a:r>
              <a:rPr lang="zh-TW" altLang="en-US" sz="2400" b="1" dirty="0">
                <a:solidFill>
                  <a:schemeClr val="tx1"/>
                </a:solidFill>
                <a:latin typeface="標楷體" panose="03000509000000000000" pitchFamily="65" charset="-120"/>
                <a:ea typeface="標楷體" panose="03000509000000000000" pitchFamily="65" charset="-120"/>
              </a:rPr>
              <a:t>找出根源：懼怕什麼？為什麼懼怕</a:t>
            </a:r>
            <a:r>
              <a:rPr lang="zh-TW" altLang="en-US"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rgbClr val="7030A0"/>
                </a:solidFill>
                <a:latin typeface="標楷體" panose="03000509000000000000" pitchFamily="65" charset="-120"/>
                <a:ea typeface="標楷體" panose="03000509000000000000" pitchFamily="65" charset="-120"/>
              </a:rPr>
              <a:t> </a:t>
            </a:r>
            <a:endParaRPr lang="zh-TW" altLang="en-US" sz="2400" b="1" dirty="0">
              <a:solidFill>
                <a:srgbClr val="7030A0"/>
              </a:solidFill>
              <a:latin typeface="標楷體" panose="03000509000000000000" pitchFamily="65" charset="-120"/>
              <a:ea typeface="標楷體" panose="03000509000000000000" pitchFamily="65" charset="-120"/>
            </a:endParaRPr>
          </a:p>
          <a:p>
            <a:pPr algn="l">
              <a:lnSpc>
                <a:spcPts val="3300"/>
              </a:lnSpc>
            </a:pPr>
            <a:r>
              <a:rPr lang="en-US" altLang="zh-TW" sz="2400" b="1" dirty="0" smtClean="0">
                <a:solidFill>
                  <a:schemeClr val="tx1"/>
                </a:solidFill>
                <a:latin typeface="標楷體" pitchFamily="65" charset="-120"/>
                <a:ea typeface="標楷體" pitchFamily="65" charset="-120"/>
              </a:rPr>
              <a:t>2.</a:t>
            </a:r>
            <a:r>
              <a:rPr lang="zh-TW" altLang="en-US" sz="2400" b="1" dirty="0">
                <a:solidFill>
                  <a:schemeClr val="tx1"/>
                </a:solidFill>
                <a:latin typeface="標楷體" panose="03000509000000000000" pitchFamily="65" charset="-120"/>
                <a:ea typeface="標楷體" panose="03000509000000000000" pitchFamily="65" charset="-120"/>
              </a:rPr>
              <a:t>將懼怕情緒具體說出來</a:t>
            </a:r>
            <a:r>
              <a:rPr lang="zh-TW" altLang="en-US" sz="2400" b="1" dirty="0">
                <a:solidFill>
                  <a:schemeClr val="tx1"/>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400" b="1" dirty="0">
                <a:solidFill>
                  <a:schemeClr val="tx1"/>
                </a:solidFill>
                <a:latin typeface="標楷體" panose="03000509000000000000" pitchFamily="65" charset="-120"/>
                <a:ea typeface="標楷體" panose="03000509000000000000" pitchFamily="65" charset="-120"/>
              </a:rPr>
              <a:t>向</a:t>
            </a:r>
            <a:r>
              <a:rPr lang="zh-TW" altLang="en-US" sz="2400" b="1" dirty="0" smtClean="0">
                <a:solidFill>
                  <a:schemeClr val="tx1"/>
                </a:solidFill>
                <a:latin typeface="標楷體" panose="03000509000000000000" pitchFamily="65" charset="-120"/>
                <a:ea typeface="標楷體" panose="03000509000000000000" pitchFamily="65" charset="-120"/>
              </a:rPr>
              <a:t>神或向人說</a:t>
            </a:r>
            <a:r>
              <a:rPr lang="zh-TW" altLang="en-US" sz="2400" b="1" dirty="0">
                <a:solidFill>
                  <a:schemeClr val="tx1"/>
                </a:solidFill>
                <a:latin typeface="標楷體" panose="03000509000000000000" pitchFamily="65" charset="-120"/>
                <a:ea typeface="標楷體" panose="03000509000000000000" pitchFamily="65" charset="-120"/>
              </a:rPr>
              <a:t>出內心的感</a:t>
            </a:r>
            <a:r>
              <a:rPr lang="zh-TW" altLang="en-US" sz="2400" b="1" dirty="0" smtClean="0">
                <a:solidFill>
                  <a:schemeClr val="tx1"/>
                </a:solidFill>
                <a:latin typeface="標楷體" panose="03000509000000000000" pitchFamily="65" charset="-120"/>
                <a:ea typeface="標楷體" panose="03000509000000000000" pitchFamily="65" charset="-120"/>
              </a:rPr>
              <a:t>覺</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609600" indent="-609600" algn="l">
              <a:lnSpc>
                <a:spcPts val="3300"/>
              </a:lnSpc>
            </a:pPr>
            <a:r>
              <a:rPr lang="en-US" altLang="zh-TW" sz="2400" b="1" dirty="0" smtClean="0">
                <a:solidFill>
                  <a:schemeClr val="tx1"/>
                </a:solidFill>
                <a:latin typeface="標楷體" panose="03000509000000000000" pitchFamily="65" charset="-120"/>
                <a:ea typeface="標楷體" panose="03000509000000000000" pitchFamily="65" charset="-120"/>
              </a:rPr>
              <a:t>3.</a:t>
            </a:r>
            <a:r>
              <a:rPr lang="zh-TW" altLang="en-US" sz="2400" b="1" dirty="0">
                <a:solidFill>
                  <a:schemeClr val="tx1"/>
                </a:solidFill>
                <a:latin typeface="標楷體" panose="03000509000000000000" pitchFamily="65" charset="-120"/>
                <a:ea typeface="標楷體" panose="03000509000000000000" pitchFamily="65" charset="-120"/>
              </a:rPr>
              <a:t>如果懼怕與情緒傷害有</a:t>
            </a:r>
            <a:r>
              <a:rPr lang="zh-TW" altLang="en-US" sz="2400" b="1" dirty="0" smtClean="0">
                <a:solidFill>
                  <a:schemeClr val="tx1"/>
                </a:solidFill>
                <a:latin typeface="標楷體" panose="03000509000000000000" pitchFamily="65" charset="-120"/>
                <a:ea typeface="標楷體" panose="03000509000000000000" pitchFamily="65" charset="-120"/>
              </a:rPr>
              <a:t>關</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609600" indent="-609600" algn="l">
              <a:lnSpc>
                <a:spcPts val="3300"/>
              </a:lnSpc>
            </a:pPr>
            <a:r>
              <a:rPr lang="en-US" altLang="zh-TW" sz="2400" b="1" dirty="0">
                <a:solidFill>
                  <a:schemeClr val="tx1"/>
                </a:solidFill>
                <a:latin typeface="標楷體" panose="03000509000000000000" pitchFamily="65" charset="-120"/>
                <a:ea typeface="標楷體" panose="03000509000000000000" pitchFamily="65" charset="-120"/>
              </a:rPr>
              <a:t>	</a:t>
            </a:r>
            <a:r>
              <a:rPr lang="en-US" altLang="zh-TW"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 選</a:t>
            </a:r>
            <a:r>
              <a:rPr lang="zh-TW" altLang="en-US" sz="2400" b="1" dirty="0">
                <a:solidFill>
                  <a:schemeClr val="tx1"/>
                </a:solidFill>
                <a:latin typeface="標楷體" panose="03000509000000000000" pitchFamily="65" charset="-120"/>
                <a:ea typeface="標楷體" panose="03000509000000000000" pitchFamily="65" charset="-120"/>
              </a:rPr>
              <a:t>擇饒恕傷害你的</a:t>
            </a:r>
            <a:r>
              <a:rPr lang="zh-TW" altLang="en-US" sz="2400" b="1" dirty="0" smtClean="0">
                <a:solidFill>
                  <a:schemeClr val="tx1"/>
                </a:solidFill>
                <a:latin typeface="標楷體" panose="03000509000000000000" pitchFamily="65" charset="-120"/>
                <a:ea typeface="標楷體" panose="03000509000000000000" pitchFamily="65" charset="-120"/>
              </a:rPr>
              <a:t>人</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lvl="1" algn="l">
              <a:lnSpc>
                <a:spcPts val="3300"/>
              </a:lnSpc>
            </a:pPr>
            <a:r>
              <a:rPr lang="zh-TW" altLang="en-US" sz="2400" b="1" dirty="0">
                <a:solidFill>
                  <a:schemeClr val="tx1"/>
                </a:solidFill>
                <a:latin typeface="標楷體" panose="03000509000000000000" pitchFamily="65" charset="-120"/>
                <a:ea typeface="標楷體" panose="03000509000000000000" pitchFamily="65" charset="-120"/>
              </a:rPr>
              <a:t> </a:t>
            </a:r>
            <a:r>
              <a:rPr lang="en-US" altLang="zh-TW"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 求</a:t>
            </a:r>
            <a:r>
              <a:rPr lang="zh-TW" altLang="en-US" sz="2400" b="1" dirty="0">
                <a:solidFill>
                  <a:schemeClr val="tx1"/>
                </a:solidFill>
                <a:latin typeface="標楷體" panose="03000509000000000000" pitchFamily="65" charset="-120"/>
                <a:ea typeface="標楷體" panose="03000509000000000000" pitchFamily="65" charset="-120"/>
              </a:rPr>
              <a:t>神醫治受傷的情</a:t>
            </a:r>
            <a:r>
              <a:rPr lang="zh-TW" altLang="en-US" sz="2400" b="1" dirty="0" smtClean="0">
                <a:solidFill>
                  <a:schemeClr val="tx1"/>
                </a:solidFill>
                <a:latin typeface="標楷體" panose="03000509000000000000" pitchFamily="65" charset="-120"/>
                <a:ea typeface="標楷體" panose="03000509000000000000" pitchFamily="65" charset="-120"/>
              </a:rPr>
              <a:t>緒</a:t>
            </a:r>
            <a:endParaRPr lang="en-US" altLang="zh-TW" sz="2400" b="1" dirty="0">
              <a:solidFill>
                <a:schemeClr val="tx1"/>
              </a:solidFill>
              <a:latin typeface="標楷體" pitchFamily="65" charset="-120"/>
              <a:ea typeface="標楷體" pitchFamily="65" charset="-120"/>
            </a:endParaRPr>
          </a:p>
          <a:p>
            <a:pPr algn="l">
              <a:lnSpc>
                <a:spcPts val="3300"/>
              </a:lnSpc>
            </a:pPr>
            <a:r>
              <a:rPr lang="zh-TW" altLang="en-US" sz="2400" b="1" dirty="0" smtClean="0">
                <a:solidFill>
                  <a:srgbClr val="3333FF"/>
                </a:solidFill>
                <a:latin typeface="標楷體" pitchFamily="65" charset="-120"/>
                <a:ea typeface="標楷體" pitchFamily="65" charset="-120"/>
              </a:rPr>
              <a:t>結論</a:t>
            </a:r>
            <a:r>
              <a:rPr lang="en-US" altLang="zh-TW" sz="2400" b="1" dirty="0" smtClean="0">
                <a:solidFill>
                  <a:srgbClr val="3333FF"/>
                </a:solidFill>
                <a:latin typeface="標楷體" pitchFamily="65" charset="-120"/>
                <a:ea typeface="標楷體"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珍視負面情</a:t>
            </a:r>
            <a:r>
              <a:rPr lang="zh-TW" altLang="en-US" sz="2400" b="1" dirty="0" smtClean="0">
                <a:solidFill>
                  <a:schemeClr val="tx1"/>
                </a:solidFill>
                <a:latin typeface="DFKai-SB" panose="03000509000000000000" pitchFamily="65" charset="-120"/>
                <a:ea typeface="DFKai-SB" panose="03000509000000000000" pitchFamily="65" charset="-120"/>
              </a:rPr>
              <a:t>緒</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開始練習接受「生命總有不好的時候」就</a:t>
            </a:r>
            <a:r>
              <a:rPr lang="zh-TW" altLang="en-US" sz="2400" b="1" dirty="0" smtClean="0">
                <a:solidFill>
                  <a:schemeClr val="tx1"/>
                </a:solidFill>
                <a:latin typeface="DFKai-SB" panose="03000509000000000000" pitchFamily="65" charset="-120"/>
                <a:ea typeface="DFKai-SB" panose="03000509000000000000" pitchFamily="65" charset="-120"/>
              </a:rPr>
              <a:t>從</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處</a:t>
            </a:r>
            <a:r>
              <a:rPr lang="zh-TW" altLang="en-US" sz="2400" b="1" dirty="0">
                <a:solidFill>
                  <a:schemeClr val="tx1"/>
                </a:solidFill>
                <a:latin typeface="DFKai-SB" panose="03000509000000000000" pitchFamily="65" charset="-120"/>
                <a:ea typeface="DFKai-SB" panose="03000509000000000000" pitchFamily="65" charset="-120"/>
              </a:rPr>
              <a:t>理自己的負面情緒開始，不要再否認或逃避自己的負面</a:t>
            </a:r>
            <a:r>
              <a:rPr lang="zh-TW" altLang="en-US" sz="2400" b="1" dirty="0" smtClean="0">
                <a:solidFill>
                  <a:schemeClr val="tx1"/>
                </a:solidFill>
                <a:latin typeface="DFKai-SB" panose="03000509000000000000" pitchFamily="65" charset="-120"/>
                <a:ea typeface="DFKai-SB" panose="03000509000000000000" pitchFamily="65" charset="-120"/>
              </a:rPr>
              <a:t>情</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緒</a:t>
            </a:r>
            <a:r>
              <a:rPr lang="zh-TW" altLang="en-US" sz="2400" b="1" dirty="0">
                <a:solidFill>
                  <a:schemeClr val="tx1"/>
                </a:solidFill>
                <a:latin typeface="DFKai-SB" panose="03000509000000000000" pitchFamily="65" charset="-120"/>
                <a:ea typeface="DFKai-SB" panose="03000509000000000000" pitchFamily="65" charset="-120"/>
              </a:rPr>
              <a:t>，把它看</a:t>
            </a:r>
            <a:r>
              <a:rPr lang="zh-TW" altLang="en-US" sz="2400" b="1" dirty="0" smtClean="0">
                <a:solidFill>
                  <a:schemeClr val="tx1"/>
                </a:solidFill>
                <a:latin typeface="DFKai-SB" panose="03000509000000000000" pitchFamily="65" charset="-120"/>
                <a:ea typeface="DFKai-SB" panose="03000509000000000000" pitchFamily="65" charset="-120"/>
              </a:rPr>
              <a:t>作是生</a:t>
            </a:r>
            <a:r>
              <a:rPr lang="zh-TW" altLang="en-US" sz="2400" b="1" dirty="0">
                <a:solidFill>
                  <a:schemeClr val="tx1"/>
                </a:solidFill>
                <a:latin typeface="DFKai-SB" panose="03000509000000000000" pitchFamily="65" charset="-120"/>
                <a:ea typeface="DFKai-SB" panose="03000509000000000000" pitchFamily="65" charset="-120"/>
              </a:rPr>
              <a:t>活的一部分</a:t>
            </a:r>
          </a:p>
        </p:txBody>
      </p:sp>
      <p:sp>
        <p:nvSpPr>
          <p:cNvPr id="4" name="Slide Number Placeholder 3"/>
          <p:cNvSpPr>
            <a:spLocks noGrp="1"/>
          </p:cNvSpPr>
          <p:nvPr>
            <p:ph type="sldNum" sz="quarter" idx="12"/>
          </p:nvPr>
        </p:nvSpPr>
        <p:spPr>
          <a:xfrm>
            <a:off x="8610600" y="6324600"/>
            <a:ext cx="530469" cy="365125"/>
          </a:xfrm>
        </p:spPr>
        <p:txBody>
          <a:bodyPr/>
          <a:lstStyle/>
          <a:p>
            <a:pPr algn="l"/>
            <a:fld id="{69C4CFD8-F662-4A36-AA27-12DE1FA08638}" type="slidenum">
              <a:rPr lang="en-US" smtClean="0"/>
              <a:pPr algn="l"/>
              <a:t>14</a:t>
            </a:fld>
            <a:endParaRPr lang="en-US" dirty="0"/>
          </a:p>
        </p:txBody>
      </p:sp>
    </p:spTree>
    <p:extLst>
      <p:ext uri="{BB962C8B-B14F-4D97-AF65-F5344CB8AC3E}">
        <p14:creationId xmlns:p14="http://schemas.microsoft.com/office/powerpoint/2010/main" val="2308369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整合好與壞的其他方法</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algn="l">
              <a:lnSpc>
                <a:spcPts val="39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禱</a:t>
            </a:r>
            <a:r>
              <a:rPr lang="zh-TW" altLang="en-US" sz="2800" b="1" dirty="0" smtClean="0">
                <a:solidFill>
                  <a:schemeClr val="tx1"/>
                </a:solidFill>
                <a:latin typeface="DFKai-SB" panose="03000509000000000000" pitchFamily="65" charset="-120"/>
                <a:ea typeface="DFKai-SB" panose="03000509000000000000" pitchFamily="65" charset="-120"/>
              </a:rPr>
              <a:t>告</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做</a:t>
            </a:r>
            <a:r>
              <a:rPr lang="zh-TW" altLang="en-US" sz="2800" b="1" dirty="0">
                <a:solidFill>
                  <a:schemeClr val="tx1"/>
                </a:solidFill>
                <a:latin typeface="DFKai-SB" panose="03000509000000000000" pitchFamily="65" charset="-120"/>
                <a:ea typeface="DFKai-SB" panose="03000509000000000000" pitchFamily="65" charset="-120"/>
              </a:rPr>
              <a:t>不到</a:t>
            </a:r>
            <a:r>
              <a:rPr lang="zh-TW" altLang="en-US" sz="2800" b="1" dirty="0" smtClean="0">
                <a:solidFill>
                  <a:schemeClr val="tx1"/>
                </a:solidFill>
                <a:latin typeface="DFKai-SB" panose="03000509000000000000" pitchFamily="65" charset="-120"/>
                <a:ea typeface="DFKai-SB" panose="03000509000000000000" pitchFamily="65" charset="-120"/>
              </a:rPr>
              <a:t>的讓上帝帶我</a:t>
            </a:r>
            <a:r>
              <a:rPr lang="zh-TW" altLang="en-US" sz="2800" b="1" dirty="0">
                <a:solidFill>
                  <a:schemeClr val="tx1"/>
                </a:solidFill>
                <a:latin typeface="DFKai-SB" panose="03000509000000000000" pitchFamily="65" charset="-120"/>
                <a:ea typeface="DFKai-SB" panose="03000509000000000000" pitchFamily="65" charset="-120"/>
              </a:rPr>
              <a:t>們改</a:t>
            </a:r>
            <a:r>
              <a:rPr lang="zh-TW" altLang="en-US" sz="2800" b="1" dirty="0" smtClean="0">
                <a:solidFill>
                  <a:schemeClr val="tx1"/>
                </a:solidFill>
                <a:latin typeface="DFKai-SB" panose="03000509000000000000" pitchFamily="65" charset="-120"/>
                <a:ea typeface="DFKai-SB" panose="03000509000000000000" pitchFamily="65" charset="-120"/>
              </a:rPr>
              <a:t>變 </a:t>
            </a:r>
            <a:endParaRPr lang="zh-TW" altLang="en-US" sz="2800" b="1" dirty="0">
              <a:solidFill>
                <a:schemeClr val="tx1"/>
              </a:solidFill>
              <a:latin typeface="DFKai-SB" panose="03000509000000000000" pitchFamily="65" charset="-120"/>
              <a:ea typeface="DFKai-SB" panose="03000509000000000000" pitchFamily="65" charset="-120"/>
            </a:endParaRPr>
          </a:p>
          <a:p>
            <a:pPr algn="l">
              <a:lnSpc>
                <a:spcPts val="39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釐清不切實際的理</a:t>
            </a:r>
            <a:r>
              <a:rPr lang="zh-TW" altLang="en-US" sz="2800" b="1" dirty="0" smtClean="0">
                <a:solidFill>
                  <a:schemeClr val="tx1"/>
                </a:solidFill>
                <a:latin typeface="DFKai-SB" panose="03000509000000000000" pitchFamily="65" charset="-120"/>
                <a:ea typeface="DFKai-SB" panose="03000509000000000000" pitchFamily="65" charset="-120"/>
              </a:rPr>
              <a:t>想，除去不是從神來的 </a:t>
            </a:r>
            <a:r>
              <a:rPr lang="zh-TW" altLang="en-US" sz="2800" b="1" dirty="0">
                <a:solidFill>
                  <a:schemeClr val="tx1"/>
                </a:solidFill>
                <a:latin typeface="DFKai-SB" panose="03000509000000000000" pitchFamily="65" charset="-120"/>
                <a:ea typeface="DFKai-SB" panose="03000509000000000000" pitchFamily="65" charset="-120"/>
              </a:rPr>
              <a:t>「好</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我們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一</a:t>
            </a:r>
            <a:r>
              <a:rPr lang="zh-TW" altLang="en-US" sz="2800" b="1" dirty="0">
                <a:solidFill>
                  <a:schemeClr val="tx1"/>
                </a:solidFill>
                <a:latin typeface="DFKai-SB" panose="03000509000000000000" pitchFamily="65" charset="-120"/>
                <a:ea typeface="DFKai-SB" panose="03000509000000000000" pitchFamily="65" charset="-120"/>
              </a:rPr>
              <a:t>直被暗示要「很好」，但是很多的</a:t>
            </a:r>
            <a:r>
              <a:rPr lang="zh-TW" altLang="en-US" sz="2800" b="1" dirty="0" smtClean="0">
                <a:solidFill>
                  <a:schemeClr val="tx1"/>
                </a:solidFill>
                <a:latin typeface="DFKai-SB" panose="03000509000000000000" pitchFamily="65" charset="-120"/>
                <a:ea typeface="DFKai-SB" panose="03000509000000000000" pitchFamily="65" charset="-120"/>
              </a:rPr>
              <a:t>「理想」</a:t>
            </a:r>
            <a:r>
              <a:rPr lang="zh-TW" altLang="en-US" sz="2800" b="1" dirty="0">
                <a:solidFill>
                  <a:schemeClr val="tx1"/>
                </a:solidFill>
                <a:latin typeface="DFKai-SB" panose="03000509000000000000" pitchFamily="65" charset="-120"/>
                <a:ea typeface="DFKai-SB" panose="03000509000000000000" pitchFamily="65" charset="-120"/>
              </a:rPr>
              <a:t>根</a:t>
            </a:r>
            <a:r>
              <a:rPr lang="zh-TW" altLang="en-US" sz="2800" b="1" dirty="0" smtClean="0">
                <a:solidFill>
                  <a:schemeClr val="tx1"/>
                </a:solidFill>
                <a:latin typeface="DFKai-SB" panose="03000509000000000000" pitchFamily="65" charset="-120"/>
                <a:ea typeface="DFKai-SB" panose="03000509000000000000" pitchFamily="65" charset="-120"/>
              </a:rPr>
              <a:t>本</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就不切實際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609600" indent="-609600" algn="l">
              <a:lnSpc>
                <a:spcPts val="39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勇</a:t>
            </a:r>
            <a:r>
              <a:rPr lang="zh-TW" altLang="en-US" sz="2800" b="1" dirty="0" smtClean="0">
                <a:solidFill>
                  <a:schemeClr val="tx1"/>
                </a:solidFill>
                <a:latin typeface="DFKai-SB" panose="03000509000000000000" pitchFamily="65" charset="-120"/>
                <a:ea typeface="DFKai-SB" panose="03000509000000000000" pitchFamily="65" charset="-120"/>
              </a:rPr>
              <a:t>於調整自</a:t>
            </a:r>
            <a:r>
              <a:rPr lang="zh-TW" altLang="en-US" sz="2800" b="1" dirty="0">
                <a:solidFill>
                  <a:schemeClr val="tx1"/>
                </a:solidFill>
                <a:latin typeface="DFKai-SB" panose="03000509000000000000" pitchFamily="65" charset="-120"/>
                <a:ea typeface="DFKai-SB" panose="03000509000000000000" pitchFamily="65" charset="-120"/>
              </a:rPr>
              <a:t>己不健康的想</a:t>
            </a:r>
            <a:r>
              <a:rPr lang="zh-TW" altLang="en-US" sz="2800" b="1" dirty="0" smtClean="0">
                <a:solidFill>
                  <a:schemeClr val="tx1"/>
                </a:solidFill>
                <a:latin typeface="DFKai-SB" panose="03000509000000000000" pitchFamily="65" charset="-120"/>
                <a:ea typeface="DFKai-SB" panose="03000509000000000000" pitchFamily="65" charset="-120"/>
              </a:rPr>
              <a:t>法</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扭曲的思想</a:t>
            </a:r>
            <a:r>
              <a:rPr lang="en-US" altLang="zh-TW" sz="2800" b="1" dirty="0" smtClean="0">
                <a:solidFill>
                  <a:schemeClr val="tx1"/>
                </a:solidFill>
                <a:latin typeface="DFKai-SB" panose="03000509000000000000" pitchFamily="65" charset="-120"/>
                <a:ea typeface="DFKai-SB" panose="03000509000000000000" pitchFamily="65" charset="-120"/>
              </a:rPr>
              <a:t>)</a:t>
            </a:r>
          </a:p>
          <a:p>
            <a:pPr marL="609600" indent="-609600" algn="l">
              <a:lnSpc>
                <a:spcPts val="3900"/>
              </a:lnSpc>
            </a:pPr>
            <a:r>
              <a:rPr lang="en-US" altLang="zh-TW" sz="2800" b="1" dirty="0" smtClean="0">
                <a:solidFill>
                  <a:schemeClr val="tx1"/>
                </a:solidFill>
                <a:latin typeface="DFKai-SB" panose="03000509000000000000" pitchFamily="65" charset="-120"/>
                <a:ea typeface="DFKai-SB" panose="03000509000000000000" pitchFamily="65" charset="-120"/>
              </a:rPr>
              <a:t>4.</a:t>
            </a:r>
            <a:r>
              <a:rPr lang="zh-TW" altLang="en-US" sz="2800" b="1" dirty="0" smtClean="0">
                <a:solidFill>
                  <a:schemeClr val="tx1"/>
                </a:solidFill>
                <a:latin typeface="DFKai-SB" panose="03000509000000000000" pitchFamily="65" charset="-120"/>
                <a:ea typeface="DFKai-SB" panose="03000509000000000000" pitchFamily="65" charset="-120"/>
              </a:rPr>
              <a:t> 檢</a:t>
            </a:r>
            <a:r>
              <a:rPr lang="zh-TW" altLang="en-US" sz="2800" b="1" dirty="0">
                <a:solidFill>
                  <a:schemeClr val="tx1"/>
                </a:solidFill>
                <a:latin typeface="DFKai-SB" panose="03000509000000000000" pitchFamily="65" charset="-120"/>
                <a:ea typeface="DFKai-SB" panose="03000509000000000000" pitchFamily="65" charset="-120"/>
              </a:rPr>
              <a:t>視理想與現實的差</a:t>
            </a:r>
            <a:r>
              <a:rPr lang="zh-TW" altLang="en-US" sz="2800" b="1" dirty="0" smtClean="0">
                <a:solidFill>
                  <a:schemeClr val="tx1"/>
                </a:solidFill>
                <a:latin typeface="DFKai-SB" panose="03000509000000000000" pitchFamily="65" charset="-120"/>
                <a:ea typeface="DFKai-SB" panose="03000509000000000000" pitchFamily="65" charset="-120"/>
              </a:rPr>
              <a:t>距</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rgbClr val="7030A0"/>
                </a:solidFill>
                <a:latin typeface="DFKai-SB" panose="03000509000000000000" pitchFamily="65" charset="-120"/>
                <a:ea typeface="DFKai-SB" panose="03000509000000000000" pitchFamily="65" charset="-120"/>
              </a:rPr>
              <a:t>當</a:t>
            </a:r>
            <a:r>
              <a:rPr lang="zh-TW" altLang="en-US" sz="2800" b="1" dirty="0">
                <a:solidFill>
                  <a:srgbClr val="7030A0"/>
                </a:solidFill>
                <a:latin typeface="DFKai-SB" panose="03000509000000000000" pitchFamily="65" charset="-120"/>
                <a:ea typeface="DFKai-SB" panose="03000509000000000000" pitchFamily="65" charset="-120"/>
              </a:rPr>
              <a:t>我們疲</a:t>
            </a:r>
            <a:r>
              <a:rPr lang="zh-TW" altLang="en-US" sz="2800" b="1" dirty="0" smtClean="0">
                <a:solidFill>
                  <a:srgbClr val="7030A0"/>
                </a:solidFill>
                <a:latin typeface="DFKai-SB" panose="03000509000000000000" pitchFamily="65" charset="-120"/>
                <a:ea typeface="DFKai-SB" panose="03000509000000000000" pitchFamily="65" charset="-120"/>
              </a:rPr>
              <a:t>倦想放</a:t>
            </a:r>
            <a:r>
              <a:rPr lang="zh-TW" altLang="en-US" sz="2800" b="1" dirty="0">
                <a:solidFill>
                  <a:srgbClr val="7030A0"/>
                </a:solidFill>
                <a:latin typeface="DFKai-SB" panose="03000509000000000000" pitchFamily="65" charset="-120"/>
                <a:ea typeface="DFKai-SB" panose="03000509000000000000" pitchFamily="65" charset="-120"/>
              </a:rPr>
              <a:t>棄的時</a:t>
            </a:r>
            <a:r>
              <a:rPr lang="zh-TW" altLang="en-US" sz="2800" b="1" dirty="0" smtClean="0">
                <a:solidFill>
                  <a:srgbClr val="7030A0"/>
                </a:solidFill>
                <a:latin typeface="DFKai-SB" panose="03000509000000000000" pitchFamily="65" charset="-120"/>
                <a:ea typeface="DFKai-SB" panose="03000509000000000000" pitchFamily="65" charset="-120"/>
              </a:rPr>
              <a:t>候，不</a:t>
            </a:r>
            <a:r>
              <a:rPr lang="zh-TW" altLang="en-US" sz="2800" b="1" dirty="0">
                <a:solidFill>
                  <a:srgbClr val="7030A0"/>
                </a:solidFill>
                <a:latin typeface="DFKai-SB" panose="03000509000000000000" pitchFamily="65" charset="-120"/>
                <a:ea typeface="DFKai-SB" panose="03000509000000000000" pitchFamily="65" charset="-120"/>
              </a:rPr>
              <a:t>妨想一想是不是太脫離現</a:t>
            </a:r>
            <a:r>
              <a:rPr lang="zh-TW" altLang="en-US" sz="2800" b="1" dirty="0" smtClean="0">
                <a:solidFill>
                  <a:srgbClr val="7030A0"/>
                </a:solidFill>
                <a:latin typeface="DFKai-SB" panose="03000509000000000000" pitchFamily="65" charset="-120"/>
                <a:ea typeface="DFKai-SB" panose="03000509000000000000" pitchFamily="65" charset="-120"/>
              </a:rPr>
              <a:t>實太專</a:t>
            </a:r>
            <a:r>
              <a:rPr lang="zh-TW" altLang="en-US" sz="2800" b="1" dirty="0">
                <a:solidFill>
                  <a:srgbClr val="7030A0"/>
                </a:solidFill>
                <a:latin typeface="DFKai-SB" panose="03000509000000000000" pitchFamily="65" charset="-120"/>
                <a:ea typeface="DFKai-SB" panose="03000509000000000000" pitchFamily="65" charset="-120"/>
              </a:rPr>
              <a:t>注於理</a:t>
            </a:r>
            <a:r>
              <a:rPr lang="zh-TW" altLang="en-US" sz="2800" b="1" dirty="0" smtClean="0">
                <a:solidFill>
                  <a:srgbClr val="7030A0"/>
                </a:solidFill>
                <a:latin typeface="DFKai-SB" panose="03000509000000000000" pitchFamily="65" charset="-120"/>
                <a:ea typeface="DFKai-SB" panose="03000509000000000000" pitchFamily="65" charset="-120"/>
              </a:rPr>
              <a:t>想 </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609600" indent="-609600" algn="l">
              <a:lnSpc>
                <a:spcPts val="3900"/>
              </a:lnSpc>
            </a:pPr>
            <a:r>
              <a:rPr lang="en-US" altLang="zh-TW" sz="2800" b="1" dirty="0" smtClean="0">
                <a:solidFill>
                  <a:schemeClr val="tx1"/>
                </a:solidFill>
                <a:latin typeface="DFKai-SB" panose="03000509000000000000" pitchFamily="65" charset="-120"/>
                <a:ea typeface="DFKai-SB" panose="03000509000000000000" pitchFamily="65" charset="-120"/>
              </a:rPr>
              <a:t>5.</a:t>
            </a:r>
            <a:r>
              <a:rPr lang="zh-TW" altLang="en-US" sz="2800" b="1" dirty="0">
                <a:solidFill>
                  <a:schemeClr val="tx1"/>
                </a:solidFill>
                <a:latin typeface="DFKai-SB" panose="03000509000000000000" pitchFamily="65" charset="-120"/>
                <a:ea typeface="DFKai-SB" panose="03000509000000000000" pitchFamily="65" charset="-120"/>
              </a:rPr>
              <a:t>對周圍的人事物有務實而合理的期</a:t>
            </a:r>
            <a:r>
              <a:rPr lang="zh-TW" altLang="en-US" sz="2800" b="1" dirty="0" smtClean="0">
                <a:solidFill>
                  <a:schemeClr val="tx1"/>
                </a:solidFill>
                <a:latin typeface="DFKai-SB" panose="03000509000000000000" pitchFamily="65" charset="-120"/>
                <a:ea typeface="DFKai-SB" panose="03000509000000000000" pitchFamily="65" charset="-120"/>
              </a:rPr>
              <a:t>待，練</a:t>
            </a:r>
            <a:r>
              <a:rPr lang="zh-TW" altLang="en-US" sz="2800" b="1" dirty="0">
                <a:solidFill>
                  <a:schemeClr val="tx1"/>
                </a:solidFill>
                <a:latin typeface="DFKai-SB" panose="03000509000000000000" pitchFamily="65" charset="-120"/>
                <a:ea typeface="DFKai-SB" panose="03000509000000000000" pitchFamily="65" charset="-120"/>
              </a:rPr>
              <a:t>習去接受不完美的</a:t>
            </a:r>
            <a:r>
              <a:rPr lang="zh-TW" altLang="en-US" sz="2800" b="1" dirty="0" smtClean="0">
                <a:solidFill>
                  <a:schemeClr val="tx1"/>
                </a:solidFill>
                <a:latin typeface="DFKai-SB" panose="03000509000000000000" pitchFamily="65" charset="-120"/>
                <a:ea typeface="DFKai-SB" panose="03000509000000000000" pitchFamily="65" charset="-120"/>
              </a:rPr>
              <a:t>人事</a:t>
            </a:r>
            <a:r>
              <a:rPr lang="zh-TW" altLang="en-US" sz="2800" b="1" dirty="0" smtClean="0">
                <a:solidFill>
                  <a:schemeClr val="tx1"/>
                </a:solidFill>
                <a:latin typeface="DFKai-SB" panose="03000509000000000000" pitchFamily="65" charset="-120"/>
                <a:ea typeface="DFKai-SB" panose="03000509000000000000" pitchFamily="65" charset="-120"/>
              </a:rPr>
              <a:t>物</a:t>
            </a:r>
            <a:endParaRPr lang="en-US" sz="2400" dirty="0">
              <a:solidFill>
                <a:srgbClr val="7030A0"/>
              </a:solidFill>
              <a:latin typeface="DFKai-SB" panose="03000509000000000000" pitchFamily="65" charset="-120"/>
              <a:ea typeface="DFKai-SB" panose="03000509000000000000" pitchFamily="65" charset="-120"/>
            </a:endParaRPr>
          </a:p>
          <a:p>
            <a:pPr marL="609600" indent="-609600" algn="l">
              <a:lnSpc>
                <a:spcPts val="3900"/>
              </a:lnSpc>
            </a:pP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530469" cy="365125"/>
          </a:xfrm>
        </p:spPr>
        <p:txBody>
          <a:bodyPr/>
          <a:lstStyle/>
          <a:p>
            <a:pPr algn="l"/>
            <a:fld id="{69C4CFD8-F662-4A36-AA27-12DE1FA08638}" type="slidenum">
              <a:rPr lang="en-US" smtClean="0"/>
              <a:pPr algn="l"/>
              <a:t>15</a:t>
            </a:fld>
            <a:endParaRPr lang="en-US" dirty="0"/>
          </a:p>
        </p:txBody>
      </p:sp>
    </p:spTree>
    <p:extLst>
      <p:ext uri="{BB962C8B-B14F-4D97-AF65-F5344CB8AC3E}">
        <p14:creationId xmlns:p14="http://schemas.microsoft.com/office/powerpoint/2010/main" val="3721204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334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algn="l">
              <a:lnSpc>
                <a:spcPts val="4300"/>
              </a:lnSpc>
            </a:pPr>
            <a:r>
              <a:rPr lang="zh-TW" altLang="en-US" sz="2800" b="1" dirty="0">
                <a:solidFill>
                  <a:schemeClr val="tx1"/>
                </a:solidFill>
                <a:latin typeface="DFKai-SB" panose="03000509000000000000" pitchFamily="65" charset="-120"/>
                <a:ea typeface="DFKai-SB" panose="03000509000000000000" pitchFamily="65" charset="-120"/>
              </a:rPr>
              <a:t>親愛的天父，感謝你，讓我能在你裡面和屬靈的家裡找</a:t>
            </a:r>
            <a:r>
              <a:rPr lang="zh-TW" altLang="en-US" sz="2800" b="1" dirty="0" smtClean="0">
                <a:solidFill>
                  <a:schemeClr val="tx1"/>
                </a:solidFill>
                <a:latin typeface="DFKai-SB" panose="03000509000000000000" pitchFamily="65" charset="-120"/>
                <a:ea typeface="DFKai-SB" panose="03000509000000000000" pitchFamily="65" charset="-120"/>
              </a:rPr>
              <a:t>到</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一</a:t>
            </a:r>
            <a:r>
              <a:rPr lang="zh-TW" altLang="en-US" sz="2800" b="1" dirty="0">
                <a:solidFill>
                  <a:schemeClr val="tx1"/>
                </a:solidFill>
                <a:latin typeface="DFKai-SB" panose="03000509000000000000" pitchFamily="65" charset="-120"/>
                <a:ea typeface="DFKai-SB" panose="03000509000000000000" pitchFamily="65" charset="-120"/>
              </a:rPr>
              <a:t>個“不被定罪”的地方。 祈求主教導我將這樣</a:t>
            </a:r>
            <a:r>
              <a:rPr lang="zh-TW" altLang="en-US" sz="2800" b="1" dirty="0" smtClean="0">
                <a:solidFill>
                  <a:schemeClr val="tx1"/>
                </a:solidFill>
                <a:latin typeface="DFKai-SB" panose="03000509000000000000" pitchFamily="65" charset="-120"/>
                <a:ea typeface="DFKai-SB" panose="03000509000000000000" pitchFamily="65" charset="-120"/>
              </a:rPr>
              <a:t>的</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恩</a:t>
            </a:r>
            <a:r>
              <a:rPr lang="zh-TW" altLang="en-US" sz="2800" b="1" dirty="0">
                <a:solidFill>
                  <a:schemeClr val="tx1"/>
                </a:solidFill>
                <a:latin typeface="DFKai-SB" panose="03000509000000000000" pitchFamily="65" charset="-120"/>
                <a:ea typeface="DFKai-SB" panose="03000509000000000000" pitchFamily="65" charset="-120"/>
              </a:rPr>
              <a:t>典內化到我的裡面成為我的生命，賜我力量讓</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用</a:t>
            </a:r>
            <a:r>
              <a:rPr lang="zh-TW" altLang="en-US" sz="2800" b="1" dirty="0">
                <a:solidFill>
                  <a:schemeClr val="tx1"/>
                </a:solidFill>
                <a:latin typeface="DFKai-SB" panose="03000509000000000000" pitchFamily="65" charset="-120"/>
                <a:ea typeface="DFKai-SB" panose="03000509000000000000" pitchFamily="65" charset="-120"/>
              </a:rPr>
              <a:t>你的恩典和真理的話取代我已經根深蒂固的批</a:t>
            </a:r>
            <a:r>
              <a:rPr lang="zh-TW" altLang="en-US" sz="2800" b="1" dirty="0" smtClean="0">
                <a:solidFill>
                  <a:schemeClr val="tx1"/>
                </a:solidFill>
                <a:latin typeface="DFKai-SB" panose="03000509000000000000" pitchFamily="65" charset="-120"/>
                <a:ea typeface="DFKai-SB" panose="03000509000000000000" pitchFamily="65" charset="-120"/>
              </a:rPr>
              <a:t>判</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思</a:t>
            </a:r>
            <a:r>
              <a:rPr lang="zh-TW" altLang="en-US" sz="2800" b="1" dirty="0">
                <a:solidFill>
                  <a:schemeClr val="tx1"/>
                </a:solidFill>
                <a:latin typeface="DFKai-SB" panose="03000509000000000000" pitchFamily="65" charset="-120"/>
                <a:ea typeface="DFKai-SB" panose="03000509000000000000" pitchFamily="65" charset="-120"/>
              </a:rPr>
              <a:t>維。</a:t>
            </a:r>
            <a:endParaRPr lang="en-US" sz="2800" dirty="0">
              <a:solidFill>
                <a:schemeClr val="tx1"/>
              </a:solidFill>
              <a:latin typeface="DFKai-SB" panose="03000509000000000000" pitchFamily="65" charset="-120"/>
              <a:ea typeface="DFKai-SB" panose="03000509000000000000" pitchFamily="65" charset="-120"/>
            </a:endParaRPr>
          </a:p>
          <a:p>
            <a:pPr algn="l">
              <a:lnSpc>
                <a:spcPts val="4300"/>
              </a:lnSpc>
            </a:pPr>
            <a:r>
              <a:rPr lang="zh-TW" altLang="en-US" sz="2800" b="1" dirty="0">
                <a:solidFill>
                  <a:schemeClr val="tx1"/>
                </a:solidFill>
                <a:latin typeface="DFKai-SB" panose="03000509000000000000" pitchFamily="65" charset="-120"/>
                <a:ea typeface="DFKai-SB" panose="03000509000000000000" pitchFamily="65" charset="-120"/>
              </a:rPr>
              <a:t>親愛的主上帝，感謝你開我的眼讓我看到「我裡面的壞」</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向你認罪，祈求你幫助我接納我自己並賜給我</a:t>
            </a:r>
            <a:r>
              <a:rPr lang="zh-TW" altLang="en-US" sz="2800" b="1" dirty="0" smtClean="0">
                <a:solidFill>
                  <a:schemeClr val="tx1"/>
                </a:solidFill>
                <a:latin typeface="DFKai-SB" panose="03000509000000000000" pitchFamily="65" charset="-120"/>
                <a:ea typeface="DFKai-SB" panose="03000509000000000000" pitchFamily="65" charset="-120"/>
              </a:rPr>
              <a:t>信</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心</a:t>
            </a:r>
            <a:r>
              <a:rPr lang="zh-TW" altLang="en-US" sz="2800" b="1" dirty="0">
                <a:solidFill>
                  <a:schemeClr val="tx1"/>
                </a:solidFill>
                <a:latin typeface="DFKai-SB" panose="03000509000000000000" pitchFamily="65" charset="-120"/>
                <a:ea typeface="DFKai-SB" panose="03000509000000000000" pitchFamily="65" charset="-120"/>
              </a:rPr>
              <a:t>讓我知道無論如何你都愛我、接納我。祈求聖</a:t>
            </a:r>
            <a:r>
              <a:rPr lang="zh-TW" altLang="en-US" sz="2800" b="1" dirty="0" smtClean="0">
                <a:solidFill>
                  <a:schemeClr val="tx1"/>
                </a:solidFill>
                <a:latin typeface="DFKai-SB" panose="03000509000000000000" pitchFamily="65" charset="-120"/>
                <a:ea typeface="DFKai-SB" panose="03000509000000000000" pitchFamily="65" charset="-120"/>
              </a:rPr>
              <a:t>靈</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提</a:t>
            </a:r>
            <a:r>
              <a:rPr lang="zh-TW" altLang="en-US" sz="2800" b="1" dirty="0">
                <a:solidFill>
                  <a:schemeClr val="tx1"/>
                </a:solidFill>
                <a:latin typeface="DFKai-SB" panose="03000509000000000000" pitchFamily="65" charset="-120"/>
                <a:ea typeface="DFKai-SB" panose="03000509000000000000" pitchFamily="65" charset="-120"/>
              </a:rPr>
              <a:t>醒我也賜給我力量，從內心深處真正的饒恕那</a:t>
            </a:r>
            <a:r>
              <a:rPr lang="zh-TW" altLang="en-US" sz="2800" b="1" dirty="0" smtClean="0">
                <a:solidFill>
                  <a:schemeClr val="tx1"/>
                </a:solidFill>
                <a:latin typeface="DFKai-SB" panose="03000509000000000000" pitchFamily="65" charset="-120"/>
                <a:ea typeface="DFKai-SB" panose="03000509000000000000" pitchFamily="65" charset="-120"/>
              </a:rPr>
              <a:t>些</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傷</a:t>
            </a:r>
            <a:r>
              <a:rPr lang="zh-TW" altLang="en-US" sz="2800" b="1" dirty="0">
                <a:solidFill>
                  <a:schemeClr val="tx1"/>
                </a:solidFill>
                <a:latin typeface="DFKai-SB" panose="03000509000000000000" pitchFamily="65" charset="-120"/>
                <a:ea typeface="DFKai-SB" panose="03000509000000000000" pitchFamily="65" charset="-120"/>
              </a:rPr>
              <a:t>害我的人，用饒恕的愛接納他們像你饒恕我、</a:t>
            </a:r>
            <a:r>
              <a:rPr lang="zh-TW" altLang="en-US" sz="2800" b="1" dirty="0" smtClean="0">
                <a:solidFill>
                  <a:schemeClr val="tx1"/>
                </a:solidFill>
                <a:latin typeface="DFKai-SB" panose="03000509000000000000" pitchFamily="65" charset="-120"/>
                <a:ea typeface="DFKai-SB" panose="03000509000000000000" pitchFamily="65" charset="-120"/>
              </a:rPr>
              <a:t>接</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納</a:t>
            </a:r>
            <a:r>
              <a:rPr lang="zh-TW" altLang="en-US" sz="2800" b="1" dirty="0">
                <a:solidFill>
                  <a:schemeClr val="tx1"/>
                </a:solidFill>
                <a:latin typeface="DFKai-SB" panose="03000509000000000000" pitchFamily="65" charset="-120"/>
                <a:ea typeface="DFKai-SB" panose="03000509000000000000" pitchFamily="65" charset="-120"/>
              </a:rPr>
              <a:t>我一樣</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16</a:t>
            </a:fld>
            <a:endParaRPr lang="en-US" dirty="0"/>
          </a:p>
        </p:txBody>
      </p:sp>
    </p:spTree>
    <p:extLst>
      <p:ext uri="{BB962C8B-B14F-4D97-AF65-F5344CB8AC3E}">
        <p14:creationId xmlns:p14="http://schemas.microsoft.com/office/powerpoint/2010/main" val="319968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620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algn="l">
              <a:lnSpc>
                <a:spcPts val="4200"/>
              </a:lnSpc>
            </a:pPr>
            <a:r>
              <a:rPr lang="zh-TW" altLang="en-US" sz="2800" b="1" dirty="0">
                <a:solidFill>
                  <a:schemeClr val="tx1"/>
                </a:solidFill>
                <a:latin typeface="DFKai-SB" panose="03000509000000000000" pitchFamily="65" charset="-120"/>
                <a:ea typeface="DFKai-SB" panose="03000509000000000000" pitchFamily="65" charset="-120"/>
              </a:rPr>
              <a:t>父神啊！祈求祢幫助我能友善的看待我裡面「憤怒、悲</a:t>
            </a:r>
            <a:r>
              <a:rPr lang="zh-TW" altLang="en-US" sz="2800" b="1" dirty="0" smtClean="0">
                <a:solidFill>
                  <a:schemeClr val="tx1"/>
                </a:solidFill>
                <a:latin typeface="DFKai-SB" panose="03000509000000000000" pitchFamily="65" charset="-120"/>
                <a:ea typeface="DFKai-SB" panose="03000509000000000000" pitchFamily="65" charset="-120"/>
              </a:rPr>
              <a:t>傷</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和</a:t>
            </a:r>
            <a:r>
              <a:rPr lang="zh-TW" altLang="en-US" sz="2800" b="1" dirty="0">
                <a:solidFill>
                  <a:schemeClr val="tx1"/>
                </a:solidFill>
                <a:latin typeface="DFKai-SB" panose="03000509000000000000" pitchFamily="65" charset="-120"/>
                <a:ea typeface="DFKai-SB" panose="03000509000000000000" pitchFamily="65" charset="-120"/>
              </a:rPr>
              <a:t>恐懼的感覺」，從中學習，讓這些負面的情緒</a:t>
            </a:r>
            <a:r>
              <a:rPr lang="zh-TW" altLang="en-US" sz="2800" b="1" dirty="0" smtClean="0">
                <a:solidFill>
                  <a:schemeClr val="tx1"/>
                </a:solidFill>
                <a:latin typeface="DFKai-SB" panose="03000509000000000000" pitchFamily="65" charset="-120"/>
                <a:ea typeface="DFKai-SB" panose="03000509000000000000" pitchFamily="65" charset="-120"/>
              </a:rPr>
              <a:t>使</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敏銳他人的需要，以及深深地知道我是多麼的</a:t>
            </a:r>
            <a:r>
              <a:rPr lang="zh-TW" altLang="en-US" sz="2800" b="1" dirty="0" smtClean="0">
                <a:solidFill>
                  <a:schemeClr val="tx1"/>
                </a:solidFill>
                <a:latin typeface="DFKai-SB" panose="03000509000000000000" pitchFamily="65" charset="-120"/>
                <a:ea typeface="DFKai-SB" panose="03000509000000000000" pitchFamily="65" charset="-120"/>
              </a:rPr>
              <a:t>需</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要</a:t>
            </a:r>
            <a:r>
              <a:rPr lang="zh-TW" altLang="en-US" sz="2800" b="1" dirty="0">
                <a:solidFill>
                  <a:schemeClr val="tx1"/>
                </a:solidFill>
                <a:latin typeface="DFKai-SB" panose="03000509000000000000" pitchFamily="65" charset="-120"/>
                <a:ea typeface="DFKai-SB" panose="03000509000000000000" pitchFamily="65" charset="-120"/>
              </a:rPr>
              <a:t>你。主啊，賜給我勇氣去學習並操練我需要「</a:t>
            </a:r>
            <a:r>
              <a:rPr lang="zh-TW" altLang="en-US" sz="2800" b="1" dirty="0" smtClean="0">
                <a:solidFill>
                  <a:schemeClr val="tx1"/>
                </a:solidFill>
                <a:latin typeface="DFKai-SB" panose="03000509000000000000" pitchFamily="65" charset="-120"/>
                <a:ea typeface="DFKai-SB" panose="03000509000000000000" pitchFamily="65" charset="-120"/>
              </a:rPr>
              <a:t>整</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合</a:t>
            </a:r>
            <a:r>
              <a:rPr lang="zh-TW" altLang="en-US" sz="2800" b="1" dirty="0">
                <a:solidFill>
                  <a:schemeClr val="tx1"/>
                </a:solidFill>
                <a:latin typeface="DFKai-SB" panose="03000509000000000000" pitchFamily="65" charset="-120"/>
                <a:ea typeface="DFKai-SB" panose="03000509000000000000" pitchFamily="65" charset="-120"/>
              </a:rPr>
              <a:t>好與壞」的其他技能。</a:t>
            </a:r>
            <a:endParaRPr lang="en-US" sz="2800" b="1" dirty="0">
              <a:solidFill>
                <a:schemeClr val="tx1"/>
              </a:solidFill>
              <a:latin typeface="DFKai-SB" panose="03000509000000000000" pitchFamily="65" charset="-120"/>
              <a:ea typeface="DFKai-SB" panose="03000509000000000000" pitchFamily="65" charset="-120"/>
            </a:endParaRPr>
          </a:p>
          <a:p>
            <a:pPr algn="l">
              <a:lnSpc>
                <a:spcPts val="4200"/>
              </a:lnSpc>
            </a:pPr>
            <a:r>
              <a:rPr lang="zh-TW" altLang="en-US" sz="2800" b="1" dirty="0" smtClean="0">
                <a:solidFill>
                  <a:schemeClr val="tx1"/>
                </a:solidFill>
                <a:latin typeface="DFKai-SB" panose="03000509000000000000" pitchFamily="65" charset="-120"/>
                <a:ea typeface="DFKai-SB" panose="03000509000000000000" pitchFamily="65" charset="-120"/>
              </a:rPr>
              <a:t>主聖</a:t>
            </a:r>
            <a:r>
              <a:rPr lang="zh-TW" altLang="en-US" sz="2800" b="1" dirty="0">
                <a:solidFill>
                  <a:schemeClr val="tx1"/>
                </a:solidFill>
                <a:latin typeface="DFKai-SB" panose="03000509000000000000" pitchFamily="65" charset="-120"/>
                <a:ea typeface="DFKai-SB" panose="03000509000000000000" pitchFamily="65" charset="-120"/>
              </a:rPr>
              <a:t>靈啊！賜給我愛去愛那些「不理想的別人」，賜給</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能力</a:t>
            </a:r>
            <a:r>
              <a:rPr lang="zh-TW" altLang="en-US" sz="2800" b="1" dirty="0">
                <a:solidFill>
                  <a:schemeClr val="tx1"/>
                </a:solidFill>
                <a:latin typeface="DFKai-SB" panose="03000509000000000000" pitchFamily="65" charset="-120"/>
                <a:ea typeface="DFKai-SB" panose="03000509000000000000" pitchFamily="65" charset="-120"/>
              </a:rPr>
              <a:t>堅定持守在這些關係中而不逃避。 而且，當</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學</a:t>
            </a:r>
            <a:r>
              <a:rPr lang="zh-TW" altLang="en-US" sz="2800" b="1" dirty="0">
                <a:solidFill>
                  <a:schemeClr val="tx1"/>
                </a:solidFill>
                <a:latin typeface="DFKai-SB" panose="03000509000000000000" pitchFamily="65" charset="-120"/>
                <a:ea typeface="DFKai-SB" panose="03000509000000000000" pitchFamily="65" charset="-120"/>
              </a:rPr>
              <a:t>會對人們、對世界和對我自己</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好</a:t>
            </a:r>
            <a:r>
              <a:rPr lang="zh-TW" altLang="en-US" sz="2800" b="1" dirty="0" smtClean="0">
                <a:solidFill>
                  <a:schemeClr val="tx1"/>
                </a:solidFill>
                <a:latin typeface="DFKai-SB" panose="03000509000000000000" pitchFamily="65" charset="-120"/>
                <a:ea typeface="DFKai-SB" panose="03000509000000000000" pitchFamily="65" charset="-120"/>
              </a:rPr>
              <a:t>與壞有</a:t>
            </a:r>
            <a:r>
              <a:rPr lang="zh-TW" altLang="en-US" sz="2800" b="1" dirty="0">
                <a:solidFill>
                  <a:schemeClr val="tx1"/>
                </a:solidFill>
                <a:latin typeface="DFKai-SB" panose="03000509000000000000" pitchFamily="65" charset="-120"/>
                <a:ea typeface="DFKai-SB" panose="03000509000000000000" pitchFamily="65" charset="-120"/>
              </a:rPr>
              <a:t>了務</a:t>
            </a:r>
            <a:r>
              <a:rPr lang="zh-TW" altLang="en-US" sz="2800" b="1" dirty="0" smtClean="0">
                <a:solidFill>
                  <a:schemeClr val="tx1"/>
                </a:solidFill>
                <a:latin typeface="DFKai-SB" panose="03000509000000000000" pitchFamily="65" charset="-120"/>
                <a:ea typeface="DFKai-SB" panose="03000509000000000000" pitchFamily="65" charset="-120"/>
              </a:rPr>
              <a:t>實</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期待時，幫助我能恩慈地接受壞事並喜樂地慶</a:t>
            </a:r>
            <a:r>
              <a:rPr lang="zh-TW" altLang="en-US" sz="2800" b="1" dirty="0" smtClean="0">
                <a:solidFill>
                  <a:schemeClr val="tx1"/>
                </a:solidFill>
                <a:latin typeface="DFKai-SB" panose="03000509000000000000" pitchFamily="65" charset="-120"/>
                <a:ea typeface="DFKai-SB" panose="03000509000000000000" pitchFamily="65" charset="-120"/>
              </a:rPr>
              <a:t>祝</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美</a:t>
            </a:r>
            <a:r>
              <a:rPr lang="zh-TW" altLang="en-US" sz="2800" b="1" dirty="0">
                <a:solidFill>
                  <a:schemeClr val="tx1"/>
                </a:solidFill>
                <a:latin typeface="DFKai-SB" panose="03000509000000000000" pitchFamily="65" charset="-120"/>
                <a:ea typeface="DFKai-SB" panose="03000509000000000000" pitchFamily="65" charset="-120"/>
              </a:rPr>
              <a:t>好。禱告是奉祢兒子耶穌基督的聖名求， 阿門。 </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17</a:t>
            </a:fld>
            <a:endParaRPr lang="en-US" dirty="0"/>
          </a:p>
        </p:txBody>
      </p:sp>
    </p:spTree>
    <p:extLst>
      <p:ext uri="{BB962C8B-B14F-4D97-AF65-F5344CB8AC3E}">
        <p14:creationId xmlns:p14="http://schemas.microsoft.com/office/powerpoint/2010/main" val="2070662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457200"/>
          </a:xfrm>
        </p:spPr>
        <p:txBody>
          <a:bodyPr>
            <a:noAutofit/>
          </a:bodyPr>
          <a:lstStyle/>
          <a:p>
            <a:r>
              <a:rPr lang="zh-TW" altLang="en-US" sz="4000" b="1" dirty="0">
                <a:effectLst>
                  <a:outerShdw blurRad="38100" dist="38100" dir="2700000" algn="tl">
                    <a:srgbClr val="000000">
                      <a:alpha val="43137"/>
                    </a:srgbClr>
                  </a:outerShdw>
                </a:effectLst>
                <a:ea typeface="DFKai-SB" pitchFamily="65" charset="-120"/>
              </a:rPr>
              <a:t>饒恕</a:t>
            </a:r>
            <a:r>
              <a:rPr lang="en-US" altLang="zh-TW" sz="4000" b="1" dirty="0">
                <a:effectLst>
                  <a:outerShdw blurRad="38100" dist="38100" dir="2700000" algn="tl">
                    <a:srgbClr val="000000">
                      <a:alpha val="43137"/>
                    </a:srgbClr>
                  </a:outerShdw>
                </a:effectLst>
                <a:ea typeface="DFKai-SB" pitchFamily="65" charset="-120"/>
              </a:rPr>
              <a:t>-</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marL="609600" indent="-609600" algn="l">
              <a:lnSpc>
                <a:spcPts val="3400"/>
              </a:lnSpc>
            </a:pPr>
            <a:r>
              <a:rPr lang="zh-TW" altLang="en-US" sz="2400" b="1" dirty="0">
                <a:solidFill>
                  <a:schemeClr val="tx1"/>
                </a:solidFill>
                <a:latin typeface="DFKai-SB" panose="03000509000000000000" pitchFamily="65" charset="-120"/>
                <a:ea typeface="DFKai-SB" panose="03000509000000000000" pitchFamily="65" charset="-120"/>
              </a:rPr>
              <a:t>親愛的主耶穌基督，謝謝你在十字架上為我流血，洗淨我的</a:t>
            </a:r>
            <a:r>
              <a:rPr lang="zh-TW" altLang="en-US" sz="2400" b="1" dirty="0" smtClean="0">
                <a:solidFill>
                  <a:schemeClr val="tx1"/>
                </a:solidFill>
                <a:latin typeface="DFKai-SB" panose="03000509000000000000" pitchFamily="65" charset="-120"/>
                <a:ea typeface="DFKai-SB" panose="03000509000000000000" pitchFamily="65" charset="-120"/>
              </a:rPr>
              <a:t>罪。</a:t>
            </a:r>
            <a:r>
              <a:rPr lang="zh-TW" altLang="en-US" sz="2400" b="1" u="sng" dirty="0" smtClean="0">
                <a:solidFill>
                  <a:schemeClr val="tx1"/>
                </a:solidFill>
                <a:latin typeface="DFKai-SB" panose="03000509000000000000" pitchFamily="65" charset="-120"/>
                <a:ea typeface="DFKai-SB" panose="03000509000000000000" pitchFamily="65" charset="-120"/>
              </a:rPr>
              <a:t>人</a:t>
            </a:r>
            <a:r>
              <a:rPr lang="zh-TW" altLang="en-US" sz="2400" b="1" u="sng" dirty="0">
                <a:solidFill>
                  <a:schemeClr val="tx1"/>
                </a:solidFill>
                <a:latin typeface="DFKai-SB" panose="03000509000000000000" pitchFamily="65" charset="-120"/>
                <a:ea typeface="DFKai-SB" panose="03000509000000000000" pitchFamily="65" charset="-120"/>
              </a:rPr>
              <a:t>名</a:t>
            </a:r>
            <a:r>
              <a:rPr lang="zh-TW" altLang="en-US" sz="2400" b="1" dirty="0">
                <a:solidFill>
                  <a:schemeClr val="tx1"/>
                </a:solidFill>
                <a:latin typeface="DFKai-SB" panose="03000509000000000000" pitchFamily="65" charset="-120"/>
                <a:ea typeface="DFKai-SB" panose="03000509000000000000" pitchFamily="65" charset="-120"/>
              </a:rPr>
              <a:t>做了</a:t>
            </a:r>
            <a:r>
              <a:rPr lang="en-US" altLang="zh-TW" sz="2400" b="1" u="sng" dirty="0">
                <a:solidFill>
                  <a:schemeClr val="tx1"/>
                </a:solidFill>
                <a:latin typeface="DFKai-SB" panose="03000509000000000000" pitchFamily="65" charset="-120"/>
                <a:ea typeface="DFKai-SB" panose="03000509000000000000" pitchFamily="65" charset="-120"/>
              </a:rPr>
              <a:t>XXX</a:t>
            </a:r>
            <a:r>
              <a:rPr lang="zh-TW" altLang="en-US" sz="2400" b="1" u="sng" dirty="0">
                <a:solidFill>
                  <a:schemeClr val="tx1"/>
                </a:solidFill>
                <a:latin typeface="DFKai-SB" panose="03000509000000000000" pitchFamily="65" charset="-120"/>
                <a:ea typeface="DFKai-SB" panose="03000509000000000000" pitchFamily="65" charset="-120"/>
              </a:rPr>
              <a:t>事</a:t>
            </a:r>
            <a:r>
              <a:rPr lang="zh-TW" altLang="en-US" sz="2400" b="1" dirty="0">
                <a:solidFill>
                  <a:schemeClr val="tx1"/>
                </a:solidFill>
                <a:latin typeface="DFKai-SB" panose="03000509000000000000" pitchFamily="65" charset="-120"/>
                <a:ea typeface="DFKai-SB" panose="03000509000000000000" pitchFamily="65" charset="-120"/>
              </a:rPr>
              <a:t>使我感覺很受傷，心裡非常難過，非常生氣，也很恨他(可更多描述你的感受)，求主原諒我對</a:t>
            </a:r>
            <a:r>
              <a:rPr lang="zh-TW" altLang="en-US" sz="2400" b="1" u="sng" dirty="0">
                <a:solidFill>
                  <a:schemeClr val="tx1"/>
                </a:solidFill>
                <a:latin typeface="DFKai-SB" panose="03000509000000000000" pitchFamily="65" charset="-120"/>
                <a:ea typeface="DFKai-SB" panose="03000509000000000000" pitchFamily="65" charset="-120"/>
              </a:rPr>
              <a:t>人名</a:t>
            </a:r>
            <a:r>
              <a:rPr lang="zh-TW" altLang="en-US" sz="2400" b="1" dirty="0">
                <a:solidFill>
                  <a:schemeClr val="tx1"/>
                </a:solidFill>
                <a:latin typeface="DFKai-SB" panose="03000509000000000000" pitchFamily="65" charset="-120"/>
                <a:ea typeface="DFKai-SB" panose="03000509000000000000" pitchFamily="65" charset="-120"/>
              </a:rPr>
              <a:t>的態度，饒恕我容讓怒氣、苦</a:t>
            </a:r>
            <a:r>
              <a:rPr lang="zh-TW" altLang="en-US" sz="2400" b="1" dirty="0" smtClean="0">
                <a:solidFill>
                  <a:schemeClr val="tx1"/>
                </a:solidFill>
                <a:latin typeface="DFKai-SB" panose="03000509000000000000" pitchFamily="65" charset="-120"/>
                <a:ea typeface="DFKai-SB" panose="03000509000000000000" pitchFamily="65" charset="-120"/>
              </a:rPr>
              <a:t>毒佔滿</a:t>
            </a:r>
            <a:r>
              <a:rPr lang="zh-TW" altLang="en-US" sz="2400" b="1" dirty="0">
                <a:solidFill>
                  <a:schemeClr val="tx1"/>
                </a:solidFill>
                <a:latin typeface="DFKai-SB" panose="03000509000000000000" pitchFamily="65" charset="-120"/>
                <a:ea typeface="DFKai-SB" panose="03000509000000000000" pitchFamily="65" charset="-120"/>
              </a:rPr>
              <a:t>我的心，現在我將因著這傷害所帶給我一切負面的情緒完全的交給你。求主醫治我，將勝過這一切痛苦的力量賜給我。</a:t>
            </a:r>
            <a:endParaRPr lang="en-US" altLang="zh-TW" sz="2400" b="1" dirty="0">
              <a:solidFill>
                <a:schemeClr val="tx1"/>
              </a:solidFill>
              <a:latin typeface="DFKai-SB" panose="03000509000000000000" pitchFamily="65" charset="-120"/>
              <a:ea typeface="DFKai-SB" panose="03000509000000000000" pitchFamily="65" charset="-120"/>
            </a:endParaRPr>
          </a:p>
          <a:p>
            <a:pPr marL="609600" indent="-609600" algn="l">
              <a:lnSpc>
                <a:spcPts val="3400"/>
              </a:lnSpc>
            </a:pPr>
            <a:r>
              <a:rPr lang="zh-TW" altLang="en-US" sz="2400" b="1" dirty="0">
                <a:solidFill>
                  <a:schemeClr val="tx1"/>
                </a:solidFill>
                <a:latin typeface="DFKai-SB" panose="03000509000000000000" pitchFamily="65" charset="-120"/>
                <a:ea typeface="DFKai-SB" panose="03000509000000000000" pitchFamily="65" charset="-120"/>
              </a:rPr>
              <a:t>親愛的救主耶穌！我現在願意饒恕</a:t>
            </a:r>
            <a:r>
              <a:rPr lang="zh-TW" altLang="en-US" sz="2400" b="1" u="sng" dirty="0">
                <a:solidFill>
                  <a:schemeClr val="tx1"/>
                </a:solidFill>
                <a:latin typeface="DFKai-SB" panose="03000509000000000000" pitchFamily="65" charset="-120"/>
                <a:ea typeface="DFKai-SB" panose="03000509000000000000" pitchFamily="65" charset="-120"/>
              </a:rPr>
              <a:t>人名</a:t>
            </a:r>
            <a:r>
              <a:rPr lang="zh-TW" altLang="en-US" sz="2400" b="1" dirty="0">
                <a:solidFill>
                  <a:schemeClr val="tx1"/>
                </a:solidFill>
                <a:latin typeface="DFKai-SB" panose="03000509000000000000" pitchFamily="65" charset="-120"/>
                <a:ea typeface="DFKai-SB" panose="03000509000000000000" pitchFamily="65" charset="-120"/>
              </a:rPr>
              <a:t>，我選擇饒恕他，求主將饒恕的能力賜給我，洗除我裡面的一切負面的記憶，用你的愛來代替我裡面的怒氣，也將愛</a:t>
            </a:r>
            <a:r>
              <a:rPr lang="zh-TW" altLang="en-US" sz="2400" b="1" u="sng" dirty="0">
                <a:solidFill>
                  <a:schemeClr val="tx1"/>
                </a:solidFill>
                <a:latin typeface="DFKai-SB" panose="03000509000000000000" pitchFamily="65" charset="-120"/>
                <a:ea typeface="DFKai-SB" panose="03000509000000000000" pitchFamily="65" charset="-120"/>
              </a:rPr>
              <a:t>人名 </a:t>
            </a:r>
            <a:r>
              <a:rPr lang="zh-TW" altLang="en-US" sz="2400" b="1" dirty="0">
                <a:solidFill>
                  <a:schemeClr val="tx1"/>
                </a:solidFill>
                <a:latin typeface="DFKai-SB" panose="03000509000000000000" pitchFamily="65" charset="-120"/>
                <a:ea typeface="DFKai-SB" panose="03000509000000000000" pitchFamily="65" charset="-120"/>
              </a:rPr>
              <a:t>的愛與接納放在我裡面，讓我能完全接納他，像祢接納我一樣。求聖靈來充滿我，掌管我的心，醫治我跟</a:t>
            </a:r>
            <a:r>
              <a:rPr lang="zh-TW" altLang="en-US" sz="2400" b="1" u="sng" dirty="0">
                <a:solidFill>
                  <a:schemeClr val="tx1"/>
                </a:solidFill>
                <a:latin typeface="DFKai-SB" panose="03000509000000000000" pitchFamily="65" charset="-120"/>
                <a:ea typeface="DFKai-SB" panose="03000509000000000000" pitchFamily="65" charset="-120"/>
              </a:rPr>
              <a:t>人名</a:t>
            </a:r>
            <a:r>
              <a:rPr lang="zh-TW" altLang="en-US" sz="2400" b="1" dirty="0">
                <a:solidFill>
                  <a:schemeClr val="tx1"/>
                </a:solidFill>
                <a:latin typeface="DFKai-SB" panose="03000509000000000000" pitchFamily="65" charset="-120"/>
                <a:ea typeface="DFKai-SB" panose="03000509000000000000" pitchFamily="65" charset="-120"/>
              </a:rPr>
              <a:t>的關係，潔淨修復我和他的關係，求你現在將十字架那無條件的愛與接納澆灌我，賜給我信心、智慧與力量，經歷你的愛，使我能全然忘記，不再紀念，真正饒恕他。奉主耶穌的聖名禱告，阿們！</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334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饒恕</a:t>
            </a:r>
            <a:r>
              <a:rPr lang="en-US" altLang="zh-TW"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marL="609600" indent="-609600"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親愛的主耶穌基督，祢的話語說「你們要饒恕人，就必蒙饒恕」（路</a:t>
            </a:r>
            <a:r>
              <a:rPr lang="en-US" altLang="en-US" sz="2800" b="1" dirty="0">
                <a:solidFill>
                  <a:schemeClr val="tx1"/>
                </a:solidFill>
                <a:latin typeface="DFKai-SB" panose="03000509000000000000" pitchFamily="65" charset="-120"/>
                <a:ea typeface="DFKai-SB" panose="03000509000000000000" pitchFamily="65" charset="-120"/>
              </a:rPr>
              <a:t> 6:37</a:t>
            </a:r>
            <a:r>
              <a:rPr lang="zh-TW" altLang="en-US" sz="2800" b="1" dirty="0">
                <a:solidFill>
                  <a:schemeClr val="tx1"/>
                </a:solidFill>
                <a:latin typeface="DFKai-SB" panose="03000509000000000000" pitchFamily="65" charset="-120"/>
                <a:ea typeface="DFKai-SB" panose="03000509000000000000" pitchFamily="65" charset="-120"/>
              </a:rPr>
              <a:t>）</a:t>
            </a:r>
            <a:r>
              <a:rPr lang="en-US" alt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主啊！當我原諒</a:t>
            </a:r>
            <a:r>
              <a:rPr lang="zh-TW" altLang="en-US" sz="2800" b="1" u="sng" dirty="0">
                <a:solidFill>
                  <a:schemeClr val="tx1"/>
                </a:solidFill>
                <a:latin typeface="DFKai-SB" panose="03000509000000000000" pitchFamily="65" charset="-120"/>
                <a:ea typeface="DFKai-SB" panose="03000509000000000000" pitchFamily="65" charset="-120"/>
              </a:rPr>
              <a:t>人名 </a:t>
            </a:r>
            <a:r>
              <a:rPr lang="zh-TW" altLang="en-US" sz="2800" b="1" dirty="0">
                <a:solidFill>
                  <a:schemeClr val="tx1"/>
                </a:solidFill>
                <a:latin typeface="DFKai-SB" panose="03000509000000000000" pitchFamily="65" charset="-120"/>
                <a:ea typeface="DFKai-SB" panose="03000509000000000000" pitchFamily="65" charset="-120"/>
              </a:rPr>
              <a:t>以後，求祢照著你的應許叫我心靈得自由。謝謝主耶穌饒恕我，我也要饒恕我自己，不再定罪自己，求聖靈來充滿我，用你</a:t>
            </a:r>
            <a:r>
              <a:rPr lang="zh-TW" altLang="en-US" sz="2800" b="1" dirty="0" smtClean="0">
                <a:solidFill>
                  <a:schemeClr val="tx1"/>
                </a:solidFill>
                <a:latin typeface="DFKai-SB" panose="03000509000000000000" pitchFamily="65" charset="-120"/>
                <a:ea typeface="DFKai-SB" panose="03000509000000000000" pitchFamily="65" charset="-120"/>
              </a:rPr>
              <a:t>的醫治的愛來充滿我，</a:t>
            </a:r>
            <a:r>
              <a:rPr lang="zh-TW" altLang="en-US" sz="2800" b="1" dirty="0">
                <a:solidFill>
                  <a:schemeClr val="tx1"/>
                </a:solidFill>
                <a:latin typeface="DFKai-SB" panose="03000509000000000000" pitchFamily="65" charset="-120"/>
                <a:ea typeface="DFKai-SB" panose="03000509000000000000" pitchFamily="65" charset="-120"/>
              </a:rPr>
              <a:t>全然醫治我裡面的傷痛。</a:t>
            </a:r>
            <a:endParaRPr lang="en-US" altLang="zh-TW" sz="2800" b="1" dirty="0">
              <a:solidFill>
                <a:schemeClr val="tx1"/>
              </a:solidFill>
              <a:latin typeface="DFKai-SB" panose="03000509000000000000" pitchFamily="65" charset="-120"/>
              <a:ea typeface="DFKai-SB" panose="03000509000000000000" pitchFamily="65" charset="-120"/>
            </a:endParaRPr>
          </a:p>
          <a:p>
            <a:pPr marL="609600" indent="-609600"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父神啊！ 我沒有順服祢，沒有來投靠你，求祢赦免我責怪祢為什麼容許這件事發生在我身上，我現在相信當我在受苦的時候祢也與我一起受苦。(賽63:9) 謝謝父神。我不但選擇饒恕</a:t>
            </a:r>
            <a:r>
              <a:rPr lang="zh-TW" altLang="en-US" sz="2800" b="1" u="sng" dirty="0">
                <a:solidFill>
                  <a:schemeClr val="tx1"/>
                </a:solidFill>
                <a:latin typeface="DFKai-SB" panose="03000509000000000000" pitchFamily="65" charset="-120"/>
                <a:ea typeface="DFKai-SB" panose="03000509000000000000" pitchFamily="65" charset="-120"/>
              </a:rPr>
              <a:t>人名</a:t>
            </a:r>
            <a:r>
              <a:rPr lang="zh-TW" altLang="en-US" sz="2800" b="1" dirty="0">
                <a:solidFill>
                  <a:schemeClr val="tx1"/>
                </a:solidFill>
                <a:latin typeface="DFKai-SB" panose="03000509000000000000" pitchFamily="65" charset="-120"/>
                <a:ea typeface="DFKai-SB" panose="03000509000000000000" pitchFamily="65" charset="-120"/>
              </a:rPr>
              <a:t>，我也願意祝福他，我現在奉主耶穌基督的聖名，祝福</a:t>
            </a:r>
            <a:r>
              <a:rPr lang="zh-TW" altLang="en-US" sz="2800" b="1" u="sng" dirty="0">
                <a:solidFill>
                  <a:schemeClr val="tx1"/>
                </a:solidFill>
                <a:latin typeface="DFKai-SB" panose="03000509000000000000" pitchFamily="65" charset="-120"/>
                <a:ea typeface="DFKai-SB" panose="03000509000000000000" pitchFamily="65" charset="-120"/>
              </a:rPr>
              <a:t>人名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在</a:t>
            </a:r>
            <a:r>
              <a:rPr lang="zh-TW" altLang="en-US" sz="2800" b="1" dirty="0" smtClean="0">
                <a:solidFill>
                  <a:srgbClr val="3333FF"/>
                </a:solidFill>
                <a:latin typeface="DFKai-SB" panose="03000509000000000000" pitchFamily="65" charset="-120"/>
                <a:ea typeface="DFKai-SB" panose="03000509000000000000" pitchFamily="65" charset="-120"/>
              </a:rPr>
              <a:t>身體</a:t>
            </a:r>
            <a:r>
              <a:rPr lang="en-US" altLang="zh-TW" sz="2800" b="1" dirty="0" smtClean="0">
                <a:solidFill>
                  <a:srgbClr val="3333FF"/>
                </a:solidFill>
                <a:latin typeface="DFKai-SB" panose="03000509000000000000" pitchFamily="65" charset="-120"/>
                <a:ea typeface="DFKai-SB" panose="03000509000000000000" pitchFamily="65" charset="-120"/>
              </a:rPr>
              <a:t>Body</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3333FF"/>
                </a:solidFill>
                <a:latin typeface="DFKai-SB" panose="03000509000000000000" pitchFamily="65" charset="-120"/>
                <a:ea typeface="DFKai-SB" panose="03000509000000000000" pitchFamily="65" charset="-120"/>
              </a:rPr>
              <a:t>工作</a:t>
            </a:r>
            <a:r>
              <a:rPr lang="en-US" altLang="zh-TW" sz="2800" b="1" dirty="0" smtClean="0">
                <a:solidFill>
                  <a:srgbClr val="3333FF"/>
                </a:solidFill>
                <a:latin typeface="DFKai-SB" panose="03000509000000000000" pitchFamily="65" charset="-120"/>
                <a:ea typeface="DFKai-SB" panose="03000509000000000000" pitchFamily="65" charset="-120"/>
              </a:rPr>
              <a:t>Labor</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情</a:t>
            </a:r>
            <a:r>
              <a:rPr lang="zh-TW" altLang="en-US" sz="2800" b="1" dirty="0" smtClean="0">
                <a:solidFill>
                  <a:srgbClr val="3333FF"/>
                </a:solidFill>
                <a:latin typeface="DFKai-SB" panose="03000509000000000000" pitchFamily="65" charset="-120"/>
                <a:ea typeface="DFKai-SB" panose="03000509000000000000" pitchFamily="65" charset="-120"/>
              </a:rPr>
              <a:t>緒</a:t>
            </a:r>
            <a:r>
              <a:rPr lang="en-US" altLang="zh-TW" sz="2800" b="1" dirty="0" smtClean="0">
                <a:solidFill>
                  <a:srgbClr val="3333FF"/>
                </a:solidFill>
                <a:latin typeface="DFKai-SB" panose="03000509000000000000" pitchFamily="65" charset="-120"/>
                <a:ea typeface="DFKai-SB" panose="03000509000000000000" pitchFamily="65" charset="-120"/>
              </a:rPr>
              <a:t>Emotion </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人際關</a:t>
            </a:r>
            <a:r>
              <a:rPr lang="zh-TW" altLang="en-US" sz="2800" b="1" dirty="0" smtClean="0">
                <a:solidFill>
                  <a:srgbClr val="3333FF"/>
                </a:solidFill>
                <a:latin typeface="DFKai-SB" panose="03000509000000000000" pitchFamily="65" charset="-120"/>
                <a:ea typeface="DFKai-SB" panose="03000509000000000000" pitchFamily="65" charset="-120"/>
              </a:rPr>
              <a:t>係</a:t>
            </a:r>
            <a:r>
              <a:rPr lang="en-US" altLang="zh-TW" sz="2800" b="1" dirty="0">
                <a:solidFill>
                  <a:srgbClr val="3333FF"/>
                </a:solidFill>
                <a:latin typeface="DFKai-SB" panose="03000509000000000000" pitchFamily="65" charset="-120"/>
                <a:ea typeface="DFKai-SB" panose="03000509000000000000" pitchFamily="65" charset="-120"/>
              </a:rPr>
              <a:t>Social</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靈</a:t>
            </a:r>
            <a:r>
              <a:rPr lang="zh-TW" altLang="en-US" sz="2800" b="1" dirty="0" smtClean="0">
                <a:solidFill>
                  <a:srgbClr val="3333FF"/>
                </a:solidFill>
                <a:latin typeface="DFKai-SB" panose="03000509000000000000" pitchFamily="65" charset="-120"/>
                <a:ea typeface="DFKai-SB" panose="03000509000000000000" pitchFamily="65" charset="-120"/>
              </a:rPr>
              <a:t>命</a:t>
            </a:r>
            <a:r>
              <a:rPr lang="en-US" altLang="zh-TW" sz="2800" b="1" dirty="0" smtClean="0">
                <a:solidFill>
                  <a:srgbClr val="3333FF"/>
                </a:solidFill>
                <a:latin typeface="DFKai-SB" panose="03000509000000000000" pitchFamily="65" charset="-120"/>
                <a:ea typeface="DFKai-SB" panose="03000509000000000000" pitchFamily="65" charset="-120"/>
              </a:rPr>
              <a:t>Spirit</a:t>
            </a:r>
            <a:r>
              <a:rPr lang="zh-TW" altLang="en-US" sz="2800" b="1" dirty="0" smtClean="0">
                <a:solidFill>
                  <a:schemeClr val="tx1"/>
                </a:solidFill>
                <a:latin typeface="DFKai-SB" panose="03000509000000000000" pitchFamily="65" charset="-120"/>
                <a:ea typeface="DFKai-SB" panose="03000509000000000000" pitchFamily="65" charset="-120"/>
              </a:rPr>
              <a:t>等五</a:t>
            </a:r>
            <a:r>
              <a:rPr lang="zh-TW" altLang="en-US" sz="2800" b="1" dirty="0">
                <a:solidFill>
                  <a:schemeClr val="tx1"/>
                </a:solidFill>
                <a:latin typeface="DFKai-SB" panose="03000509000000000000" pitchFamily="65" charset="-120"/>
                <a:ea typeface="DFKai-SB" panose="03000509000000000000" pitchFamily="65" charset="-120"/>
              </a:rPr>
              <a:t>方</a:t>
            </a:r>
            <a:r>
              <a:rPr lang="zh-TW" altLang="en-US" sz="2800" b="1" dirty="0" smtClean="0">
                <a:solidFill>
                  <a:schemeClr val="tx1"/>
                </a:solidFill>
                <a:latin typeface="DFKai-SB" panose="03000509000000000000" pitchFamily="65" charset="-120"/>
                <a:ea typeface="DFKai-SB" panose="03000509000000000000" pitchFamily="65" charset="-120"/>
              </a:rPr>
              <a:t>面來</a:t>
            </a:r>
            <a:r>
              <a:rPr lang="zh-TW" altLang="en-US" sz="2800" b="1" dirty="0">
                <a:solidFill>
                  <a:schemeClr val="tx1"/>
                </a:solidFill>
                <a:latin typeface="DFKai-SB" panose="03000509000000000000" pitchFamily="65" charset="-120"/>
                <a:ea typeface="DFKai-SB" panose="03000509000000000000" pitchFamily="65" charset="-120"/>
              </a:rPr>
              <a:t>祝福對方</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我這樣的禱告、感謝奉主耶穌的聖名，阿們！</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533350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38200"/>
          </a:xfrm>
        </p:spPr>
        <p:txBody>
          <a:bodyPr>
            <a:noAutofit/>
          </a:bodyPr>
          <a:lstStyle/>
          <a:p>
            <a:r>
              <a:rPr lang="zh-TW" altLang="en-US" sz="4800" b="1" dirty="0">
                <a:effectLst>
                  <a:outerShdw blurRad="38100" dist="38100" dir="2700000" algn="tl">
                    <a:srgbClr val="000000">
                      <a:alpha val="43137"/>
                    </a:srgbClr>
                  </a:outerShdw>
                </a:effectLst>
                <a:latin typeface="DFKai-SB" pitchFamily="65" charset="-120"/>
                <a:ea typeface="DFKai-SB" pitchFamily="65" charset="-120"/>
              </a:rPr>
              <a:t>在五方面祝</a:t>
            </a:r>
            <a:r>
              <a:rPr lang="zh-TW" altLang="en-US" sz="4800" b="1" dirty="0" smtClean="0">
                <a:effectLst>
                  <a:outerShdw blurRad="38100" dist="38100" dir="2700000" algn="tl">
                    <a:srgbClr val="000000">
                      <a:alpha val="43137"/>
                    </a:srgbClr>
                  </a:outerShdw>
                </a:effectLst>
                <a:latin typeface="DFKai-SB" pitchFamily="65" charset="-120"/>
                <a:ea typeface="DFKai-SB" pitchFamily="65" charset="-120"/>
              </a:rPr>
              <a:t>福禱告的方法</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marL="609600" indent="-609600" algn="l">
              <a:lnSpc>
                <a:spcPts val="4500"/>
              </a:lnSpc>
              <a:buFontTx/>
              <a:buAutoNum type="arabicPeriod"/>
            </a:pPr>
            <a:r>
              <a:rPr lang="en-US" altLang="zh-TW" sz="2800" b="1" dirty="0">
                <a:solidFill>
                  <a:schemeClr val="tx1"/>
                </a:solidFill>
                <a:latin typeface="DFKai-SB" panose="03000509000000000000" pitchFamily="65" charset="-120"/>
                <a:ea typeface="DFKai-SB" panose="03000509000000000000" pitchFamily="65" charset="-120"/>
              </a:rPr>
              <a:t>B(Body)</a:t>
            </a:r>
            <a:r>
              <a:rPr lang="zh-TW" altLang="en-US" sz="2800" b="1" dirty="0">
                <a:solidFill>
                  <a:schemeClr val="tx1"/>
                </a:solidFill>
                <a:latin typeface="DFKai-SB" panose="03000509000000000000" pitchFamily="65" charset="-120"/>
                <a:ea typeface="DFKai-SB" panose="03000509000000000000" pitchFamily="65" charset="-120"/>
              </a:rPr>
              <a:t>身體</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紀念他們身體物質之需要、及健康。</a:t>
            </a:r>
          </a:p>
          <a:p>
            <a:pPr marL="609600" indent="-609600" algn="l">
              <a:lnSpc>
                <a:spcPts val="4500"/>
              </a:lnSpc>
              <a:buFontTx/>
              <a:buAutoNum type="arabicPeriod"/>
            </a:pPr>
            <a:r>
              <a:rPr lang="en-US" altLang="zh-TW" sz="2800" b="1" dirty="0">
                <a:solidFill>
                  <a:schemeClr val="tx1"/>
                </a:solidFill>
                <a:latin typeface="DFKai-SB" panose="03000509000000000000" pitchFamily="65" charset="-120"/>
                <a:ea typeface="DFKai-SB" panose="03000509000000000000" pitchFamily="65" charset="-120"/>
              </a:rPr>
              <a:t>L(Labor)</a:t>
            </a:r>
            <a:r>
              <a:rPr lang="zh-TW" altLang="en-US" sz="2800" b="1" dirty="0">
                <a:solidFill>
                  <a:schemeClr val="tx1"/>
                </a:solidFill>
                <a:latin typeface="DFKai-SB" panose="03000509000000000000" pitchFamily="65" charset="-120"/>
                <a:ea typeface="DFKai-SB" panose="03000509000000000000" pitchFamily="65" charset="-120"/>
              </a:rPr>
              <a:t>工作/學習</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在他們的工作中能榮神益人，不吃虧，有果效。</a:t>
            </a:r>
          </a:p>
          <a:p>
            <a:pPr marL="609600" indent="-609600" algn="l">
              <a:lnSpc>
                <a:spcPts val="4500"/>
              </a:lnSpc>
              <a:buFontTx/>
              <a:buAutoNum type="arabicPeriod"/>
            </a:pPr>
            <a:r>
              <a:rPr lang="en-US" altLang="zh-TW" sz="2800" b="1" dirty="0">
                <a:solidFill>
                  <a:schemeClr val="tx1"/>
                </a:solidFill>
                <a:latin typeface="DFKai-SB" panose="03000509000000000000" pitchFamily="65" charset="-120"/>
                <a:ea typeface="DFKai-SB" panose="03000509000000000000" pitchFamily="65" charset="-120"/>
              </a:rPr>
              <a:t>E(Emotion)</a:t>
            </a:r>
            <a:r>
              <a:rPr lang="zh-TW" altLang="en-US" sz="2800" b="1" dirty="0">
                <a:solidFill>
                  <a:schemeClr val="tx1"/>
                </a:solidFill>
                <a:latin typeface="DFKai-SB" panose="03000509000000000000" pitchFamily="65" charset="-120"/>
                <a:ea typeface="DFKai-SB" panose="03000509000000000000" pitchFamily="65" charset="-120"/>
              </a:rPr>
              <a:t>情緒</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主的平安、喜樂堅固他們的心。 </a:t>
            </a:r>
          </a:p>
          <a:p>
            <a:pPr marL="609600" indent="-609600" algn="l">
              <a:lnSpc>
                <a:spcPts val="4500"/>
              </a:lnSpc>
              <a:buFontTx/>
              <a:buAutoNum type="arabicPeriod"/>
            </a:pPr>
            <a:r>
              <a:rPr lang="en-US" altLang="zh-TW" sz="2800" b="1" dirty="0">
                <a:solidFill>
                  <a:schemeClr val="tx1"/>
                </a:solidFill>
                <a:latin typeface="DFKai-SB" panose="03000509000000000000" pitchFamily="65" charset="-120"/>
                <a:ea typeface="DFKai-SB" panose="03000509000000000000" pitchFamily="65" charset="-120"/>
              </a:rPr>
              <a:t>S(Social)</a:t>
            </a:r>
            <a:r>
              <a:rPr lang="zh-TW" altLang="en-US" sz="2800" b="1" dirty="0">
                <a:solidFill>
                  <a:schemeClr val="tx1"/>
                </a:solidFill>
                <a:latin typeface="DFKai-SB" panose="03000509000000000000" pitchFamily="65" charset="-120"/>
                <a:ea typeface="DFKai-SB" panose="03000509000000000000" pitchFamily="65" charset="-120"/>
              </a:rPr>
              <a:t>人際關係</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與人和睦相處，人際關係得醫治、能饒恕。</a:t>
            </a:r>
          </a:p>
          <a:p>
            <a:pPr marL="609600" indent="-609600" algn="l">
              <a:lnSpc>
                <a:spcPts val="4500"/>
              </a:lnSpc>
              <a:buFontTx/>
              <a:buAutoNum type="arabicPeriod"/>
            </a:pPr>
            <a:r>
              <a:rPr lang="en-US" altLang="zh-TW" sz="2800" b="1" dirty="0">
                <a:solidFill>
                  <a:schemeClr val="tx1"/>
                </a:solidFill>
                <a:latin typeface="DFKai-SB" panose="03000509000000000000" pitchFamily="65" charset="-120"/>
                <a:ea typeface="DFKai-SB" panose="03000509000000000000" pitchFamily="65" charset="-120"/>
              </a:rPr>
              <a:t>S(Spirit)</a:t>
            </a:r>
            <a:r>
              <a:rPr lang="zh-TW" altLang="en-US" sz="2800" b="1" dirty="0">
                <a:solidFill>
                  <a:schemeClr val="tx1"/>
                </a:solidFill>
                <a:latin typeface="DFKai-SB" panose="03000509000000000000" pitchFamily="65" charset="-120"/>
                <a:ea typeface="DFKai-SB" panose="03000509000000000000" pitchFamily="65" charset="-120"/>
              </a:rPr>
              <a:t>靈命</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破除偶像之轄制，棄絕黑暗，轉向真神。</a:t>
            </a: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20</a:t>
            </a:fld>
            <a:endParaRPr lang="en-US" dirty="0"/>
          </a:p>
        </p:txBody>
      </p:sp>
    </p:spTree>
    <p:extLst>
      <p:ext uri="{BB962C8B-B14F-4D97-AF65-F5344CB8AC3E}">
        <p14:creationId xmlns:p14="http://schemas.microsoft.com/office/powerpoint/2010/main" val="1481208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799"/>
          </a:xfrm>
        </p:spPr>
        <p:txBody>
          <a:bodyPr>
            <a:noAutofit/>
          </a:bodyPr>
          <a:lstStyle/>
          <a:p>
            <a:r>
              <a:rPr lang="en-US" altLang="zh-TW" sz="4000" b="1" dirty="0">
                <a:effectLst>
                  <a:outerShdw blurRad="38100" dist="38100" dir="2700000" algn="tl">
                    <a:srgbClr val="000000">
                      <a:alpha val="43137"/>
                    </a:srgbClr>
                  </a:outerShdw>
                </a:effectLst>
                <a:latin typeface="+mn-lt"/>
                <a:ea typeface="DFKai-SB" panose="03000509000000000000" pitchFamily="65" charset="-120"/>
              </a:rPr>
              <a:t>Prayer Sample</a:t>
            </a:r>
            <a:endParaRPr lang="en-US" sz="4000"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algn="l"/>
            <a:r>
              <a:rPr lang="en-US" b="1" dirty="0">
                <a:solidFill>
                  <a:schemeClr val="tx1"/>
                </a:solidFill>
              </a:rPr>
              <a:t>Dear heavenly Father, thank you that in you and </a:t>
            </a:r>
            <a:r>
              <a:rPr lang="en-US" b="1" dirty="0" smtClean="0">
                <a:solidFill>
                  <a:schemeClr val="tx1"/>
                </a:solidFill>
              </a:rPr>
              <a:t>	through </a:t>
            </a:r>
            <a:r>
              <a:rPr lang="en-US" b="1" dirty="0">
                <a:solidFill>
                  <a:schemeClr val="tx1"/>
                </a:solidFill>
              </a:rPr>
              <a:t>your people I can find a place of “no </a:t>
            </a:r>
            <a:r>
              <a:rPr lang="en-US" b="1" dirty="0" smtClean="0">
                <a:solidFill>
                  <a:schemeClr val="tx1"/>
                </a:solidFill>
              </a:rPr>
              <a:t>	condemnation</a:t>
            </a:r>
            <a:r>
              <a:rPr lang="en-US" b="1" dirty="0">
                <a:solidFill>
                  <a:schemeClr val="tx1"/>
                </a:solidFill>
              </a:rPr>
              <a:t>”.  Teach me to extend the grace I </a:t>
            </a:r>
            <a:r>
              <a:rPr lang="en-US" b="1" dirty="0" smtClean="0">
                <a:solidFill>
                  <a:schemeClr val="tx1"/>
                </a:solidFill>
              </a:rPr>
              <a:t>	find </a:t>
            </a:r>
            <a:r>
              <a:rPr lang="en-US" b="1" dirty="0">
                <a:solidFill>
                  <a:schemeClr val="tx1"/>
                </a:solidFill>
              </a:rPr>
              <a:t>there to my real self. Help me replace the </a:t>
            </a:r>
            <a:r>
              <a:rPr lang="en-US" b="1" dirty="0" smtClean="0">
                <a:solidFill>
                  <a:schemeClr val="tx1"/>
                </a:solidFill>
              </a:rPr>
              <a:t>	critical </a:t>
            </a:r>
            <a:r>
              <a:rPr lang="en-US" b="1" dirty="0">
                <a:solidFill>
                  <a:schemeClr val="tx1"/>
                </a:solidFill>
              </a:rPr>
              <a:t>messages that I’ve internalized with </a:t>
            </a:r>
            <a:r>
              <a:rPr lang="en-US" b="1" dirty="0" smtClean="0">
                <a:solidFill>
                  <a:schemeClr val="tx1"/>
                </a:solidFill>
              </a:rPr>
              <a:t>	words </a:t>
            </a:r>
            <a:r>
              <a:rPr lang="en-US" b="1" dirty="0">
                <a:solidFill>
                  <a:schemeClr val="tx1"/>
                </a:solidFill>
              </a:rPr>
              <a:t>of your grace and truth.</a:t>
            </a:r>
          </a:p>
          <a:p>
            <a:pPr algn="l"/>
            <a:r>
              <a:rPr lang="en-US" b="1" dirty="0">
                <a:solidFill>
                  <a:schemeClr val="tx1"/>
                </a:solidFill>
              </a:rPr>
              <a:t>Dear God, open my eyes to my badness and hear my </a:t>
            </a:r>
            <a:r>
              <a:rPr lang="en-US" b="1" dirty="0" smtClean="0">
                <a:solidFill>
                  <a:schemeClr val="tx1"/>
                </a:solidFill>
              </a:rPr>
              <a:t>	confessions</a:t>
            </a:r>
            <a:r>
              <a:rPr lang="en-US" b="1" dirty="0">
                <a:solidFill>
                  <a:schemeClr val="tx1"/>
                </a:solidFill>
              </a:rPr>
              <a:t>. Then help me to accept that </a:t>
            </a:r>
            <a:r>
              <a:rPr lang="en-US" b="1" dirty="0" smtClean="0">
                <a:solidFill>
                  <a:schemeClr val="tx1"/>
                </a:solidFill>
              </a:rPr>
              <a:t>	badness </a:t>
            </a:r>
            <a:r>
              <a:rPr lang="en-US" b="1" dirty="0">
                <a:solidFill>
                  <a:schemeClr val="tx1"/>
                </a:solidFill>
              </a:rPr>
              <a:t>as well as the truth that you accept me </a:t>
            </a:r>
            <a:r>
              <a:rPr lang="en-US" b="1" dirty="0" smtClean="0">
                <a:solidFill>
                  <a:schemeClr val="tx1"/>
                </a:solidFill>
              </a:rPr>
              <a:t>	and </a:t>
            </a:r>
            <a:r>
              <a:rPr lang="en-US" b="1" dirty="0">
                <a:solidFill>
                  <a:schemeClr val="tx1"/>
                </a:solidFill>
              </a:rPr>
              <a:t>love me anyway. Show me too, when I </a:t>
            </a:r>
            <a:r>
              <a:rPr lang="en-US" b="1" dirty="0" smtClean="0">
                <a:solidFill>
                  <a:schemeClr val="tx1"/>
                </a:solidFill>
              </a:rPr>
              <a:t>	need </a:t>
            </a:r>
            <a:r>
              <a:rPr lang="en-US" b="1" dirty="0">
                <a:solidFill>
                  <a:schemeClr val="tx1"/>
                </a:solidFill>
              </a:rPr>
              <a:t>to extend the grace of forgiveness to </a:t>
            </a:r>
            <a:r>
              <a:rPr lang="en-US" b="1" dirty="0" smtClean="0">
                <a:solidFill>
                  <a:schemeClr val="tx1"/>
                </a:solidFill>
              </a:rPr>
              <a:t>	others</a:t>
            </a:r>
            <a:r>
              <a:rPr lang="en-US" b="1" dirty="0">
                <a:solidFill>
                  <a:schemeClr val="tx1"/>
                </a:solidFill>
              </a:rPr>
              <a:t>.</a:t>
            </a:r>
          </a:p>
          <a:p>
            <a:pPr algn="l"/>
            <a:r>
              <a:rPr lang="zh-TW" altLang="en-US" b="1" dirty="0" smtClean="0">
                <a:solidFill>
                  <a:schemeClr val="tx1"/>
                </a:solidFill>
              </a:rPr>
              <a:t>　</a:t>
            </a:r>
            <a:endParaRPr lang="en-US" sz="2800" b="1"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21</a:t>
            </a:fld>
            <a:endParaRPr lang="en-US" dirty="0"/>
          </a:p>
        </p:txBody>
      </p:sp>
    </p:spTree>
    <p:extLst>
      <p:ext uri="{BB962C8B-B14F-4D97-AF65-F5344CB8AC3E}">
        <p14:creationId xmlns:p14="http://schemas.microsoft.com/office/powerpoint/2010/main" val="3503903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799"/>
          </a:xfrm>
        </p:spPr>
        <p:txBody>
          <a:bodyPr>
            <a:noAutofit/>
          </a:bodyPr>
          <a:lstStyle/>
          <a:p>
            <a:r>
              <a:rPr lang="en-US" altLang="zh-TW" sz="4000" b="1" dirty="0">
                <a:effectLst>
                  <a:outerShdw blurRad="38100" dist="38100" dir="2700000" algn="tl">
                    <a:srgbClr val="000000">
                      <a:alpha val="43137"/>
                    </a:srgbClr>
                  </a:outerShdw>
                </a:effectLst>
                <a:latin typeface="+mn-lt"/>
                <a:ea typeface="DFKai-SB" panose="03000509000000000000" pitchFamily="65" charset="-120"/>
              </a:rPr>
              <a:t>Prayer Sample</a:t>
            </a:r>
            <a:endParaRPr lang="en-US" sz="4000"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0" y="685799"/>
            <a:ext cx="9144000" cy="6172201"/>
          </a:xfrm>
        </p:spPr>
        <p:txBody>
          <a:bodyPr>
            <a:noAutofit/>
          </a:bodyPr>
          <a:lstStyle/>
          <a:p>
            <a:pPr algn="l">
              <a:lnSpc>
                <a:spcPts val="3900"/>
              </a:lnSpc>
            </a:pPr>
            <a:r>
              <a:rPr lang="en-US" b="1" dirty="0" smtClean="0">
                <a:solidFill>
                  <a:schemeClr val="tx1"/>
                </a:solidFill>
              </a:rPr>
              <a:t>Lord</a:t>
            </a:r>
            <a:r>
              <a:rPr lang="en-US" b="1" dirty="0">
                <a:solidFill>
                  <a:schemeClr val="tx1"/>
                </a:solidFill>
              </a:rPr>
              <a:t>, Help me to befriend feelings of anger, sadness, </a:t>
            </a:r>
            <a:r>
              <a:rPr lang="en-US" b="1" dirty="0" smtClean="0">
                <a:solidFill>
                  <a:schemeClr val="tx1"/>
                </a:solidFill>
              </a:rPr>
              <a:t>	and </a:t>
            </a:r>
            <a:r>
              <a:rPr lang="en-US" b="1" dirty="0">
                <a:solidFill>
                  <a:schemeClr val="tx1"/>
                </a:solidFill>
              </a:rPr>
              <a:t>fear, to learn from them, and to let them </a:t>
            </a:r>
            <a:r>
              <a:rPr lang="en-US" b="1" dirty="0" smtClean="0">
                <a:solidFill>
                  <a:schemeClr val="tx1"/>
                </a:solidFill>
              </a:rPr>
              <a:t>	keep </a:t>
            </a:r>
            <a:r>
              <a:rPr lang="en-US" b="1" dirty="0">
                <a:solidFill>
                  <a:schemeClr val="tx1"/>
                </a:solidFill>
              </a:rPr>
              <a:t>me sensitive to others and to my need for </a:t>
            </a:r>
            <a:r>
              <a:rPr lang="en-US" b="1" dirty="0" smtClean="0">
                <a:solidFill>
                  <a:schemeClr val="tx1"/>
                </a:solidFill>
              </a:rPr>
              <a:t>	you</a:t>
            </a:r>
            <a:r>
              <a:rPr lang="en-US" b="1" dirty="0">
                <a:solidFill>
                  <a:schemeClr val="tx1"/>
                </a:solidFill>
              </a:rPr>
              <a:t>. Give me the courage to develop the other </a:t>
            </a:r>
            <a:r>
              <a:rPr lang="en-US" b="1" dirty="0" smtClean="0">
                <a:solidFill>
                  <a:schemeClr val="tx1"/>
                </a:solidFill>
              </a:rPr>
              <a:t>	skills </a:t>
            </a:r>
            <a:r>
              <a:rPr lang="en-US" b="1" dirty="0">
                <a:solidFill>
                  <a:schemeClr val="tx1"/>
                </a:solidFill>
              </a:rPr>
              <a:t>I need to integrate good and bad. </a:t>
            </a:r>
          </a:p>
          <a:p>
            <a:pPr algn="l">
              <a:lnSpc>
                <a:spcPts val="3900"/>
              </a:lnSpc>
            </a:pPr>
            <a:r>
              <a:rPr lang="en-US" b="1" dirty="0" smtClean="0">
                <a:solidFill>
                  <a:schemeClr val="tx1"/>
                </a:solidFill>
              </a:rPr>
              <a:t>Holy Spirit, Give </a:t>
            </a:r>
            <a:r>
              <a:rPr lang="en-US" b="1" dirty="0">
                <a:solidFill>
                  <a:schemeClr val="tx1"/>
                </a:solidFill>
              </a:rPr>
              <a:t>me love for others when they are </a:t>
            </a:r>
            <a:r>
              <a:rPr lang="en-US" b="1" dirty="0" smtClean="0">
                <a:solidFill>
                  <a:schemeClr val="tx1"/>
                </a:solidFill>
              </a:rPr>
              <a:t>	less </a:t>
            </a:r>
            <a:r>
              <a:rPr lang="en-US" b="1" dirty="0">
                <a:solidFill>
                  <a:schemeClr val="tx1"/>
                </a:solidFill>
              </a:rPr>
              <a:t>than ideal </a:t>
            </a:r>
            <a:r>
              <a:rPr lang="en-US" b="1" dirty="0" smtClean="0">
                <a:solidFill>
                  <a:schemeClr val="tx1"/>
                </a:solidFill>
              </a:rPr>
              <a:t>and </a:t>
            </a:r>
            <a:r>
              <a:rPr lang="en-US" b="1" dirty="0">
                <a:solidFill>
                  <a:schemeClr val="tx1"/>
                </a:solidFill>
              </a:rPr>
              <a:t>the ability to persevere in </a:t>
            </a:r>
            <a:r>
              <a:rPr lang="en-US" b="1" dirty="0" smtClean="0">
                <a:solidFill>
                  <a:schemeClr val="tx1"/>
                </a:solidFill>
              </a:rPr>
              <a:t> 	those relationships</a:t>
            </a:r>
            <a:r>
              <a:rPr lang="en-US" b="1" dirty="0">
                <a:solidFill>
                  <a:schemeClr val="tx1"/>
                </a:solidFill>
              </a:rPr>
              <a:t>. And, as I learn to </a:t>
            </a:r>
            <a:r>
              <a:rPr lang="en-US" b="1" dirty="0" smtClean="0">
                <a:solidFill>
                  <a:schemeClr val="tx1"/>
                </a:solidFill>
              </a:rPr>
              <a:t>	realistically expect </a:t>
            </a:r>
            <a:r>
              <a:rPr lang="en-US" b="1" dirty="0">
                <a:solidFill>
                  <a:schemeClr val="tx1"/>
                </a:solidFill>
              </a:rPr>
              <a:t>badness and goodness in </a:t>
            </a:r>
            <a:r>
              <a:rPr lang="en-US" b="1" dirty="0" smtClean="0">
                <a:solidFill>
                  <a:schemeClr val="tx1"/>
                </a:solidFill>
              </a:rPr>
              <a:t>	people</a:t>
            </a:r>
            <a:r>
              <a:rPr lang="en-US" b="1" dirty="0">
                <a:solidFill>
                  <a:schemeClr val="tx1"/>
                </a:solidFill>
              </a:rPr>
              <a:t>, in </a:t>
            </a:r>
            <a:r>
              <a:rPr lang="en-US" b="1" dirty="0" smtClean="0">
                <a:solidFill>
                  <a:schemeClr val="tx1"/>
                </a:solidFill>
              </a:rPr>
              <a:t>the world</a:t>
            </a:r>
            <a:r>
              <a:rPr lang="en-US" b="1" dirty="0">
                <a:solidFill>
                  <a:schemeClr val="tx1"/>
                </a:solidFill>
              </a:rPr>
              <a:t>, and in myself, help me to </a:t>
            </a:r>
            <a:r>
              <a:rPr lang="en-US" b="1" dirty="0" smtClean="0">
                <a:solidFill>
                  <a:schemeClr val="tx1"/>
                </a:solidFill>
              </a:rPr>
              <a:t>	accept </a:t>
            </a:r>
            <a:r>
              <a:rPr lang="en-US" b="1" dirty="0">
                <a:solidFill>
                  <a:schemeClr val="tx1"/>
                </a:solidFill>
              </a:rPr>
              <a:t>the bad </a:t>
            </a:r>
            <a:r>
              <a:rPr lang="en-US" b="1" dirty="0" smtClean="0">
                <a:solidFill>
                  <a:schemeClr val="tx1"/>
                </a:solidFill>
              </a:rPr>
              <a:t>graciously </a:t>
            </a:r>
            <a:r>
              <a:rPr lang="en-US" b="1" dirty="0">
                <a:solidFill>
                  <a:schemeClr val="tx1"/>
                </a:solidFill>
              </a:rPr>
              <a:t>and celebrate the </a:t>
            </a:r>
            <a:r>
              <a:rPr lang="en-US" b="1" dirty="0" smtClean="0">
                <a:solidFill>
                  <a:schemeClr val="tx1"/>
                </a:solidFill>
              </a:rPr>
              <a:t>	good </a:t>
            </a:r>
            <a:r>
              <a:rPr lang="en-US" b="1" dirty="0">
                <a:solidFill>
                  <a:schemeClr val="tx1"/>
                </a:solidFill>
              </a:rPr>
              <a:t>joyfully. </a:t>
            </a:r>
            <a:r>
              <a:rPr lang="en-US" b="1" dirty="0" smtClean="0">
                <a:solidFill>
                  <a:schemeClr val="tx1"/>
                </a:solidFill>
              </a:rPr>
              <a:t> I 	pray </a:t>
            </a:r>
            <a:r>
              <a:rPr lang="en-US" b="1" dirty="0">
                <a:solidFill>
                  <a:schemeClr val="tx1"/>
                </a:solidFill>
              </a:rPr>
              <a:t>in Jesus’ </a:t>
            </a:r>
            <a:r>
              <a:rPr lang="en-US" b="1" dirty="0" smtClean="0">
                <a:solidFill>
                  <a:schemeClr val="tx1"/>
                </a:solidFill>
              </a:rPr>
              <a:t>name</a:t>
            </a:r>
            <a:r>
              <a:rPr lang="en-US" b="1" dirty="0">
                <a:solidFill>
                  <a:schemeClr val="tx1"/>
                </a:solidFill>
              </a:rPr>
              <a:t>, Amen.</a:t>
            </a:r>
          </a:p>
          <a:p>
            <a:pPr algn="l">
              <a:lnSpc>
                <a:spcPts val="39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22</a:t>
            </a:fld>
            <a:endParaRPr lang="en-US" dirty="0"/>
          </a:p>
        </p:txBody>
      </p:sp>
    </p:spTree>
    <p:extLst>
      <p:ext uri="{BB962C8B-B14F-4D97-AF65-F5344CB8AC3E}">
        <p14:creationId xmlns:p14="http://schemas.microsoft.com/office/powerpoint/2010/main" val="1999588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1"/>
            <a:ext cx="9144000" cy="6172200"/>
          </a:xfrm>
        </p:spPr>
        <p:txBody>
          <a:bodyPr>
            <a:noAutofit/>
          </a:bodyPr>
          <a:lstStyle/>
          <a:p>
            <a:pPr lvl="0" algn="l">
              <a:lnSpc>
                <a:spcPts val="37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請閱讀書本第十三章</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繁</a:t>
            </a:r>
            <a:r>
              <a:rPr lang="en-US" sz="2800" b="1" dirty="0">
                <a:solidFill>
                  <a:schemeClr val="tx1"/>
                </a:solidFill>
                <a:latin typeface="DFKai-SB" panose="03000509000000000000" pitchFamily="65" charset="-120"/>
                <a:ea typeface="DFKai-SB" panose="03000509000000000000" pitchFamily="65" charset="-120"/>
              </a:rPr>
              <a:t>p.314-330) </a:t>
            </a:r>
            <a:r>
              <a:rPr lang="zh-TW" altLang="en-US" sz="2800" b="1" dirty="0">
                <a:solidFill>
                  <a:schemeClr val="tx1"/>
                </a:solidFill>
                <a:latin typeface="DFKai-SB" panose="03000509000000000000" pitchFamily="65" charset="-120"/>
                <a:ea typeface="DFKai-SB" panose="03000509000000000000" pitchFamily="65" charset="-120"/>
              </a:rPr>
              <a:t>「學習同時接受好與壞」</a:t>
            </a:r>
            <a:r>
              <a:rPr lang="en-US" sz="2800"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你的父母給你的評價系統還在影響著你嗎？</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仔細觀察、思考你的「自我評價系統」，哪些部分是你內化了父母的哪些批判性格？</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他們慣常使用的哪些嚴厲、評判性的詞語成為您對自己的看法的一部分嗎？ 在你的生命中，你自己的批判性的傾向在哪裡最明顯？</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哪些部分是你內化了你父母的愛和接納的性格嗎？</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他們使用的哪些無條件接受的話成為您對自己的看法的一部分嗎？ </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請分享你的經驗與見證。</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en-US" sz="2800" b="1" dirty="0" smtClean="0">
                <a:solidFill>
                  <a:schemeClr val="tx1"/>
                </a:solidFill>
                <a:latin typeface="DFKai-SB" panose="03000509000000000000" pitchFamily="65" charset="-120"/>
                <a:ea typeface="DFKai-SB" panose="03000509000000000000" pitchFamily="65" charset="-120"/>
              </a:rPr>
              <a:t/>
            </a:r>
            <a:br>
              <a:rPr lang="en-US" sz="2800" b="1" dirty="0" smtClean="0">
                <a:solidFill>
                  <a:schemeClr val="tx1"/>
                </a:solidFill>
                <a:latin typeface="DFKai-SB" panose="03000509000000000000" pitchFamily="65" charset="-120"/>
                <a:ea typeface="DFKai-SB" panose="03000509000000000000" pitchFamily="65" charset="-120"/>
              </a:rPr>
            </a:b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23</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599"/>
          </a:xfrm>
        </p:spPr>
        <p:txBody>
          <a:bodyPr>
            <a:normAutofit fontScale="90000"/>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algn="l">
              <a:lnSpc>
                <a:spcPts val="3300"/>
              </a:lnSpc>
            </a:pPr>
            <a:r>
              <a:rPr lang="en-US" altLang="zh-TW" sz="2800" b="1" dirty="0" smtClean="0">
                <a:solidFill>
                  <a:schemeClr val="tx1"/>
                </a:solidFill>
              </a:rPr>
              <a:t>1.</a:t>
            </a:r>
            <a:r>
              <a:rPr lang="zh-TW" altLang="en-US" sz="2800" b="1" dirty="0" smtClean="0">
                <a:solidFill>
                  <a:schemeClr val="tx1"/>
                </a:solidFill>
              </a:rPr>
              <a:t> </a:t>
            </a:r>
            <a:r>
              <a:rPr lang="en-US" sz="2800" b="1" dirty="0" smtClean="0">
                <a:solidFill>
                  <a:schemeClr val="tx1"/>
                </a:solidFill>
              </a:rPr>
              <a:t>Please </a:t>
            </a:r>
            <a:r>
              <a:rPr lang="en-US" sz="2800" b="1" dirty="0">
                <a:solidFill>
                  <a:schemeClr val="tx1"/>
                </a:solidFill>
              </a:rPr>
              <a:t>read Chapter 13 (p.226-235) “Learning to Accept </a:t>
            </a:r>
            <a:r>
              <a:rPr lang="en-US" sz="2800" b="1" dirty="0" smtClean="0">
                <a:solidFill>
                  <a:schemeClr val="tx1"/>
                </a:solidFill>
              </a:rPr>
              <a:t>	Both </a:t>
            </a:r>
            <a:r>
              <a:rPr lang="en-US" sz="2800" b="1" dirty="0">
                <a:solidFill>
                  <a:schemeClr val="tx1"/>
                </a:solidFill>
              </a:rPr>
              <a:t>Good and Bad".  Is the evaluation system your </a:t>
            </a:r>
            <a:r>
              <a:rPr lang="en-US" sz="2800" b="1" dirty="0" smtClean="0">
                <a:solidFill>
                  <a:schemeClr val="tx1"/>
                </a:solidFill>
              </a:rPr>
              <a:t>	parents </a:t>
            </a:r>
            <a:r>
              <a:rPr lang="en-US" sz="2800" b="1" dirty="0">
                <a:solidFill>
                  <a:schemeClr val="tx1"/>
                </a:solidFill>
              </a:rPr>
              <a:t>gave you still affecting you?</a:t>
            </a:r>
            <a:endParaRPr lang="en-US" sz="2800" dirty="0">
              <a:solidFill>
                <a:schemeClr val="tx1"/>
              </a:solidFill>
            </a:endParaRPr>
          </a:p>
          <a:p>
            <a:pPr marL="457200" lvl="0" indent="-457200" algn="l">
              <a:lnSpc>
                <a:spcPts val="3300"/>
              </a:lnSpc>
              <a:buFont typeface="Arial" panose="020B0604020202020204" pitchFamily="34" charset="0"/>
              <a:buChar char="•"/>
            </a:pPr>
            <a:r>
              <a:rPr lang="en-US" sz="2800" b="1" dirty="0">
                <a:solidFill>
                  <a:schemeClr val="tx1"/>
                </a:solidFill>
              </a:rPr>
              <a:t>What parts of your parents’ critical natures have you internalized? </a:t>
            </a:r>
            <a:endParaRPr lang="en-US" sz="2800" dirty="0">
              <a:solidFill>
                <a:schemeClr val="tx1"/>
              </a:solidFill>
            </a:endParaRPr>
          </a:p>
          <a:p>
            <a:pPr marL="457200" lvl="0" indent="-457200" algn="l">
              <a:lnSpc>
                <a:spcPts val="3300"/>
              </a:lnSpc>
              <a:buFont typeface="Arial" panose="020B0604020202020204" pitchFamily="34" charset="0"/>
              <a:buChar char="•"/>
            </a:pPr>
            <a:r>
              <a:rPr lang="en-US" sz="2800" b="1" dirty="0">
                <a:solidFill>
                  <a:schemeClr val="tx1"/>
                </a:solidFill>
              </a:rPr>
              <a:t>What harsh, judgmental words that they used are part of your thinking about yourself? Where is your own critical nature most active?</a:t>
            </a:r>
            <a:endParaRPr lang="en-US" sz="2800" dirty="0">
              <a:solidFill>
                <a:schemeClr val="tx1"/>
              </a:solidFill>
            </a:endParaRPr>
          </a:p>
          <a:p>
            <a:pPr marL="457200" lvl="0" indent="-457200" algn="l">
              <a:lnSpc>
                <a:spcPts val="3300"/>
              </a:lnSpc>
              <a:buFont typeface="Arial" panose="020B0604020202020204" pitchFamily="34" charset="0"/>
              <a:buChar char="•"/>
            </a:pPr>
            <a:r>
              <a:rPr lang="en-US" sz="2800" b="1" dirty="0">
                <a:solidFill>
                  <a:schemeClr val="tx1"/>
                </a:solidFill>
              </a:rPr>
              <a:t>What parts of your parents’ loving and accepting natures have you internalized? </a:t>
            </a:r>
            <a:endParaRPr lang="en-US" sz="2800" dirty="0">
              <a:solidFill>
                <a:schemeClr val="tx1"/>
              </a:solidFill>
            </a:endParaRPr>
          </a:p>
          <a:p>
            <a:pPr marL="457200" lvl="0" indent="-457200" algn="l">
              <a:lnSpc>
                <a:spcPts val="3300"/>
              </a:lnSpc>
              <a:buFont typeface="Arial" panose="020B0604020202020204" pitchFamily="34" charset="0"/>
              <a:buChar char="•"/>
            </a:pPr>
            <a:r>
              <a:rPr lang="en-US" sz="2800" b="1" dirty="0">
                <a:solidFill>
                  <a:schemeClr val="tx1"/>
                </a:solidFill>
              </a:rPr>
              <a:t>What words of unconditional acceptance that they used are part of your thinking about yourself?</a:t>
            </a:r>
            <a:endParaRPr lang="en-US" sz="2800" dirty="0">
              <a:solidFill>
                <a:schemeClr val="tx1"/>
              </a:solidFill>
            </a:endParaRPr>
          </a:p>
          <a:p>
            <a:pPr algn="l">
              <a:lnSpc>
                <a:spcPts val="3300"/>
              </a:lnSpc>
            </a:pPr>
            <a:r>
              <a:rPr lang="en-US" sz="2800" b="1" dirty="0">
                <a:solidFill>
                  <a:schemeClr val="tx1"/>
                </a:solidFill>
              </a:rPr>
              <a:t>Please share your experiences and testimony</a:t>
            </a:r>
            <a:r>
              <a:rPr lang="zh-TW" altLang="en-US" sz="2800" b="1" dirty="0">
                <a:solidFill>
                  <a:schemeClr val="tx1"/>
                </a:solidFill>
              </a:rPr>
              <a:t>．　</a:t>
            </a:r>
            <a:endParaRPr lang="en-US" sz="2800" dirty="0">
              <a:solidFill>
                <a:schemeClr val="tx1"/>
              </a:solidFill>
            </a:endParaRPr>
          </a:p>
          <a:p>
            <a:pPr algn="l">
              <a:lnSpc>
                <a:spcPts val="3300"/>
              </a:lnSpc>
            </a:pPr>
            <a:r>
              <a:rPr lang="en-US" sz="2800" b="1" dirty="0" smtClean="0">
                <a:solidFill>
                  <a:schemeClr val="tx1"/>
                </a:solidFill>
              </a:rPr>
              <a:t> </a:t>
            </a:r>
            <a:endParaRPr lang="en-US" sz="2800" b="1"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24</a:t>
            </a:fld>
            <a:endParaRPr lang="en-US" dirty="0"/>
          </a:p>
        </p:txBody>
      </p:sp>
    </p:spTree>
    <p:extLst>
      <p:ext uri="{BB962C8B-B14F-4D97-AF65-F5344CB8AC3E}">
        <p14:creationId xmlns:p14="http://schemas.microsoft.com/office/powerpoint/2010/main" val="1840438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69925"/>
            <a:ext cx="9144000" cy="6188075"/>
          </a:xfrm>
        </p:spPr>
        <p:txBody>
          <a:bodyPr>
            <a:noAutofit/>
          </a:bodyPr>
          <a:lstStyle/>
          <a:p>
            <a:pPr lvl="0"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關於饒恕那傷害你的人，在過往的生命中你認為最不</a:t>
            </a:r>
            <a:r>
              <a:rPr lang="zh-TW" altLang="en-US" sz="2800" b="1" dirty="0" smtClean="0">
                <a:solidFill>
                  <a:schemeClr val="tx1"/>
                </a:solidFill>
                <a:latin typeface="DFKai-SB" panose="03000509000000000000" pitchFamily="65" charset="-120"/>
                <a:ea typeface="DFKai-SB" panose="03000509000000000000" pitchFamily="65" charset="-120"/>
              </a:rPr>
              <a:t>容</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易</a:t>
            </a:r>
            <a:r>
              <a:rPr lang="zh-TW" altLang="en-US" sz="2800" b="1" dirty="0">
                <a:solidFill>
                  <a:schemeClr val="tx1"/>
                </a:solidFill>
                <a:latin typeface="DFKai-SB" panose="03000509000000000000" pitchFamily="65" charset="-120"/>
                <a:ea typeface="DFKai-SB" panose="03000509000000000000" pitchFamily="65" charset="-120"/>
              </a:rPr>
              <a:t>饒恕的原因甚麼</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你是否因為期待對方作出補</a:t>
            </a:r>
            <a:r>
              <a:rPr lang="zh-TW" altLang="en-US" sz="2800" b="1" dirty="0" smtClean="0">
                <a:solidFill>
                  <a:schemeClr val="tx1"/>
                </a:solidFill>
                <a:latin typeface="DFKai-SB" panose="03000509000000000000" pitchFamily="65" charset="-120"/>
                <a:ea typeface="DFKai-SB" panose="03000509000000000000" pitchFamily="65" charset="-120"/>
              </a:rPr>
              <a:t>償</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而</a:t>
            </a:r>
            <a:r>
              <a:rPr lang="zh-TW" altLang="en-US" sz="2800" b="1" dirty="0">
                <a:solidFill>
                  <a:schemeClr val="tx1"/>
                </a:solidFill>
                <a:latin typeface="DFKai-SB" panose="03000509000000000000" pitchFamily="65" charset="-120"/>
                <a:ea typeface="DFKai-SB" panose="03000509000000000000" pitchFamily="65" charset="-120"/>
              </a:rPr>
              <a:t>難以原諒那些傷害過你的人嗎？ 這種態度如何</a:t>
            </a:r>
            <a:r>
              <a:rPr lang="zh-TW" altLang="en-US" sz="2800" b="1" dirty="0" smtClean="0">
                <a:solidFill>
                  <a:schemeClr val="tx1"/>
                </a:solidFill>
                <a:latin typeface="DFKai-SB" panose="03000509000000000000" pitchFamily="65" charset="-120"/>
                <a:ea typeface="DFKai-SB" panose="03000509000000000000" pitchFamily="65" charset="-120"/>
              </a:rPr>
              <a:t>影</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響</a:t>
            </a:r>
            <a:r>
              <a:rPr lang="zh-TW" altLang="en-US" sz="2800" b="1" dirty="0">
                <a:solidFill>
                  <a:schemeClr val="tx1"/>
                </a:solidFill>
                <a:latin typeface="DFKai-SB" panose="03000509000000000000" pitchFamily="65" charset="-120"/>
                <a:ea typeface="DFKai-SB" panose="03000509000000000000" pitchFamily="65" charset="-120"/>
              </a:rPr>
              <a:t>你的情緒和靈命？ 你曾經真正饒恕過某人或某</a:t>
            </a:r>
            <a:r>
              <a:rPr lang="zh-TW" altLang="en-US" sz="2800" b="1" dirty="0" smtClean="0">
                <a:solidFill>
                  <a:schemeClr val="tx1"/>
                </a:solidFill>
                <a:latin typeface="DFKai-SB" panose="03000509000000000000" pitchFamily="65" charset="-120"/>
                <a:ea typeface="DFKai-SB" panose="03000509000000000000" pitchFamily="65" charset="-120"/>
              </a:rPr>
              <a:t>事</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嗎</a:t>
            </a:r>
            <a:r>
              <a:rPr lang="zh-TW" altLang="en-US" sz="2800" b="1" dirty="0">
                <a:solidFill>
                  <a:schemeClr val="tx1"/>
                </a:solidFill>
                <a:latin typeface="DFKai-SB" panose="03000509000000000000" pitchFamily="65" charset="-120"/>
                <a:ea typeface="DFKai-SB" panose="03000509000000000000" pitchFamily="65" charset="-120"/>
              </a:rPr>
              <a:t>？結果你經歷了什麼</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你的感覺如何？請分享</a:t>
            </a:r>
            <a:r>
              <a:rPr lang="zh-TW" altLang="en-US" sz="2800" b="1" dirty="0" smtClean="0">
                <a:solidFill>
                  <a:schemeClr val="tx1"/>
                </a:solidFill>
                <a:latin typeface="DFKai-SB" panose="03000509000000000000" pitchFamily="65" charset="-120"/>
                <a:ea typeface="DFKai-SB" panose="03000509000000000000" pitchFamily="65" charset="-120"/>
              </a:rPr>
              <a:t>你</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經歷和見證。</a:t>
            </a:r>
            <a:r>
              <a:rPr lang="en-US" sz="2800" b="1" dirty="0">
                <a:solidFill>
                  <a:schemeClr val="tx1"/>
                </a:solidFill>
                <a:latin typeface="DFKai-SB" panose="03000509000000000000" pitchFamily="65" charset="-120"/>
                <a:ea typeface="DFKai-SB" panose="03000509000000000000" pitchFamily="65" charset="-120"/>
              </a:rPr>
              <a:t>                 </a:t>
            </a:r>
            <a:endParaRPr lang="en-US" sz="2800" b="1"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sz="2800" b="1" dirty="0" smtClean="0">
                <a:solidFill>
                  <a:schemeClr val="tx1"/>
                </a:solidFill>
              </a:rPr>
              <a:t>Regarding </a:t>
            </a:r>
            <a:r>
              <a:rPr lang="en-US" sz="2800" b="1" dirty="0">
                <a:solidFill>
                  <a:schemeClr val="tx1"/>
                </a:solidFill>
              </a:rPr>
              <a:t>forgiving someone who hurt you, what makes you </a:t>
            </a:r>
            <a:r>
              <a:rPr lang="en-US" sz="2800" b="1" dirty="0" smtClean="0">
                <a:solidFill>
                  <a:schemeClr val="tx1"/>
                </a:solidFill>
              </a:rPr>
              <a:t>not</a:t>
            </a:r>
            <a:r>
              <a:rPr lang="zh-TW" altLang="en-US" sz="2800" dirty="0">
                <a:solidFill>
                  <a:schemeClr val="tx1"/>
                </a:solidFill>
              </a:rPr>
              <a:t> </a:t>
            </a:r>
            <a:r>
              <a:rPr lang="en-US" sz="2800" b="1" dirty="0" smtClean="0">
                <a:solidFill>
                  <a:schemeClr val="tx1"/>
                </a:solidFill>
              </a:rPr>
              <a:t>forgive</a:t>
            </a:r>
            <a:r>
              <a:rPr lang="en-US" sz="2800" b="1" dirty="0">
                <a:solidFill>
                  <a:schemeClr val="tx1"/>
                </a:solidFill>
              </a:rPr>
              <a:t>? Do you struggle to forgive those who have hurt you because you still want repayment from them? How is this attitude affecting you emotionally and spiritually? When have you finally forgive someone for something? What did you experience as a result? How do you feel ?</a:t>
            </a:r>
            <a:endParaRPr lang="en-US" sz="2800" dirty="0">
              <a:solidFill>
                <a:schemeClr val="tx1"/>
              </a:solidFill>
            </a:endParaRPr>
          </a:p>
          <a:p>
            <a:pPr algn="l">
              <a:lnSpc>
                <a:spcPts val="3500"/>
              </a:lnSpc>
            </a:pPr>
            <a:r>
              <a:rPr lang="en-US" sz="2800" b="1" dirty="0">
                <a:solidFill>
                  <a:schemeClr val="tx1"/>
                </a:solidFill>
              </a:rPr>
              <a:t>Please share your experiences and testimony</a:t>
            </a:r>
            <a:r>
              <a:rPr lang="zh-TW" altLang="en-US" sz="2800" b="1" dirty="0">
                <a:solidFill>
                  <a:schemeClr val="tx1"/>
                </a:solidFill>
              </a:rPr>
              <a:t>．　</a:t>
            </a:r>
            <a:endParaRPr lang="en-US" sz="2800" dirty="0">
              <a:solidFill>
                <a:schemeClr val="tx1"/>
              </a:solidFill>
            </a:endParaRPr>
          </a:p>
          <a:p>
            <a:pPr lvl="0" algn="l">
              <a:lnSpc>
                <a:spcPts val="3500"/>
              </a:lnSpc>
            </a:pPr>
            <a:endParaRPr lang="en-US" sz="2800" dirty="0">
              <a:solidFill>
                <a:schemeClr val="tx1"/>
              </a:solidFill>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25</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457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lvl="0" algn="l">
              <a:lnSpc>
                <a:spcPts val="3500"/>
              </a:lnSpc>
            </a:pPr>
            <a:r>
              <a:rPr lang="en-US" altLang="zh-TW" sz="2400" dirty="0" smtClean="0">
                <a:solidFill>
                  <a:schemeClr val="tx1"/>
                </a:solidFill>
                <a:latin typeface="DFKai-SB" panose="03000509000000000000" pitchFamily="65" charset="-120"/>
                <a:ea typeface="DFKai-SB" panose="03000509000000000000" pitchFamily="65" charset="-120"/>
              </a:rPr>
              <a:t>3.</a:t>
            </a:r>
            <a:r>
              <a:rPr lang="zh-TW" altLang="en-US" sz="2400" b="1" dirty="0">
                <a:solidFill>
                  <a:schemeClr val="tx1"/>
                </a:solidFill>
                <a:latin typeface="DFKai-SB" panose="03000509000000000000" pitchFamily="65" charset="-120"/>
                <a:ea typeface="DFKai-SB" panose="03000509000000000000" pitchFamily="65" charset="-120"/>
              </a:rPr>
              <a:t>生氣，悲傷跟恐懼都是不好的嗎？ </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請描述一個經歷，你如何走過悲傷的道路而最終擺脫痛苦。</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悲傷如何讓你的心變得柔軟和敏感？</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你什麼時候發現自己的心因不讓自己感到悲傷而變得剛硬？</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你曾經有過甚麼恐懼而保護了自己嗎？   </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你曾經意識到自己的恐懼而選擇信靠上帝嗎？ 如果你當時沒有承認自己的恐懼，你會轉向上帝嗎？</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因著選擇信靠上帝，使你對上帝的屬性有更多的認識嗎</a:t>
            </a:r>
            <a:r>
              <a:rPr lang="en-US" sz="2400" b="1" dirty="0">
                <a:solidFill>
                  <a:schemeClr val="tx1"/>
                </a:solidFill>
                <a:latin typeface="DFKai-SB" panose="03000509000000000000" pitchFamily="65" charset="-120"/>
                <a:ea typeface="DFKai-SB" panose="03000509000000000000" pitchFamily="65" charset="-120"/>
              </a:rPr>
              <a:t>?  </a:t>
            </a:r>
            <a:endParaRPr lang="en-US" sz="2400" dirty="0">
              <a:solidFill>
                <a:schemeClr val="tx1"/>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負面情緒並不像你擔心的那麼糟糕，所以不要迴避它們。 要面對處理它們，目標不僅是意識到這些負面情緒，還要承認它們。在你的生命中有誰讓您可以信任並與他分享這些負面感受的嗎？</a:t>
            </a:r>
            <a:endParaRPr lang="en-US" sz="2400" dirty="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400" b="1" dirty="0">
                <a:solidFill>
                  <a:schemeClr val="tx1"/>
                </a:solidFill>
                <a:latin typeface="DFKai-SB" panose="03000509000000000000" pitchFamily="65" charset="-120"/>
                <a:ea typeface="DFKai-SB" panose="03000509000000000000" pitchFamily="65" charset="-120"/>
              </a:rPr>
              <a:t>請分享你的經歷和見證。</a:t>
            </a:r>
            <a:endParaRPr lang="en-US" sz="2400" dirty="0">
              <a:solidFill>
                <a:schemeClr val="tx1"/>
              </a:solidFill>
              <a:latin typeface="DFKai-SB" panose="03000509000000000000" pitchFamily="65" charset="-120"/>
              <a:ea typeface="DFKai-SB" panose="03000509000000000000" pitchFamily="65" charset="-120"/>
            </a:endParaRPr>
          </a:p>
          <a:p>
            <a:pPr lvl="0" algn="l">
              <a:lnSpc>
                <a:spcPts val="3500"/>
              </a:lnSpc>
            </a:pPr>
            <a:endParaRPr lang="en-US" sz="24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26</a:t>
            </a:fld>
            <a:endParaRPr lang="en-US" dirty="0"/>
          </a:p>
        </p:txBody>
      </p:sp>
    </p:spTree>
    <p:extLst>
      <p:ext uri="{BB962C8B-B14F-4D97-AF65-F5344CB8AC3E}">
        <p14:creationId xmlns:p14="http://schemas.microsoft.com/office/powerpoint/2010/main" val="2306962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lvl="0"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3</a:t>
            </a:r>
            <a:r>
              <a:rPr lang="en-US" altLang="zh-TW" sz="2800" b="1" dirty="0" smtClean="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ea typeface="DFKai-SB" panose="03000509000000000000" pitchFamily="65" charset="-120"/>
              </a:rPr>
              <a:t>Are anger, sadness and fear all bad?</a:t>
            </a:r>
          </a:p>
          <a:p>
            <a:pPr marL="457200" lvl="0" indent="-457200" algn="l">
              <a:lnSpc>
                <a:spcPts val="3700"/>
              </a:lnSpc>
              <a:buFont typeface="Arial" panose="020B0604020202020204" pitchFamily="34" charset="0"/>
              <a:buChar char="•"/>
            </a:pPr>
            <a:r>
              <a:rPr lang="en-US" sz="2800" b="1" dirty="0">
                <a:solidFill>
                  <a:schemeClr val="tx1"/>
                </a:solidFill>
              </a:rPr>
              <a:t>Describe an experience when you walked the path of sadness and ended up in a place of joy.  </a:t>
            </a:r>
            <a:endParaRPr lang="en-US" sz="2800" dirty="0">
              <a:solidFill>
                <a:schemeClr val="tx1"/>
              </a:solidFill>
            </a:endParaRPr>
          </a:p>
          <a:p>
            <a:pPr marL="457200" lvl="0" indent="-457200" algn="l">
              <a:lnSpc>
                <a:spcPts val="3700"/>
              </a:lnSpc>
              <a:buFont typeface="Arial" panose="020B0604020202020204" pitchFamily="34" charset="0"/>
              <a:buChar char="•"/>
            </a:pPr>
            <a:r>
              <a:rPr lang="en-US" sz="2800" b="1" dirty="0">
                <a:solidFill>
                  <a:schemeClr val="tx1"/>
                </a:solidFill>
              </a:rPr>
              <a:t>How has feeling sadness kept your heart tender and sensitive? </a:t>
            </a:r>
            <a:endParaRPr lang="en-US" sz="2800" dirty="0">
              <a:solidFill>
                <a:schemeClr val="tx1"/>
              </a:solidFill>
            </a:endParaRPr>
          </a:p>
          <a:p>
            <a:pPr marL="457200" lvl="0" indent="-457200" algn="l">
              <a:lnSpc>
                <a:spcPts val="3700"/>
              </a:lnSpc>
              <a:buFont typeface="Arial" panose="020B0604020202020204" pitchFamily="34" charset="0"/>
              <a:buChar char="•"/>
            </a:pPr>
            <a:r>
              <a:rPr lang="en-US" sz="2800" b="1" dirty="0">
                <a:solidFill>
                  <a:schemeClr val="tx1"/>
                </a:solidFill>
              </a:rPr>
              <a:t>When have you found your heart hardened by not letting yourself feel sadness?</a:t>
            </a:r>
            <a:endParaRPr lang="en-US" sz="2800" dirty="0">
              <a:solidFill>
                <a:schemeClr val="tx1"/>
              </a:solidFill>
            </a:endParaRPr>
          </a:p>
          <a:p>
            <a:pPr marL="457200" lvl="0" indent="-457200" algn="l">
              <a:lnSpc>
                <a:spcPts val="3700"/>
              </a:lnSpc>
              <a:buFont typeface="Arial" panose="020B0604020202020204" pitchFamily="34" charset="0"/>
              <a:buChar char="•"/>
            </a:pPr>
            <a:r>
              <a:rPr lang="en-US" sz="2800" b="1" dirty="0">
                <a:solidFill>
                  <a:schemeClr val="tx1"/>
                </a:solidFill>
              </a:rPr>
              <a:t>What fears have helped you protect yourself? </a:t>
            </a:r>
            <a:endParaRPr lang="en-US" sz="2800" dirty="0">
              <a:solidFill>
                <a:schemeClr val="tx1"/>
              </a:solidFill>
            </a:endParaRPr>
          </a:p>
          <a:p>
            <a:pPr marL="457200" lvl="0" indent="-457200" algn="l">
              <a:lnSpc>
                <a:spcPts val="3700"/>
              </a:lnSpc>
              <a:buFont typeface="Arial" panose="020B0604020202020204" pitchFamily="34" charset="0"/>
              <a:buChar char="•"/>
            </a:pPr>
            <a:r>
              <a:rPr lang="en-US" sz="2800" b="1" dirty="0">
                <a:solidFill>
                  <a:schemeClr val="tx1"/>
                </a:solidFill>
              </a:rPr>
              <a:t>When have you, aware of your fears, chosen to trust God? Would you have turned to God at the time if you hadn’t acknowledged your fears?</a:t>
            </a:r>
            <a:endParaRPr lang="en-US" sz="2800" dirty="0">
              <a:solidFill>
                <a:schemeClr val="tx1"/>
              </a:solidFill>
            </a:endParaRPr>
          </a:p>
          <a:p>
            <a:pPr lvl="0" algn="l">
              <a:lnSpc>
                <a:spcPts val="3700"/>
              </a:lnSpc>
            </a:pPr>
            <a:r>
              <a:rPr lang="en-US" sz="2800" b="1" dirty="0" smtClean="0">
                <a:solidFill>
                  <a:schemeClr val="tx1"/>
                </a:solidFill>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27</a:t>
            </a:fld>
            <a:endParaRPr lang="en-US" dirty="0"/>
          </a:p>
        </p:txBody>
      </p:sp>
    </p:spTree>
    <p:extLst>
      <p:ext uri="{BB962C8B-B14F-4D97-AF65-F5344CB8AC3E}">
        <p14:creationId xmlns:p14="http://schemas.microsoft.com/office/powerpoint/2010/main" val="868440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457200" lvl="0" indent="-457200" algn="l">
              <a:lnSpc>
                <a:spcPts val="3700"/>
              </a:lnSpc>
              <a:buFont typeface="Arial" panose="020B0604020202020204" pitchFamily="34" charset="0"/>
              <a:buChar char="•"/>
            </a:pPr>
            <a:r>
              <a:rPr lang="en-US" sz="2800" b="1" dirty="0" smtClean="0">
                <a:solidFill>
                  <a:schemeClr val="tx1"/>
                </a:solidFill>
              </a:rPr>
              <a:t>Have </a:t>
            </a:r>
            <a:r>
              <a:rPr lang="en-US" sz="2800" b="1" dirty="0">
                <a:solidFill>
                  <a:schemeClr val="tx1"/>
                </a:solidFill>
              </a:rPr>
              <a:t>you learned more about God's character by choosing to trust Him?</a:t>
            </a:r>
          </a:p>
          <a:p>
            <a:pPr marL="457200" lvl="0" indent="-457200" algn="l">
              <a:lnSpc>
                <a:spcPts val="3700"/>
              </a:lnSpc>
              <a:buFont typeface="Arial" panose="020B0604020202020204" pitchFamily="34" charset="0"/>
              <a:buChar char="•"/>
            </a:pPr>
            <a:r>
              <a:rPr lang="en-US" sz="2800" b="1" dirty="0">
                <a:solidFill>
                  <a:schemeClr val="tx1"/>
                </a:solidFill>
              </a:rPr>
              <a:t>Negative feelings are not as bad as you fear they are, so don’t avoid them. To deal with them, the goal is not only awareness of these negative feelings but also acknowledgment of them. With whom would you like to trust and share these feelings?</a:t>
            </a:r>
          </a:p>
          <a:p>
            <a:pPr algn="l">
              <a:lnSpc>
                <a:spcPts val="3700"/>
              </a:lnSpc>
            </a:pPr>
            <a:endParaRPr lang="en-US" sz="2800" b="1" dirty="0">
              <a:solidFill>
                <a:schemeClr val="tx1"/>
              </a:solidFill>
            </a:endParaRPr>
          </a:p>
          <a:p>
            <a:pPr algn="l">
              <a:lnSpc>
                <a:spcPts val="3700"/>
              </a:lnSpc>
            </a:pPr>
            <a:r>
              <a:rPr lang="en-US" sz="2800" b="1" dirty="0">
                <a:solidFill>
                  <a:schemeClr val="tx1"/>
                </a:solidFill>
              </a:rPr>
              <a:t>Please share your experiences and testimony</a:t>
            </a:r>
            <a:r>
              <a:rPr lang="zh-TW" altLang="en-US" sz="2800" b="1" dirty="0">
                <a:solidFill>
                  <a:schemeClr val="tx1"/>
                </a:solidFill>
              </a:rPr>
              <a:t>．　</a:t>
            </a:r>
            <a:endParaRPr lang="en-US" sz="2800" b="1" dirty="0">
              <a:solidFill>
                <a:schemeClr val="tx1"/>
              </a:solidFill>
            </a:endParaRPr>
          </a:p>
          <a:p>
            <a:pPr lvl="0" algn="l">
              <a:lnSpc>
                <a:spcPts val="2900"/>
              </a:lnSpc>
            </a:pPr>
            <a:endParaRPr lang="en-US" sz="24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28</a:t>
            </a:fld>
            <a:endParaRPr lang="en-US" dirty="0"/>
          </a:p>
        </p:txBody>
      </p:sp>
    </p:spTree>
    <p:extLst>
      <p:ext uri="{BB962C8B-B14F-4D97-AF65-F5344CB8AC3E}">
        <p14:creationId xmlns:p14="http://schemas.microsoft.com/office/powerpoint/2010/main" val="2394974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33400"/>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lvl="0" algn="l">
              <a:lnSpc>
                <a:spcPts val="3300"/>
              </a:lnSpc>
            </a:pPr>
            <a:r>
              <a:rPr lang="en-US" altLang="zh-TW" sz="2800" b="1" dirty="0">
                <a:solidFill>
                  <a:schemeClr val="tx1"/>
                </a:solidFill>
                <a:ea typeface="DFKai-SB" panose="03000509000000000000" pitchFamily="65" charset="-120"/>
                <a:cs typeface="Calibri Light" panose="020F0302020204030204" pitchFamily="34" charset="0"/>
              </a:rPr>
              <a:t>4</a:t>
            </a:r>
            <a:r>
              <a:rPr lang="en-US" altLang="zh-TW" sz="2800" b="1" dirty="0" smtClean="0">
                <a:solidFill>
                  <a:schemeClr val="tx1"/>
                </a:solidFill>
                <a:ea typeface="DFKai-SB" panose="03000509000000000000" pitchFamily="65" charset="-120"/>
                <a:cs typeface="Calibri Light" panose="020F0302020204030204" pitchFamily="34" charset="0"/>
              </a:rPr>
              <a:t>.</a:t>
            </a:r>
            <a:r>
              <a:rPr lang="zh-TW" altLang="en-US" sz="2800" b="1" dirty="0">
                <a:solidFill>
                  <a:schemeClr val="tx1"/>
                </a:solidFill>
                <a:ea typeface="DFKai-SB" panose="03000509000000000000" pitchFamily="65" charset="-120"/>
              </a:rPr>
              <a:t>面對現實</a:t>
            </a:r>
            <a:r>
              <a:rPr lang="en-US" sz="2800" b="1" dirty="0">
                <a:solidFill>
                  <a:schemeClr val="tx1"/>
                </a:solidFill>
                <a:ea typeface="DFKai-SB" panose="03000509000000000000" pitchFamily="65" charset="-120"/>
              </a:rPr>
              <a:t>(</a:t>
            </a:r>
            <a:r>
              <a:rPr lang="zh-TW" altLang="en-US" sz="2800" b="1" dirty="0">
                <a:solidFill>
                  <a:schemeClr val="tx1"/>
                </a:solidFill>
                <a:ea typeface="DFKai-SB" panose="03000509000000000000" pitchFamily="65" charset="-120"/>
              </a:rPr>
              <a:t>羅</a:t>
            </a:r>
            <a:r>
              <a:rPr lang="en-US" sz="2800" b="1" dirty="0">
                <a:solidFill>
                  <a:schemeClr val="tx1"/>
                </a:solidFill>
                <a:ea typeface="DFKai-SB" panose="03000509000000000000" pitchFamily="65" charset="-120"/>
              </a:rPr>
              <a:t>3:10,8:22;5:8)</a:t>
            </a:r>
            <a:r>
              <a:rPr lang="zh-TW" altLang="en-US" sz="2800" b="1" dirty="0">
                <a:solidFill>
                  <a:schemeClr val="tx1"/>
                </a:solidFill>
                <a:ea typeface="DFKai-SB" panose="03000509000000000000" pitchFamily="65" charset="-120"/>
              </a:rPr>
              <a:t>，您將如何重新調整對</a:t>
            </a:r>
            <a:r>
              <a:rPr lang="zh-TW" altLang="en-US" sz="2800" b="1" dirty="0" smtClean="0">
                <a:solidFill>
                  <a:schemeClr val="tx1"/>
                </a:solidFill>
                <a:ea typeface="DFKai-SB" panose="03000509000000000000" pitchFamily="65" charset="-120"/>
              </a:rPr>
              <a:t>自己和</a:t>
            </a:r>
            <a:r>
              <a:rPr lang="en-US" altLang="zh-TW"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對周</a:t>
            </a:r>
            <a:r>
              <a:rPr lang="zh-TW" altLang="en-US" sz="2800" b="1" dirty="0">
                <a:solidFill>
                  <a:schemeClr val="tx1"/>
                </a:solidFill>
                <a:ea typeface="DFKai-SB" panose="03000509000000000000" pitchFamily="65" charset="-120"/>
              </a:rPr>
              <a:t>圍的人，尤其對您目前</a:t>
            </a:r>
            <a:r>
              <a:rPr lang="zh-TW" altLang="en-US" sz="2800" b="1" u="sng" dirty="0">
                <a:solidFill>
                  <a:schemeClr val="tx1"/>
                </a:solidFill>
                <a:ea typeface="DFKai-SB" panose="03000509000000000000" pitchFamily="65" charset="-120"/>
              </a:rPr>
              <a:t>重要關係裡</a:t>
            </a:r>
            <a:r>
              <a:rPr lang="zh-TW" altLang="en-US" sz="2800" b="1" dirty="0">
                <a:solidFill>
                  <a:schemeClr val="tx1"/>
                </a:solidFill>
                <a:ea typeface="DFKai-SB" panose="03000509000000000000" pitchFamily="65" charset="-120"/>
              </a:rPr>
              <a:t>的人</a:t>
            </a:r>
            <a:r>
              <a:rPr lang="en-US"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例如</a:t>
            </a:r>
            <a:r>
              <a:rPr lang="en-US" altLang="zh-TW"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父</a:t>
            </a:r>
            <a:r>
              <a:rPr lang="zh-TW" altLang="en-US" sz="2800" b="1" dirty="0">
                <a:solidFill>
                  <a:schemeClr val="tx1"/>
                </a:solidFill>
                <a:ea typeface="DFKai-SB" panose="03000509000000000000" pitchFamily="65" charset="-120"/>
              </a:rPr>
              <a:t>母、配偶、孩子或非常親密的朋友的期望？ </a:t>
            </a:r>
            <a:r>
              <a:rPr lang="zh-TW" altLang="en-US" sz="2800" b="1" dirty="0" smtClean="0">
                <a:solidFill>
                  <a:schemeClr val="tx1"/>
                </a:solidFill>
                <a:ea typeface="DFKai-SB" panose="03000509000000000000" pitchFamily="65" charset="-120"/>
              </a:rPr>
              <a:t>當他</a:t>
            </a:r>
            <a:r>
              <a:rPr lang="en-US" altLang="zh-TW"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們</a:t>
            </a:r>
            <a:r>
              <a:rPr lang="zh-TW" altLang="en-US" sz="2800" b="1" dirty="0">
                <a:solidFill>
                  <a:schemeClr val="tx1"/>
                </a:solidFill>
                <a:ea typeface="DFKai-SB" panose="03000509000000000000" pitchFamily="65" charset="-120"/>
              </a:rPr>
              <a:t>的缺點浮現時，你會接納他們並愛他們嗎？ </a:t>
            </a:r>
            <a:r>
              <a:rPr lang="zh-TW" altLang="en-US" sz="2800" b="1" dirty="0" smtClean="0">
                <a:solidFill>
                  <a:schemeClr val="tx1"/>
                </a:solidFill>
                <a:ea typeface="DFKai-SB" panose="03000509000000000000" pitchFamily="65" charset="-120"/>
              </a:rPr>
              <a:t>你將</a:t>
            </a:r>
            <a:r>
              <a:rPr lang="en-US" altLang="zh-TW"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如</a:t>
            </a:r>
            <a:r>
              <a:rPr lang="zh-TW" altLang="en-US" sz="2800" b="1" dirty="0">
                <a:solidFill>
                  <a:schemeClr val="tx1"/>
                </a:solidFill>
                <a:ea typeface="DFKai-SB" panose="03000509000000000000" pitchFamily="65" charset="-120"/>
              </a:rPr>
              <a:t>何調整你的標準，以便你可以放鬆並全然</a:t>
            </a:r>
            <a:r>
              <a:rPr lang="zh-TW" altLang="en-US" sz="2800" b="1" dirty="0" smtClean="0">
                <a:solidFill>
                  <a:schemeClr val="tx1"/>
                </a:solidFill>
                <a:ea typeface="DFKai-SB" panose="03000509000000000000" pitchFamily="65" charset="-120"/>
              </a:rPr>
              <a:t>接納他</a:t>
            </a:r>
            <a:r>
              <a:rPr lang="en-US" altLang="zh-TW" sz="2800" b="1" dirty="0" smtClean="0">
                <a:solidFill>
                  <a:schemeClr val="tx1"/>
                </a:solidFill>
                <a:ea typeface="DFKai-SB" panose="03000509000000000000" pitchFamily="65" charset="-120"/>
              </a:rPr>
              <a:t>	</a:t>
            </a:r>
            <a:r>
              <a:rPr lang="zh-TW" altLang="en-US" sz="2800" b="1" dirty="0" smtClean="0">
                <a:solidFill>
                  <a:schemeClr val="tx1"/>
                </a:solidFill>
                <a:ea typeface="DFKai-SB" panose="03000509000000000000" pitchFamily="65" charset="-120"/>
              </a:rPr>
              <a:t>們</a:t>
            </a:r>
            <a:r>
              <a:rPr lang="zh-TW" altLang="en-US" sz="2800" b="1" dirty="0">
                <a:solidFill>
                  <a:schemeClr val="tx1"/>
                </a:solidFill>
                <a:ea typeface="DFKai-SB" panose="03000509000000000000" pitchFamily="65" charset="-120"/>
              </a:rPr>
              <a:t>好的和壞的一面？請分享你的經歷和見證。</a:t>
            </a:r>
            <a:endParaRPr lang="en-US" sz="2800" dirty="0">
              <a:solidFill>
                <a:schemeClr val="tx1"/>
              </a:solidFill>
              <a:ea typeface="DFKai-SB" panose="03000509000000000000" pitchFamily="65" charset="-120"/>
            </a:endParaRPr>
          </a:p>
          <a:p>
            <a:pPr algn="l">
              <a:lnSpc>
                <a:spcPts val="3300"/>
              </a:lnSpc>
            </a:pPr>
            <a:r>
              <a:rPr lang="en-US" sz="2800" b="1" dirty="0">
                <a:solidFill>
                  <a:schemeClr val="tx1"/>
                </a:solidFill>
              </a:rPr>
              <a:t>To be realistic (Rom3:10, 8:22;5:8), how will you readjust your expectations for yourself and the persons around you, such as your significant current relationships with (example: your parents, spouse, children or very close friends)?  Will you embrace them and love them when their faults surface? How will you adjust your standards so that you can relax and accept good and bad as it </a:t>
            </a:r>
            <a:r>
              <a:rPr lang="en-US" sz="2800" b="1" dirty="0" smtClean="0">
                <a:solidFill>
                  <a:schemeClr val="tx1"/>
                </a:solidFill>
              </a:rPr>
              <a:t>comes?</a:t>
            </a:r>
            <a:endParaRPr lang="en-US" sz="2800" dirty="0" smtClean="0">
              <a:solidFill>
                <a:schemeClr val="tx1"/>
              </a:solidFill>
            </a:endParaRPr>
          </a:p>
          <a:p>
            <a:pPr algn="l">
              <a:lnSpc>
                <a:spcPts val="3300"/>
              </a:lnSpc>
            </a:pPr>
            <a:r>
              <a:rPr lang="en-US" sz="2800" b="1" dirty="0" smtClean="0">
                <a:solidFill>
                  <a:schemeClr val="tx1"/>
                </a:solidFill>
              </a:rPr>
              <a:t>Please </a:t>
            </a:r>
            <a:r>
              <a:rPr lang="en-US" sz="2800" b="1" dirty="0">
                <a:solidFill>
                  <a:schemeClr val="tx1"/>
                </a:solidFill>
              </a:rPr>
              <a:t>share your experiences and testimony</a:t>
            </a:r>
            <a:r>
              <a:rPr lang="zh-TW" altLang="en-US" sz="2800" b="1" dirty="0">
                <a:solidFill>
                  <a:schemeClr val="tx1"/>
                </a:solidFill>
              </a:rPr>
              <a:t>．　</a:t>
            </a:r>
            <a:endParaRPr lang="en-US" sz="2800" dirty="0">
              <a:solidFill>
                <a:schemeClr val="tx1"/>
              </a:solidFill>
            </a:endParaRPr>
          </a:p>
          <a:p>
            <a:pPr algn="l">
              <a:lnSpc>
                <a:spcPts val="3300"/>
              </a:lnSpc>
            </a:pPr>
            <a:endParaRPr lang="en-US" sz="2800"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29</a:t>
            </a:fld>
            <a:endParaRPr lang="en-US" dirty="0"/>
          </a:p>
        </p:txBody>
      </p:sp>
    </p:spTree>
    <p:extLst>
      <p:ext uri="{BB962C8B-B14F-4D97-AF65-F5344CB8AC3E}">
        <p14:creationId xmlns:p14="http://schemas.microsoft.com/office/powerpoint/2010/main" val="2905865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985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98524"/>
            <a:ext cx="9144000" cy="5959476"/>
          </a:xfrm>
        </p:spPr>
        <p:txBody>
          <a:bodyPr>
            <a:noAutofit/>
          </a:bodyPr>
          <a:lstStyle/>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羅</a:t>
            </a:r>
            <a:r>
              <a:rPr lang="en-US" sz="2800" b="1" u="sng" dirty="0">
                <a:solidFill>
                  <a:schemeClr val="tx1"/>
                </a:solidFill>
                <a:latin typeface="DFKai-SB" panose="03000509000000000000" pitchFamily="65" charset="-120"/>
                <a:ea typeface="DFKai-SB" panose="03000509000000000000" pitchFamily="65" charset="-120"/>
              </a:rPr>
              <a:t>Rom 3:10,8:22</a:t>
            </a: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就如經上所記：</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沒有義人，連一個也沒有</a:t>
            </a:r>
            <a:r>
              <a:rPr lang="en-US" altLang="zh-TW" sz="2800" b="1" dirty="0">
                <a:solidFill>
                  <a:schemeClr val="tx1"/>
                </a:solidFill>
                <a:latin typeface="DFKai-SB" panose="03000509000000000000" pitchFamily="65" charset="-120"/>
                <a:ea typeface="DFKai-SB" panose="03000509000000000000" pitchFamily="65" charset="-120"/>
              </a:rPr>
              <a:t>』</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指人本性上的敗壞，沒有一個人能通得過神公義的標準</a:t>
            </a:r>
            <a:r>
              <a:rPr lang="en-US" sz="2800" b="1" dirty="0">
                <a:solidFill>
                  <a:schemeClr val="tx1"/>
                </a:solidFill>
                <a:latin typeface="DFKai-SB" panose="03000509000000000000" pitchFamily="65" charset="-120"/>
                <a:ea typeface="DFKai-SB" panose="03000509000000000000" pitchFamily="65" charset="-120"/>
              </a:rPr>
              <a:t>)</a:t>
            </a:r>
            <a:r>
              <a:rPr lang="en-US" sz="2800" dirty="0">
                <a:solidFill>
                  <a:schemeClr val="tx1"/>
                </a:solidFill>
                <a:latin typeface="DFKai-SB" panose="03000509000000000000" pitchFamily="65" charset="-120"/>
                <a:ea typeface="DFKai-SB" panose="03000509000000000000" pitchFamily="65" charset="-120"/>
              </a:rPr>
              <a:t> </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我們知道一切受造之物一同歎息、勞苦，直到如今。</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en-US" sz="2800" b="1" dirty="0">
                <a:solidFill>
                  <a:schemeClr val="tx1"/>
                </a:solidFill>
              </a:rPr>
              <a:t>As it is written: "There is no one righteous, not even one; We know that the whole creation has been groaning as in the pains of childbirth right up to the present time.</a:t>
            </a:r>
            <a:endParaRPr lang="en-US" sz="2800" dirty="0">
              <a:solidFill>
                <a:schemeClr val="tx1"/>
              </a:solidFill>
            </a:endParaRPr>
          </a:p>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羅</a:t>
            </a:r>
            <a:r>
              <a:rPr lang="en-US" sz="2800" b="1" u="sng" dirty="0">
                <a:solidFill>
                  <a:schemeClr val="tx1"/>
                </a:solidFill>
                <a:latin typeface="DFKai-SB" panose="03000509000000000000" pitchFamily="65" charset="-120"/>
                <a:ea typeface="DFKai-SB" panose="03000509000000000000" pitchFamily="65" charset="-120"/>
              </a:rPr>
              <a:t>Rom 5:8</a:t>
            </a:r>
            <a:r>
              <a:rPr lang="en-US" sz="2800" b="1" dirty="0">
                <a:solidFill>
                  <a:schemeClr val="tx1"/>
                </a:solidFill>
                <a:latin typeface="DFKai-SB" panose="03000509000000000000" pitchFamily="65" charset="-120"/>
                <a:ea typeface="DFKai-SB" panose="03000509000000000000" pitchFamily="65" charset="-120"/>
              </a:rPr>
              <a:t> </a:t>
            </a:r>
            <a:r>
              <a:rPr lang="en-US" sz="2800" b="1" baseline="30000"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dirty="0">
                <a:solidFill>
                  <a:schemeClr val="tx1"/>
                </a:solidFill>
                <a:latin typeface="DFKai-SB" panose="03000509000000000000" pitchFamily="65" charset="-120"/>
                <a:ea typeface="DFKai-SB" panose="03000509000000000000" pitchFamily="65" charset="-120"/>
              </a:rPr>
              <a:t>惟有基督在我們還作罪人的時候為我們死，神的愛就在此向我們顯明了</a:t>
            </a:r>
            <a:r>
              <a:rPr lang="zh-TW" altLang="en-US" sz="2800" dirty="0">
                <a:solidFill>
                  <a:schemeClr val="tx1"/>
                </a:solidFill>
              </a:rPr>
              <a:t>。</a:t>
            </a:r>
            <a:r>
              <a:rPr lang="en-US" sz="2800" b="1" dirty="0">
                <a:solidFill>
                  <a:schemeClr val="tx1"/>
                </a:solidFill>
              </a:rPr>
              <a:t>But God demonstrates his own love for us in this: While we were still sinners, Christ died for us. </a:t>
            </a:r>
            <a:endParaRPr lang="en-US" sz="2800" dirty="0">
              <a:solidFill>
                <a:schemeClr val="tx1"/>
              </a:solidFill>
            </a:endParaRPr>
          </a:p>
          <a:p>
            <a:pPr algn="l">
              <a:lnSpc>
                <a:spcPts val="3700"/>
              </a:lnSpc>
            </a:pPr>
            <a:r>
              <a:rPr lang="en-US" sz="2800" b="1" dirty="0">
                <a:solidFill>
                  <a:schemeClr val="tx1"/>
                </a:solidFill>
              </a:rPr>
              <a:t> </a:t>
            </a:r>
            <a:endParaRPr lang="en-US" sz="2800" dirty="0">
              <a:solidFill>
                <a:schemeClr val="tx1"/>
              </a:solidFill>
            </a:endParaRPr>
          </a:p>
          <a:p>
            <a:pPr algn="l">
              <a:lnSpc>
                <a:spcPts val="37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30</a:t>
            </a:fld>
            <a:endParaRPr lang="en-US" dirty="0"/>
          </a:p>
        </p:txBody>
      </p:sp>
    </p:spTree>
    <p:extLst>
      <p:ext uri="{BB962C8B-B14F-4D97-AF65-F5344CB8AC3E}">
        <p14:creationId xmlns:p14="http://schemas.microsoft.com/office/powerpoint/2010/main" val="38935417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23638</TotalTime>
  <Words>4140</Words>
  <Application>Microsoft Office PowerPoint</Application>
  <PresentationFormat>On-screen Show (4:3)</PresentationFormat>
  <Paragraphs>257</Paragraphs>
  <Slides>30</Slides>
  <Notes>30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Aegyptus</vt:lpstr>
      <vt:lpstr>標楷體</vt:lpstr>
      <vt:lpstr>標楷體</vt:lpstr>
      <vt:lpstr>新細明體</vt:lpstr>
      <vt:lpstr>新細明體</vt:lpstr>
      <vt:lpstr>Arial</vt:lpstr>
      <vt:lpstr>Bell MT</vt:lpstr>
      <vt:lpstr>Calibri</vt:lpstr>
      <vt:lpstr>Calibri Light</vt:lpstr>
      <vt:lpstr>Wingdings</vt:lpstr>
      <vt:lpstr>Office Theme</vt:lpstr>
      <vt:lpstr>改變帶來醫治</vt:lpstr>
      <vt:lpstr>前言</vt:lpstr>
      <vt:lpstr>如何接納好壞並存—認罪</vt:lpstr>
      <vt:lpstr>如何接納好壞並存—認罪(續)</vt:lpstr>
      <vt:lpstr>如何接納好壞並存--饒恕</vt:lpstr>
      <vt:lpstr>如何接納好壞並存--饒恕(續)</vt:lpstr>
      <vt:lpstr>如何接納好壞並存--饒恕(續)</vt:lpstr>
      <vt:lpstr>如何接納好壞並存--整合負面情緒</vt:lpstr>
      <vt:lpstr>接納好壞並存，整合負面情緒—怒氣(續)</vt:lpstr>
      <vt:lpstr>接納好壞並存，整合負面情緒—怒氣(續)</vt:lpstr>
      <vt:lpstr>接納好壞並存，整合負面情緒—怒氣(續)</vt:lpstr>
      <vt:lpstr>接納好壞並存，整合負面情緒—怒氣(續)</vt:lpstr>
      <vt:lpstr>接納好壞並存，整合負面情緒—悲傷</vt:lpstr>
      <vt:lpstr>接納好壞並存，整合負面情緒—恐懼</vt:lpstr>
      <vt:lpstr>整合好與壞的其他方法</vt:lpstr>
      <vt:lpstr>禱告範例</vt:lpstr>
      <vt:lpstr>禱告範例</vt:lpstr>
      <vt:lpstr>饒恕-禱告範例</vt:lpstr>
      <vt:lpstr>饒恕-禱告範例</vt:lpstr>
      <vt:lpstr>在五方面祝福禱告的方法</vt:lpstr>
      <vt:lpstr>Prayer Sample</vt:lpstr>
      <vt:lpstr>Prayer Sample</vt:lpstr>
      <vt:lpstr>問題討論</vt:lpstr>
      <vt:lpstr>問題討論</vt:lpstr>
      <vt:lpstr>問題討論</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1364</cp:revision>
  <cp:lastPrinted>2019-10-08T06:02:45Z</cp:lastPrinted>
  <dcterms:created xsi:type="dcterms:W3CDTF">2015-09-24T17:15:02Z</dcterms:created>
  <dcterms:modified xsi:type="dcterms:W3CDTF">2023-04-04T06:20:06Z</dcterms:modified>
</cp:coreProperties>
</file>