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48" r:id="rId2"/>
    <p:sldId id="429" r:id="rId3"/>
    <p:sldId id="408" r:id="rId4"/>
    <p:sldId id="467" r:id="rId5"/>
    <p:sldId id="466" r:id="rId6"/>
    <p:sldId id="465" r:id="rId7"/>
    <p:sldId id="449" r:id="rId8"/>
    <p:sldId id="468" r:id="rId9"/>
    <p:sldId id="469" r:id="rId10"/>
    <p:sldId id="470" r:id="rId11"/>
    <p:sldId id="442" r:id="rId12"/>
    <p:sldId id="443" r:id="rId13"/>
    <p:sldId id="418" r:id="rId14"/>
    <p:sldId id="275" r:id="rId15"/>
    <p:sldId id="471" r:id="rId16"/>
    <p:sldId id="291" r:id="rId17"/>
    <p:sldId id="463" r:id="rId18"/>
    <p:sldId id="472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0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6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55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72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028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91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29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358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33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903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1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7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40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7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478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十五章 當我們沒有長</a:t>
            </a:r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When We Fail to Grow Up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May.2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nd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22321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399"/>
            <a:ext cx="9144000" cy="59436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長大成人是獲取管理自己生命權柄的過程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脫離「訓蒙的師傅」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引導我們成長的代理權柄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，長大並為自己負責→學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會擁有自己的決定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權，管理自己生命的過程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長大成人的過程開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始於與人想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bonding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，懂得設立界線與能分離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having boundaries &amp; separateness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，解決善惡問題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(resolving good &amp; bad)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是從「一人在上，一人在下」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one up/one down relationship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到與別的成人平起平坐的關係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peer relationship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05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22321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沒有長大成熟的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徵狀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不知道如何承擔自己生命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受權柄轄制</a:t>
            </a:r>
            <a:endParaRPr lang="en-US" altLang="zh-TW" sz="2800" b="1" dirty="0" smtClean="0">
              <a:solidFill>
                <a:schemeClr val="tx1"/>
              </a:solidFill>
              <a:latin typeface="Curlz MT" panose="04040404050702020202" pitchFamily="82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不能自由地做決定，過度需要別人的認可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(inordinate for approval);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需要准許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(need for permission)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「我可不可以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恐懼別人不贊同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(fear of disapproval)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焦慮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(anxiety attacks) 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讓大人的權柄仍扮演裁判的角色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「你不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樣」「行不通的」徵狀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(“</a:t>
            </a:r>
            <a:r>
              <a:rPr lang="en-US" altLang="zh-TW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You can’t do that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”; ”It will never work” syndrome)—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根植於被父母的限制和懲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罰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593721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沒有長大成熟的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徵狀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不知道如何承擔自己生命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受權柄轄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 smtClean="0">
              <a:solidFill>
                <a:srgbClr val="3333FF"/>
              </a:solidFill>
              <a:latin typeface="Curlz MT" panose="04040404050702020202" pitchFamily="82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自卑感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(feelings of inferiority):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被權柄人物貶損而難自覺與別人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平起平坐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優越感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(superiority):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總可以找出自己比別人好的地方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競爭性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(competitiveness):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上「</a:t>
            </a:r>
            <a:r>
              <a:rPr lang="zh-TW" altLang="en-US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非常想要證明自己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」所以喜歡爭競比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較，不能忍受有人比他們好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失去能力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(loss of power):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放棄自己的能力，一味的順服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把能力交給控制支配型的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例如配偶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...)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論斷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judgmentalism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將自己與權柄律法融合，看低所有人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4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沒有長大成熟的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徵狀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規條綑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</a:t>
            </a:r>
            <a:endParaRPr lang="en-US" altLang="zh-TW" sz="2800" b="1" dirty="0" smtClean="0">
              <a:solidFill>
                <a:schemeClr val="tx1"/>
              </a:solidFill>
              <a:latin typeface="Curlz MT" panose="04040404050702020202" pitchFamily="82" charset="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罪惡感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(guilt);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沮喪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(depression)-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仍在父母的聲音之下，被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規條綑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綁的良心產生罪惡感和沮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的掙扎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(sexual struggles)-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被規條綑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害怕失敗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(fear of failure):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被規條綑綁的良心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內心覺得他們的行為會被論斷及否定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能接受差異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(no equal differences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無法接受或尊重別人的主張或選擇，喜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用「對錯」來判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例如開甚麼車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送孩子上甚麼學校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非黑即白的思想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(black and white thinking)—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被僵化的規條綑綁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無法接受或尊重別人不同的意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sz="2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13:14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3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577845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沒有長大成熟的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徵狀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7848"/>
            <a:ext cx="9144000" cy="6280153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無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法以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成人的態度生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 </a:t>
            </a:r>
            <a:endParaRPr lang="en-US" altLang="zh-TW" sz="2400" b="1" dirty="0" smtClean="0">
              <a:solidFill>
                <a:schemeClr val="tx1"/>
              </a:solidFill>
              <a:latin typeface="Curlz MT" panose="04040404050702020202" pitchFamily="82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衝動與壓抑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(impulsiveness &amp; inhibition)</a:t>
            </a:r>
          </a:p>
          <a:p>
            <a:pPr marL="1257300" lvl="2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衝動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完全抗拒規條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壓抑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律法主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義者被「應該如何」的罪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惡感綑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綁而壓抑自己，常掙扎於自己的困窘感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做別人的父母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(parenting others):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沒有界線的自以為知道別人應該怎麼做而要求別人，不自覺的掌控，不信任每個人有責任和能力去面對困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難，解決問題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痛恨或抗拒權威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(hate for authority figures):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仍停留在青少年的叛逆期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倚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賴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(dependency):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積極地避免自己負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將權柄理想化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(idealization of authority):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認為權柄人物是完美的，不容許他們有缺點或軟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弱 </a:t>
            </a:r>
            <a:endParaRPr lang="en-US" altLang="zh-TW" sz="20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將童年理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想化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(idealization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childhood):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拒絕成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 </a:t>
            </a:r>
            <a:endParaRPr lang="en-US" altLang="zh-TW" sz="20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1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長大成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熟的障礙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有些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發自內心卻被誤導的關於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自己、別人、上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帝和世界的信念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是阻礙我們長大成熟的障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礙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000"/>
              </a:lnSpc>
              <a:buAutoNum type="arabi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自己錯誤的信念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無法看自己合乎中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道或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成長的文化環境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影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響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所形成的價值觀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12:3)</a:t>
            </a:r>
          </a:p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自卑、缺乏自信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心或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不如別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失敗是可恥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的計劃通常不會成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算不同意他人，我也該順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傲；完美主義、掌控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知道什麼對孩子（同事，配偶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比人家厲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不要看自己過於所當看的，要照著神所分給各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人信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心的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，看得合乎中道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019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96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長大成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熟的障礙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對別人錯誤的信念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從心靈受傷、自我定罪的角度看別人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人們總是批評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自卑、討好別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人的心態看別人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無法自在做自己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我讓大家開心，他們就會喜歡我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群體中不要有意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人家意見不同會惹人厭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較的心態看別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/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過低看自己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人沒有像我活得這麼辛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人的脾氣比我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家不會像我這麼膽小怯懦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5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019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90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長大成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熟的障礙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對神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信仰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錯誤的信念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帝要我對任何人都很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好←→愛人不可虛假；惡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要厭惡，善要親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近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12:9)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上帝喜歡我絕對順服權柄，甚麼都不要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們來，我們彼此辯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當存敬畏基督的心，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彼此順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     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1:18;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5:21)</a:t>
            </a:r>
          </a:p>
          <a:p>
            <a:pPr lvl="1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上帝不喜歡我自己做決定，祂要為我決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誰敬畏耶和華，耶和華必指示他當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25:12;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24:15;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3:17)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上帝期待我遵守很多教條←→耶穌對他說：「你要盡心、盡性、盡意愛主你的神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其次也相仿，就是要愛人如己， 這兩條誡命是律法和先知一切道理的總綱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22:37-40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;)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4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上帝要我放很多時間在教會←→建造屬神的內在生命勝於外表的服事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服事神是出於對神的愛不是「積功德」或「守規條」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7:21-23;12:7)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pPr algn="l"/>
            <a:r>
              <a:rPr lang="zh-TW" altLang="en-US" dirty="0" smtClean="0"/>
              <a:t>  </a:t>
            </a:r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66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長大成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熟的障礙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對世界錯誤的信念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競爭是不好的，一定有人受傷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 fontAlgn="t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衝突是不好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zh-TW" altLang="en-US" sz="2800" dirty="0">
              <a:solidFill>
                <a:schemeClr val="tx1"/>
              </a:solidFill>
            </a:endParaRPr>
          </a:p>
          <a:p>
            <a:pPr marL="457200" lvl="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好話的勝過說真話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件事都要找出正確答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案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性是邪惡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4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i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i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這些對自己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對神及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對世界的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看法是我們從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過程的經驗學來的，但它們是可以通過努力、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冒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險、禱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告醫治釋放、與神與人建立良好的關係來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的障礙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pPr algn="l"/>
            <a:r>
              <a:rPr lang="zh-TW" altLang="en-US" dirty="0" smtClean="0"/>
              <a:t>  </a:t>
            </a:r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0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親愛的天父，在我真正成為祢的孩子之前，我還有很多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的空間。 我理解到我錯過生命中許多應享有的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以及當我想要以孩子的心態去過成年人的生活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遭遇到的種種困難。 祈求聖靈幫助引領我，使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思想、行為和信心上成長。 由於我沒有長大成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熟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來的問題現在已經成為生命中根深蒂固的模式。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啊，求你把他們連根拔起，醫治我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釋放我，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自由地活在你的愛裡，長大成熟成為真正的成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父啊！祈求祢的真理能光照並糾正我對自己、對他人、對你和對世界的扭曲想法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這些錯誤的信念阻礙了我成為一個單單順從祢的成年人。幫助我在信仰中成長，以便我可以在與祢的關係中茁壯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，並活出充滿祢的愛與智慧的生命。禱告是奉祢兒子耶穌基督的聖名求， 阿門。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b="1" dirty="0"/>
              <a:t> </a:t>
            </a:r>
            <a:endParaRPr lang="en-US" dirty="0"/>
          </a:p>
          <a:p>
            <a:pPr algn="l"/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sz="2800" b="1" dirty="0">
                <a:solidFill>
                  <a:schemeClr val="tx1"/>
                </a:solidFill>
              </a:rPr>
              <a:t>Dear heavenly Father, I have a lot of growing up to do before </a:t>
            </a:r>
            <a:r>
              <a:rPr lang="en-US" sz="2800" b="1" dirty="0" smtClean="0">
                <a:solidFill>
                  <a:schemeClr val="tx1"/>
                </a:solidFill>
              </a:rPr>
              <a:t>	I </a:t>
            </a:r>
            <a:r>
              <a:rPr lang="en-US" sz="2800" b="1" dirty="0">
                <a:solidFill>
                  <a:schemeClr val="tx1"/>
                </a:solidFill>
              </a:rPr>
              <a:t>can really live as your child. I am realizing the </a:t>
            </a:r>
            <a:r>
              <a:rPr lang="en-US" sz="2800" b="1" dirty="0" smtClean="0">
                <a:solidFill>
                  <a:schemeClr val="tx1"/>
                </a:solidFill>
              </a:rPr>
              <a:t>	freedom </a:t>
            </a:r>
            <a:r>
              <a:rPr lang="en-US" sz="2800" b="1" dirty="0">
                <a:solidFill>
                  <a:schemeClr val="tx1"/>
                </a:solidFill>
              </a:rPr>
              <a:t>that I miss and the difficulties that arise </a:t>
            </a:r>
            <a:r>
              <a:rPr lang="en-US" sz="2800" b="1" dirty="0" smtClean="0">
                <a:solidFill>
                  <a:schemeClr val="tx1"/>
                </a:solidFill>
              </a:rPr>
              <a:t>	when </a:t>
            </a:r>
            <a:r>
              <a:rPr lang="en-US" sz="2800" b="1" dirty="0">
                <a:solidFill>
                  <a:schemeClr val="tx1"/>
                </a:solidFill>
              </a:rPr>
              <a:t>I try to live adulthood from a one-down child </a:t>
            </a:r>
            <a:r>
              <a:rPr lang="en-US" sz="2800" b="1" dirty="0" smtClean="0">
                <a:solidFill>
                  <a:schemeClr val="tx1"/>
                </a:solidFill>
              </a:rPr>
              <a:t>	position</a:t>
            </a:r>
            <a:r>
              <a:rPr lang="en-US" sz="2800" b="1" dirty="0">
                <a:solidFill>
                  <a:schemeClr val="tx1"/>
                </a:solidFill>
              </a:rPr>
              <a:t>. I ask that, with the guidance of your Spirit, </a:t>
            </a:r>
            <a:r>
              <a:rPr lang="en-US" sz="2800" b="1" dirty="0" smtClean="0">
                <a:solidFill>
                  <a:schemeClr val="tx1"/>
                </a:solidFill>
              </a:rPr>
              <a:t>	you </a:t>
            </a:r>
            <a:r>
              <a:rPr lang="en-US" sz="2800" b="1" dirty="0">
                <a:solidFill>
                  <a:schemeClr val="tx1"/>
                </a:solidFill>
              </a:rPr>
              <a:t>would enable me to grow up in my thinking, in my </a:t>
            </a:r>
            <a:r>
              <a:rPr lang="en-US" sz="2800" b="1" dirty="0" smtClean="0">
                <a:solidFill>
                  <a:schemeClr val="tx1"/>
                </a:solidFill>
              </a:rPr>
              <a:t>	behavior</a:t>
            </a:r>
            <a:r>
              <a:rPr lang="en-US" sz="2800" b="1" dirty="0">
                <a:solidFill>
                  <a:schemeClr val="tx1"/>
                </a:solidFill>
              </a:rPr>
              <a:t>, and in my faith.  Some of those problems </a:t>
            </a:r>
            <a:r>
              <a:rPr lang="en-US" sz="2800" b="1" dirty="0" smtClean="0">
                <a:solidFill>
                  <a:schemeClr val="tx1"/>
                </a:solidFill>
              </a:rPr>
              <a:t>	that </a:t>
            </a:r>
            <a:r>
              <a:rPr lang="en-US" sz="2800" b="1" dirty="0">
                <a:solidFill>
                  <a:schemeClr val="tx1"/>
                </a:solidFill>
              </a:rPr>
              <a:t>have arisen because I have not yet become an </a:t>
            </a:r>
            <a:r>
              <a:rPr lang="en-US" sz="2800" b="1" dirty="0" smtClean="0">
                <a:solidFill>
                  <a:schemeClr val="tx1"/>
                </a:solidFill>
              </a:rPr>
              <a:t>	adult </a:t>
            </a:r>
            <a:r>
              <a:rPr lang="en-US" sz="2800" b="1" dirty="0">
                <a:solidFill>
                  <a:schemeClr val="tx1"/>
                </a:solidFill>
              </a:rPr>
              <a:t>are now long-held patterns. God, please uproot </a:t>
            </a:r>
            <a:r>
              <a:rPr lang="en-US" sz="2800" b="1" dirty="0" smtClean="0">
                <a:solidFill>
                  <a:schemeClr val="tx1"/>
                </a:solidFill>
              </a:rPr>
              <a:t>	them </a:t>
            </a:r>
            <a:r>
              <a:rPr lang="en-US" sz="2800" b="1" dirty="0">
                <a:solidFill>
                  <a:schemeClr val="tx1"/>
                </a:solidFill>
              </a:rPr>
              <a:t>that I may know freedom in your love and </a:t>
            </a:r>
            <a:r>
              <a:rPr lang="en-US" sz="2800" b="1" dirty="0" smtClean="0">
                <a:solidFill>
                  <a:schemeClr val="tx1"/>
                </a:solidFill>
              </a:rPr>
              <a:t>	equality </a:t>
            </a:r>
            <a:r>
              <a:rPr lang="en-US" sz="2800" b="1" dirty="0">
                <a:solidFill>
                  <a:schemeClr val="tx1"/>
                </a:solidFill>
              </a:rPr>
              <a:t>in the world of adults.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62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Lord,  </a:t>
            </a:r>
            <a:r>
              <a:rPr lang="en-US" sz="2800" b="1" dirty="0">
                <a:solidFill>
                  <a:schemeClr val="tx1"/>
                </a:solidFill>
              </a:rPr>
              <a:t>as I have asked before, I again ask that the light of </a:t>
            </a:r>
            <a:r>
              <a:rPr lang="en-US" sz="2800" b="1" dirty="0" smtClean="0">
                <a:solidFill>
                  <a:schemeClr val="tx1"/>
                </a:solidFill>
              </a:rPr>
              <a:t>	your </a:t>
            </a:r>
            <a:r>
              <a:rPr lang="en-US" sz="2800" b="1" dirty="0">
                <a:solidFill>
                  <a:schemeClr val="tx1"/>
                </a:solidFill>
              </a:rPr>
              <a:t>truth would clarify and correct my distorted </a:t>
            </a:r>
            <a:r>
              <a:rPr lang="en-US" sz="2800" b="1" dirty="0" smtClean="0">
                <a:solidFill>
                  <a:schemeClr val="tx1"/>
                </a:solidFill>
              </a:rPr>
              <a:t>	thinking </a:t>
            </a:r>
            <a:r>
              <a:rPr lang="en-US" sz="2800" b="1" dirty="0">
                <a:solidFill>
                  <a:schemeClr val="tx1"/>
                </a:solidFill>
              </a:rPr>
              <a:t>about myself, about other people, about you </a:t>
            </a:r>
            <a:r>
              <a:rPr lang="en-US" sz="2800" b="1" dirty="0" smtClean="0">
                <a:solidFill>
                  <a:schemeClr val="tx1"/>
                </a:solidFill>
              </a:rPr>
              <a:t>	and </a:t>
            </a:r>
            <a:r>
              <a:rPr lang="en-US" sz="2800" b="1" dirty="0">
                <a:solidFill>
                  <a:schemeClr val="tx1"/>
                </a:solidFill>
              </a:rPr>
              <a:t>about the world—thoughts that block my </a:t>
            </a:r>
            <a:r>
              <a:rPr lang="en-US" sz="2800" b="1" dirty="0" smtClean="0">
                <a:solidFill>
                  <a:schemeClr val="tx1"/>
                </a:solidFill>
              </a:rPr>
              <a:t>	becoming </a:t>
            </a:r>
            <a:r>
              <a:rPr lang="en-US" sz="2800" b="1" dirty="0">
                <a:solidFill>
                  <a:schemeClr val="tx1"/>
                </a:solidFill>
              </a:rPr>
              <a:t>an adult who live in submission to you and </a:t>
            </a:r>
            <a:r>
              <a:rPr lang="en-US" sz="2800" b="1" dirty="0" smtClean="0">
                <a:solidFill>
                  <a:schemeClr val="tx1"/>
                </a:solidFill>
              </a:rPr>
              <a:t>	you </a:t>
            </a:r>
            <a:r>
              <a:rPr lang="en-US" sz="2800" b="1" dirty="0">
                <a:solidFill>
                  <a:schemeClr val="tx1"/>
                </a:solidFill>
              </a:rPr>
              <a:t>alone.  Enable me, too, to grow up in my faith, in </a:t>
            </a:r>
            <a:r>
              <a:rPr lang="en-US" sz="2800" b="1" dirty="0" smtClean="0">
                <a:solidFill>
                  <a:schemeClr val="tx1"/>
                </a:solidFill>
              </a:rPr>
              <a:t>	order </a:t>
            </a:r>
            <a:r>
              <a:rPr lang="en-US" sz="2800" b="1" dirty="0">
                <a:solidFill>
                  <a:schemeClr val="tx1"/>
                </a:solidFill>
              </a:rPr>
              <a:t>that I may thrive in relationship to you and live </a:t>
            </a:r>
            <a:r>
              <a:rPr lang="en-US" sz="2800" b="1" dirty="0" smtClean="0">
                <a:solidFill>
                  <a:schemeClr val="tx1"/>
                </a:solidFill>
              </a:rPr>
              <a:t>	according </a:t>
            </a:r>
            <a:r>
              <a:rPr lang="en-US" sz="2800" b="1" dirty="0">
                <a:solidFill>
                  <a:schemeClr val="tx1"/>
                </a:solidFill>
              </a:rPr>
              <a:t>to the principle of your love. </a:t>
            </a:r>
          </a:p>
          <a:p>
            <a:pPr algn="l">
              <a:lnSpc>
                <a:spcPts val="45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	 </a:t>
            </a:r>
            <a:r>
              <a:rPr lang="en-US" sz="2800" b="1" dirty="0">
                <a:solidFill>
                  <a:schemeClr val="tx1"/>
                </a:solidFill>
              </a:rPr>
              <a:t>I pray in Jesus’ almighty name, Amen.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03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lvl="0" algn="l"/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請在您有以下的任何情況旁邊打勾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我很在乎生命中重要人物的認可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我經常有「這樣可以嗎？」的念頭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我常跟人說「你不可以這樣」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我經常活在罪惡感之中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我無法健康成熟的處理二性關係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我害怕失敗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常擔心「權威人士」不贊同我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我痛恨權威或反抗權威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當權威人士在身邊時，我很不自在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我經常焦慮，尤其面對父母型態的人就會焦慮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我很自卑，常常覺得自己比不上別人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我有優越感，我總是可以找出比別人好的地方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我喜歡爭競比較，在一個團體裡，當別人被稱讚時，我常覺得心裡不舒服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我覺得自己無能而喜歡倚賴別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不能忍受別人與我意見或看法不同，常用「對、錯」來判斷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我喜歡「非黑即白」，事情不是對就是錯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我容易論斷或看低別人，與人接觸時我很快就可以找出他的缺點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我很喜歡指導別人，常要求別人「應該」怎麼做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我很容易崇拜別人，理想化崇拜的對象，認為他們是完美的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我會把童年想成很完美，覺得那是唯一值得活的一段歲月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請閱讀書本第十五章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P.372-394)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「當我們沒有長大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When We Fail to Grow Up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你是否出現以上描述的症狀中的任何一個？請分享你的見證與經驗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</a:b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55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69925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9925"/>
            <a:ext cx="9144000" cy="6188075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根據本書第十五章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P.389-394)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「長大成熟的障礙」就是阻礙我們成長的對自己，對別人，對神和對世界的錯誤信念 ，請在您有以下的任何情況旁邊打勾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把自己想錯了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我不如別人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我失敗是可恥的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我的計劃通常不會成功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就算不同意他人，我也該順服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我知道什麼對孩子（同事，配偶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）最好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我比人家厲害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把別人想錯了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人們總是批評我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我讓大家開心，他們就會喜歡我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在群體中不要有意見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別人沒有像我活得這麼辛苦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別人的脾氣比我好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人家不會像我這麼膽小怯懦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跟人家意見不同會惹人厭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40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63246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上帝想錯了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上帝要我對任何人都很好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上帝喜歡我絕對順服權柄，甚麼都不要問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上帝不喜歡我自己做決定，祂要為我決定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上帝期待我遵守很多教條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上帝要我放很多時間在教會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把世界想錯了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競爭是不好的，一定有人受傷害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衝突是不好的，一定有人受傷害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說好話的勝過說真話的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每件事都要找出正確答案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性是邪惡的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有其中的這些錯誤思想是如何產生的？對你有甚麼影響？請分享你的經驗與見證。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1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27310</TotalTime>
  <Words>2629</Words>
  <Application>Microsoft Office PowerPoint</Application>
  <PresentationFormat>On-screen Show (4:3)</PresentationFormat>
  <Paragraphs>180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DFKai-SB</vt:lpstr>
      <vt:lpstr>新細明體</vt:lpstr>
      <vt:lpstr>Arial</vt:lpstr>
      <vt:lpstr>Calibri</vt:lpstr>
      <vt:lpstr>Calibri Light</vt:lpstr>
      <vt:lpstr>Curlz MT</vt:lpstr>
      <vt:lpstr>Office Theme</vt:lpstr>
      <vt:lpstr>改變帶來醫治</vt:lpstr>
      <vt:lpstr>前言</vt:lpstr>
      <vt:lpstr>沒有長大成熟的徵狀</vt:lpstr>
      <vt:lpstr>沒有長大成熟的徵狀(續)</vt:lpstr>
      <vt:lpstr>沒有長大成熟的徵狀(續)</vt:lpstr>
      <vt:lpstr>沒有長大成熟的徵狀(續)</vt:lpstr>
      <vt:lpstr>長大成熟的障礙</vt:lpstr>
      <vt:lpstr>長大成熟的障礙(續)</vt:lpstr>
      <vt:lpstr>長大成熟的障礙(續)</vt:lpstr>
      <vt:lpstr>長大成熟的障礙(續)</vt:lpstr>
      <vt:lpstr>禱告範例</vt:lpstr>
      <vt:lpstr>Prayer Sample</vt:lpstr>
      <vt:lpstr>Prayer Sample</vt:lpstr>
      <vt:lpstr>問題討論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1582</cp:revision>
  <cp:lastPrinted>2023-04-18T18:49:26Z</cp:lastPrinted>
  <dcterms:created xsi:type="dcterms:W3CDTF">2015-09-24T17:15:02Z</dcterms:created>
  <dcterms:modified xsi:type="dcterms:W3CDTF">2023-05-02T20:14:55Z</dcterms:modified>
</cp:coreProperties>
</file>