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48" r:id="rId2"/>
    <p:sldId id="429" r:id="rId3"/>
    <p:sldId id="408" r:id="rId4"/>
    <p:sldId id="484" r:id="rId5"/>
    <p:sldId id="485" r:id="rId6"/>
    <p:sldId id="486" r:id="rId7"/>
    <p:sldId id="442" r:id="rId8"/>
    <p:sldId id="443" r:id="rId9"/>
    <p:sldId id="418" r:id="rId10"/>
    <p:sldId id="275" r:id="rId11"/>
    <p:sldId id="488" r:id="rId12"/>
    <p:sldId id="471" r:id="rId13"/>
    <p:sldId id="490" r:id="rId1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0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16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368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403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190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903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1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042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7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56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改變帶來醫治總結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Conclusion of “Changes That Heal”</a:t>
            </a: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June 6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2023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517521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2754" y="529247"/>
            <a:ext cx="9144000" cy="6328753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信仰與生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活是分不開的，否則它會變成只是一個理論一個宗教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信仰是一種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經由與神建立關係」的原則發展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「與自己的關係」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被救贖被醫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與人建立和諧的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關係被神的愛醫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治、恢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復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這關係的基礎就是「愛」，而神就是愛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這關係的目標是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為「愛的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器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皿」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長大成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熟，長成耶穌基督的身量，將神的愛分享出去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當我們信了耶穌，得著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神的孩子」新的身分，我們的靈已被恢復被救贖，但我們的魂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情感、思想和意志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還需要時間來修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復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魂的修復就是內在醫治的內容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是用神的方法來修復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成聖的過程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恩典、真理與時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間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作者根據他心理醫師的專業角度和他門診的經驗將這個「修復過程」分四個方面來討論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人相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連，設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立健康的界線，全然接納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同時接納善與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惡，長大成熟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05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7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關係的和好是一切醫治的基礎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「關係的和好」最重要的關鍵是饒恕，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饒恕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是需要神的恩典與能力才能做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與人相連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(Bonding)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最深的層面和别人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建立關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立情感依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emotional attachment)</a:t>
            </a:r>
            <a:r>
              <a:rPr lang="en-US" altLang="zh-TW" sz="2800" b="1" dirty="0">
                <a:solidFill>
                  <a:schemeClr val="tx1"/>
                </a:solidFill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endParaRPr lang="en-US" altLang="zh-TW" sz="2800" b="1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是可以分享最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深的思維、夢想、感覺，而並不怕被對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絕的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Bonding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根植于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，而神就是愛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4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關係的和好是一切醫治的基礎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合神心意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界限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(Boundaries):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籬笆定義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家房子的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地界範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圍一樣定義我們的心靈產業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定義了「我們是誰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我們的身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分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定義我們的責任範圍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該為什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麼來負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不該為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麼來負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3333FF"/>
                </a:solidFill>
                <a:latin typeface="DFKai-SB" pitchFamily="65" charset="-120"/>
                <a:ea typeface="DFKai-SB" pitchFamily="65" charset="-120"/>
              </a:rPr>
              <a:t>界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保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護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itchFamily="65" charset="-120"/>
                <a:ea typeface="DFKai-SB" pitchFamily="65" charset="-120"/>
              </a:rPr>
              <a:t>「與人和好的關係」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像馬路車道線保護快速行駛的汽車不會相撞一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樣，不是像中國文革時的「與人劃清界線」的界線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不失去自己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的身份和個性的情況下與他人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建立相連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不怕被你拒絕的「做我自己」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的能力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要素</a:t>
            </a:r>
            <a:r>
              <a:rPr lang="en-US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8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愛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8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尊</a:t>
            </a:r>
            <a:r>
              <a:rPr lang="zh-TW" altLang="en-US" sz="2800" b="1" dirty="0" smtClean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重</a:t>
            </a:r>
            <a:r>
              <a:rPr lang="zh-TW" altLang="en-US" sz="28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800" b="1" dirty="0" smtClean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自由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800" b="1" dirty="0" smtClean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責任</a:t>
            </a:r>
            <a:endParaRPr lang="en-US" altLang="zh-TW" sz="2800" b="1" dirty="0" smtClean="0">
              <a:solidFill>
                <a:srgbClr val="3333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聖經的真</a:t>
            </a: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</a:t>
            </a:r>
            <a:r>
              <a:rPr lang="zh-TW" altLang="en-US" sz="2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與上帝的</a:t>
            </a: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話</a:t>
            </a:r>
            <a:r>
              <a:rPr lang="zh-TW" altLang="en-US" sz="2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語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是我們設立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依據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02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關係的和好是一切醫治的基礎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1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設立合神心意的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界限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Boundaries)</a:t>
            </a:r>
            <a:r>
              <a:rPr lang="zh-TW" altLang="en-US" sz="2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限與聖經原則衝突嗎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5:39-41)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5:39-41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要與惡人作對。有人打你的右臉，連左臉也轉過來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他打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人想要告你，要拿你的裏衣，連外衣也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由他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強逼你走一里路，你就同他走二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里</a:t>
            </a:r>
            <a:endParaRPr lang="en-US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然人的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命去回應無理惡待我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(5:39)</a:t>
            </a:r>
          </a:p>
          <a:p>
            <a:pPr algn="l">
              <a:lnSpc>
                <a:spcPts val="31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不與無理剝削我們的人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計較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(5:40) </a:t>
            </a:r>
            <a:r>
              <a:rPr lang="zh-TW" altLang="en-US" sz="2400" dirty="0" smtClean="0"/>
              <a:t>：</a:t>
            </a:r>
            <a:endParaRPr lang="en-US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c.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當該服權柄時，心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甘情願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柔和謙卑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在別人的權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(5:41)</a:t>
            </a:r>
            <a:endParaRPr lang="en-US" altLang="zh-TW" sz="24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一段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話並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不是教導我們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不抵抗主義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，也不是叫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不須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防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備惡人的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惡行，而是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遇事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要用神的方法，以神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的生命作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反應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4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愛的原則，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不憑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天然人的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生命行事為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e.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這段話是對基督徒說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有些屬靈的道理和生命的經歷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人打你的右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臉連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左臉也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轉過來由他打』(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之類的道理，和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被神試煉、管教的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經歷，很容易被不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認識其中的寶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貝的人誤用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6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關係的和好是一切醫治的基礎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同時接納善與惡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用神的方法面對「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理想的我」跟「現實的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我」→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不追求完美主義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自自在在作自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探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討我們如何面對生命中的好壞、高低成敗，使我們與神與自己與人的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關係和諧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，生命得以成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長大成熟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勇敢做自己並承擔責任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神之下做自己的主人，自我管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與別人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關係和睦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Curlz MT" panose="04040404050702020202" pitchFamily="82" charset="0"/>
                <a:ea typeface="DFKai-SB" panose="03000509000000000000" pitchFamily="65" charset="-120"/>
              </a:rPr>
              <a:t>能與別人團隊合</a:t>
            </a:r>
            <a:r>
              <a:rPr lang="zh-TW" altLang="en-US" sz="2800" b="1" dirty="0" smtClean="0">
                <a:solidFill>
                  <a:schemeClr val="tx1"/>
                </a:solidFill>
                <a:latin typeface="Curlz MT" panose="04040404050702020202" pitchFamily="82" charset="0"/>
                <a:ea typeface="DFKai-SB" panose="03000509000000000000" pitchFamily="65" charset="-120"/>
              </a:rPr>
              <a:t>作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管理別人，也能被管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6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親愛的天父，感謝祢讓我有機會與弟兄姊妹一起學習這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課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謝謝祢讓我認識到「關係的和好是一切醫治的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」，也讓我學習到「為了與神、與人、與自己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實美好的關係，我們必須解決哪些阻礙。」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父神啊！謝謝祢讓我認識到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真實的我不會是理想的我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不必完美也不可能完美，但是生活依然有價值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為「愛能遮掩一切過犯」，而這樣的愛唯有從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來，不是人的愛所能做成。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我在操練：「與人相連」，「設立健康合神心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」，「同時接受好與壞」，「學習長大成熟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需要祢的智慧，祢的同在與力量。祈求主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你的愛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澆灌我，讓我成為一個長大成熟，能分享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的愛與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恩典給別人，也能將自己生命給出去的人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奉祢兒子耶穌基督的聖名求， 阿門。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Prayer Sample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</a:rPr>
              <a:t>Dear Heavenly Father, thank you for giving me </a:t>
            </a:r>
            <a:r>
              <a:rPr lang="en-US" sz="2800" b="1" dirty="0" smtClean="0">
                <a:solidFill>
                  <a:schemeClr val="tx1"/>
                </a:solidFill>
              </a:rPr>
              <a:t>the</a:t>
            </a:r>
            <a:r>
              <a:rPr lang="zh-TW" altLang="en-US" sz="28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</a:rPr>
              <a:t>opportunity </a:t>
            </a:r>
            <a:r>
              <a:rPr lang="en-US" sz="2800" b="1" dirty="0">
                <a:solidFill>
                  <a:schemeClr val="tx1"/>
                </a:solidFill>
              </a:rPr>
              <a:t>to learn this book with my brothers </a:t>
            </a:r>
            <a:r>
              <a:rPr lang="en-US" sz="2800" b="1" dirty="0" smtClean="0">
                <a:solidFill>
                  <a:schemeClr val="tx1"/>
                </a:solidFill>
              </a:rPr>
              <a:t>and 	sisters</a:t>
            </a:r>
            <a:r>
              <a:rPr lang="en-US" sz="2800" b="1" dirty="0">
                <a:solidFill>
                  <a:schemeClr val="tx1"/>
                </a:solidFill>
              </a:rPr>
              <a:t>. Thank you for letting me realize that </a:t>
            </a:r>
            <a:r>
              <a:rPr lang="en-US" sz="2800" b="1" dirty="0" smtClean="0">
                <a:solidFill>
                  <a:schemeClr val="tx1"/>
                </a:solidFill>
              </a:rPr>
              <a:t>	" 	relationship </a:t>
            </a:r>
            <a:r>
              <a:rPr lang="en-US" sz="2800" b="1" dirty="0">
                <a:solidFill>
                  <a:schemeClr val="tx1"/>
                </a:solidFill>
              </a:rPr>
              <a:t>reconciliation is at the base of all </a:t>
            </a:r>
            <a:r>
              <a:rPr lang="en-US" sz="2800" b="1" dirty="0" smtClean="0">
                <a:solidFill>
                  <a:schemeClr val="tx1"/>
                </a:solidFill>
              </a:rPr>
              <a:t>	healing</a:t>
            </a:r>
            <a:r>
              <a:rPr lang="en-US" sz="2800" b="1" dirty="0">
                <a:solidFill>
                  <a:schemeClr val="tx1"/>
                </a:solidFill>
              </a:rPr>
              <a:t>" and also let me learn "the barriers that </a:t>
            </a:r>
            <a:r>
              <a:rPr lang="en-US" sz="2800" b="1" dirty="0" smtClean="0">
                <a:solidFill>
                  <a:schemeClr val="tx1"/>
                </a:solidFill>
              </a:rPr>
              <a:t>must 	be </a:t>
            </a:r>
            <a:r>
              <a:rPr lang="en-US" sz="2800" b="1" dirty="0">
                <a:solidFill>
                  <a:schemeClr val="tx1"/>
                </a:solidFill>
              </a:rPr>
              <a:t>broken down for us to have a real </a:t>
            </a:r>
            <a:r>
              <a:rPr lang="en-US" sz="2800" b="1" dirty="0" smtClean="0">
                <a:solidFill>
                  <a:schemeClr val="tx1"/>
                </a:solidFill>
              </a:rPr>
              <a:t>	relationship </a:t>
            </a:r>
            <a:r>
              <a:rPr lang="en-US" sz="2800" b="1" dirty="0">
                <a:solidFill>
                  <a:schemeClr val="tx1"/>
                </a:solidFill>
              </a:rPr>
              <a:t>with </a:t>
            </a:r>
            <a:r>
              <a:rPr lang="en-US" sz="2800" b="1" dirty="0" smtClean="0">
                <a:solidFill>
                  <a:schemeClr val="tx1"/>
                </a:solidFill>
              </a:rPr>
              <a:t>	God</a:t>
            </a:r>
            <a:r>
              <a:rPr lang="en-US" sz="2800" b="1" dirty="0">
                <a:solidFill>
                  <a:schemeClr val="tx1"/>
                </a:solidFill>
              </a:rPr>
              <a:t>, others and ourselves”</a:t>
            </a:r>
          </a:p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</a:rPr>
              <a:t>Father God! Thank you for making me realize: the real </a:t>
            </a:r>
            <a:r>
              <a:rPr lang="en-US" sz="2800" b="1" dirty="0" smtClean="0">
                <a:solidFill>
                  <a:schemeClr val="tx1"/>
                </a:solidFill>
              </a:rPr>
              <a:t>me 	will not </a:t>
            </a:r>
            <a:r>
              <a:rPr lang="en-US" sz="2800" b="1" dirty="0">
                <a:solidFill>
                  <a:schemeClr val="tx1"/>
                </a:solidFill>
              </a:rPr>
              <a:t>be the ideal me, I don't have to be </a:t>
            </a:r>
            <a:r>
              <a:rPr lang="en-US" sz="2800" b="1" dirty="0" smtClean="0">
                <a:solidFill>
                  <a:schemeClr val="tx1"/>
                </a:solidFill>
              </a:rPr>
              <a:t>perfect </a:t>
            </a:r>
            <a:r>
              <a:rPr lang="en-US" sz="2800" b="1" dirty="0">
                <a:solidFill>
                  <a:schemeClr val="tx1"/>
                </a:solidFill>
              </a:rPr>
              <a:t>and </a:t>
            </a:r>
            <a:r>
              <a:rPr lang="en-US" sz="2800" b="1" dirty="0" smtClean="0">
                <a:solidFill>
                  <a:schemeClr val="tx1"/>
                </a:solidFill>
              </a:rPr>
              <a:t>	I can't </a:t>
            </a:r>
            <a:r>
              <a:rPr lang="en-US" sz="2800" b="1" dirty="0">
                <a:solidFill>
                  <a:schemeClr val="tx1"/>
                </a:solidFill>
              </a:rPr>
              <a:t>be perfect, but life is still </a:t>
            </a:r>
            <a:r>
              <a:rPr lang="en-US" sz="2800" b="1" dirty="0" smtClean="0">
                <a:solidFill>
                  <a:schemeClr val="tx1"/>
                </a:solidFill>
              </a:rPr>
              <a:t>valuable</a:t>
            </a:r>
            <a:r>
              <a:rPr lang="en-US" sz="2800" b="1" dirty="0">
                <a:solidFill>
                  <a:schemeClr val="tx1"/>
                </a:solidFill>
              </a:rPr>
              <a:t>, because </a:t>
            </a:r>
            <a:r>
              <a:rPr lang="en-US" sz="2800" b="1" dirty="0" smtClean="0">
                <a:solidFill>
                  <a:schemeClr val="tx1"/>
                </a:solidFill>
              </a:rPr>
              <a:t>	"</a:t>
            </a:r>
            <a:r>
              <a:rPr lang="en-US" sz="2800" b="1" dirty="0">
                <a:solidFill>
                  <a:schemeClr val="tx1"/>
                </a:solidFill>
              </a:rPr>
              <a:t>love </a:t>
            </a:r>
            <a:r>
              <a:rPr lang="en-US" sz="2800" b="1" dirty="0" smtClean="0">
                <a:solidFill>
                  <a:schemeClr val="tx1"/>
                </a:solidFill>
              </a:rPr>
              <a:t>	can </a:t>
            </a:r>
            <a:r>
              <a:rPr lang="en-US" sz="2800" b="1" dirty="0">
                <a:solidFill>
                  <a:schemeClr val="tx1"/>
                </a:solidFill>
              </a:rPr>
              <a:t>cover all </a:t>
            </a:r>
            <a:r>
              <a:rPr lang="en-US" sz="2800" b="1" dirty="0" smtClean="0">
                <a:solidFill>
                  <a:schemeClr val="tx1"/>
                </a:solidFill>
              </a:rPr>
              <a:t>transgressions</a:t>
            </a:r>
            <a:r>
              <a:rPr lang="en-US" sz="2800" b="1" dirty="0">
                <a:solidFill>
                  <a:schemeClr val="tx1"/>
                </a:solidFill>
              </a:rPr>
              <a:t>", and this is by your </a:t>
            </a:r>
            <a:r>
              <a:rPr lang="en-US" sz="2800" b="1" dirty="0" smtClean="0">
                <a:solidFill>
                  <a:schemeClr val="tx1"/>
                </a:solidFill>
              </a:rPr>
              <a:t>	love not </a:t>
            </a:r>
            <a:r>
              <a:rPr lang="en-US" sz="2800" b="1" dirty="0">
                <a:solidFill>
                  <a:schemeClr val="tx1"/>
                </a:solidFill>
              </a:rPr>
              <a:t>by </a:t>
            </a:r>
            <a:r>
              <a:rPr lang="en-US" sz="2800" b="1" dirty="0" smtClean="0">
                <a:solidFill>
                  <a:schemeClr val="tx1"/>
                </a:solidFill>
              </a:rPr>
              <a:t>human </a:t>
            </a:r>
            <a:r>
              <a:rPr lang="en-US" sz="2800" b="1" dirty="0">
                <a:solidFill>
                  <a:schemeClr val="tx1"/>
                </a:solidFill>
              </a:rPr>
              <a:t>love</a:t>
            </a:r>
            <a:r>
              <a:rPr lang="en-US" sz="2800" b="1" dirty="0" smtClean="0">
                <a:solidFill>
                  <a:schemeClr val="tx1"/>
                </a:solidFill>
              </a:rPr>
              <a:t>.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62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"/>
          </a:xfrm>
        </p:spPr>
        <p:txBody>
          <a:bodyPr>
            <a:noAutofit/>
          </a:bodyPr>
          <a:lstStyle/>
          <a:p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DFKai-SB" panose="03000509000000000000" pitchFamily="65" charset="-120"/>
              </a:rPr>
              <a:t>Prayer Sample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sz="2800" b="1" dirty="0">
                <a:solidFill>
                  <a:schemeClr val="tx1"/>
                </a:solidFill>
              </a:rPr>
              <a:t>Lord, When I am practicing: " bonding to others ", "setting </a:t>
            </a:r>
            <a:r>
              <a:rPr lang="en-US" sz="2800" b="1" dirty="0" smtClean="0">
                <a:solidFill>
                  <a:schemeClr val="tx1"/>
                </a:solidFill>
              </a:rPr>
              <a:t>	healthy   </a:t>
            </a:r>
            <a:r>
              <a:rPr lang="en-US" sz="2800" b="1" dirty="0">
                <a:solidFill>
                  <a:schemeClr val="tx1"/>
                </a:solidFill>
              </a:rPr>
              <a:t>boundaries", " sorting out good and bad ", " </a:t>
            </a:r>
            <a:r>
              <a:rPr lang="en-US" sz="2800" b="1" dirty="0" smtClean="0">
                <a:solidFill>
                  <a:schemeClr val="tx1"/>
                </a:solidFill>
              </a:rPr>
              <a:t>	becoming </a:t>
            </a:r>
            <a:r>
              <a:rPr lang="en-US" sz="2800" b="1" dirty="0">
                <a:solidFill>
                  <a:schemeClr val="tx1"/>
                </a:solidFill>
              </a:rPr>
              <a:t>an adult ", I need your wisdom, your </a:t>
            </a:r>
            <a:r>
              <a:rPr lang="en-US" sz="2800" b="1" dirty="0" smtClean="0">
                <a:solidFill>
                  <a:schemeClr val="tx1"/>
                </a:solidFill>
              </a:rPr>
              <a:t>	presence </a:t>
            </a:r>
            <a:r>
              <a:rPr lang="en-US" sz="2800" b="1" dirty="0">
                <a:solidFill>
                  <a:schemeClr val="tx1"/>
                </a:solidFill>
              </a:rPr>
              <a:t>and strength. May the Lord pour   Your love </a:t>
            </a:r>
            <a:r>
              <a:rPr lang="en-US" sz="2800" b="1" dirty="0" smtClean="0">
                <a:solidFill>
                  <a:schemeClr val="tx1"/>
                </a:solidFill>
              </a:rPr>
              <a:t>	on </a:t>
            </a:r>
            <a:r>
              <a:rPr lang="en-US" sz="2800" b="1" dirty="0">
                <a:solidFill>
                  <a:schemeClr val="tx1"/>
                </a:solidFill>
              </a:rPr>
              <a:t>me, and let me grow up to be a person who can </a:t>
            </a:r>
            <a:r>
              <a:rPr lang="en-US" sz="2800" b="1" dirty="0" smtClean="0">
                <a:solidFill>
                  <a:schemeClr val="tx1"/>
                </a:solidFill>
              </a:rPr>
              <a:t>	share </a:t>
            </a:r>
            <a:r>
              <a:rPr lang="en-US" sz="2800" b="1" dirty="0">
                <a:solidFill>
                  <a:schemeClr val="tx1"/>
                </a:solidFill>
              </a:rPr>
              <a:t>Your love and grace to others, and who can also </a:t>
            </a:r>
            <a:r>
              <a:rPr lang="en-US" sz="2800" b="1" dirty="0" smtClean="0">
                <a:solidFill>
                  <a:schemeClr val="tx1"/>
                </a:solidFill>
              </a:rPr>
              <a:t>	give </a:t>
            </a:r>
            <a:r>
              <a:rPr lang="en-US" sz="2800" b="1" dirty="0">
                <a:solidFill>
                  <a:schemeClr val="tx1"/>
                </a:solidFill>
              </a:rPr>
              <a:t>his own life to others. I pray in the holy name of </a:t>
            </a:r>
            <a:r>
              <a:rPr lang="en-US" sz="2800" b="1" dirty="0" smtClean="0">
                <a:solidFill>
                  <a:schemeClr val="tx1"/>
                </a:solidFill>
              </a:rPr>
              <a:t>	Your </a:t>
            </a:r>
            <a:r>
              <a:rPr lang="en-US" sz="2800" b="1" dirty="0">
                <a:solidFill>
                  <a:schemeClr val="tx1"/>
                </a:solidFill>
              </a:rPr>
              <a:t>Son Jesus Christ, Amen. 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0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19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1999"/>
            <a:ext cx="9144000" cy="6096001"/>
          </a:xfrm>
        </p:spPr>
        <p:txBody>
          <a:bodyPr>
            <a:noAutofit/>
          </a:bodyPr>
          <a:lstStyle/>
          <a:p>
            <a:pPr lvl="0"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請閱讀書本結論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P.430-432)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並複習過去上課講義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在教會網站有所有講義檔案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http://bolip.org/bolip/medialibrary/sundayschools/62-2022-10-12-03-15-53)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，至少仔細閱讀介紹每個主題的頭一章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3, 6,8, 11, 14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，本書有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個主題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真正的親密關係（相連）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設立健康的界限（清楚明白自己是誰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自己的責任範圍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對人不是冷漠也不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是糾纏乃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是愛與尊重）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同時接受好與壞（不追求完美主義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自自在在作自己）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漸漸長大成熟（在神之下做自己的主人，自我管理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能管理別人，也能被管理）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2323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399"/>
            <a:ext cx="9144000" cy="5943601"/>
          </a:xfrm>
        </p:spPr>
        <p:txBody>
          <a:bodyPr>
            <a:noAutofit/>
          </a:bodyPr>
          <a:lstStyle/>
          <a:p>
            <a:pPr lvl="0" algn="l">
              <a:lnSpc>
                <a:spcPts val="4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分享學了這門課後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你對「與神、與人、與自己的關係」有甚麼新的認識與影響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你對「愛」有甚麼新的體會？ 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這門課給你最大幫助的是甚麼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你有甚麼感想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在操練以上的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個主題中，你遇見到甚麼困難嗎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你如何克服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或正在克服當中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請分享你的經驗與見證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859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1"/>
            <a:ext cx="9144000" cy="6248400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sz="2800" b="1" dirty="0" smtClean="0">
                <a:solidFill>
                  <a:schemeClr val="tx1"/>
                </a:solidFill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Please read the conclusion of the book (P.307-308) and </a:t>
            </a:r>
            <a:r>
              <a:rPr lang="en-US" sz="2800" b="1" dirty="0" smtClean="0">
                <a:solidFill>
                  <a:schemeClr val="tx1"/>
                </a:solidFill>
              </a:rPr>
              <a:t>review </a:t>
            </a:r>
            <a:r>
              <a:rPr lang="en-US" sz="2800" b="1" dirty="0">
                <a:solidFill>
                  <a:schemeClr val="tx1"/>
                </a:solidFill>
              </a:rPr>
              <a:t>the past lecture notes (there are all lecture </a:t>
            </a:r>
            <a:r>
              <a:rPr lang="en-US" sz="2800" b="1" dirty="0" smtClean="0">
                <a:solidFill>
                  <a:schemeClr val="tx1"/>
                </a:solidFill>
              </a:rPr>
              <a:t>files </a:t>
            </a:r>
            <a:r>
              <a:rPr lang="en-US" sz="2800" b="1" dirty="0">
                <a:solidFill>
                  <a:schemeClr val="tx1"/>
                </a:solidFill>
              </a:rPr>
              <a:t>on the church website: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</a:rPr>
              <a:t>http://bolip.org/bolip/medialibrary/sundayschools/62-2022-10-12-03-15-53), </a:t>
            </a:r>
            <a:r>
              <a:rPr lang="en-US" sz="2800" b="1" dirty="0" smtClean="0">
                <a:solidFill>
                  <a:schemeClr val="tx1"/>
                </a:solidFill>
              </a:rPr>
              <a:t>read </a:t>
            </a:r>
            <a:r>
              <a:rPr lang="en-US" sz="2800" b="1" dirty="0">
                <a:solidFill>
                  <a:schemeClr val="tx1"/>
                </a:solidFill>
              </a:rPr>
              <a:t>at least the first chapter of each topic (chapters 3, 6, 8, 11, 14 chapters). The book has 4 themes: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</a:rPr>
              <a:t>1) True intimacy (Bonding to Others)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</a:rPr>
              <a:t>2) Set healthy boundaries (Separating from Others: clearly </a:t>
            </a:r>
            <a:r>
              <a:rPr lang="en-US" sz="2800" b="1" dirty="0" smtClean="0">
                <a:solidFill>
                  <a:schemeClr val="tx1"/>
                </a:solidFill>
              </a:rPr>
              <a:t>	understand </a:t>
            </a:r>
            <a:r>
              <a:rPr lang="en-US" sz="2800" b="1" dirty="0">
                <a:solidFill>
                  <a:schemeClr val="tx1"/>
                </a:solidFill>
              </a:rPr>
              <a:t>who you are; what is your scope of </a:t>
            </a:r>
            <a:r>
              <a:rPr lang="en-US" sz="2800" b="1" dirty="0" smtClean="0">
                <a:solidFill>
                  <a:schemeClr val="tx1"/>
                </a:solidFill>
              </a:rPr>
              <a:t>	responsibility</a:t>
            </a:r>
            <a:r>
              <a:rPr lang="en-US" sz="2800" b="1" dirty="0">
                <a:solidFill>
                  <a:schemeClr val="tx1"/>
                </a:solidFill>
              </a:rPr>
              <a:t>; you are neither indifference nor </a:t>
            </a:r>
            <a:r>
              <a:rPr lang="en-US" sz="2800" b="1" dirty="0" smtClean="0">
                <a:solidFill>
                  <a:schemeClr val="tx1"/>
                </a:solidFill>
              </a:rPr>
              <a:t>	entanglement </a:t>
            </a:r>
            <a:r>
              <a:rPr lang="en-US" sz="2800" b="1" dirty="0">
                <a:solidFill>
                  <a:schemeClr val="tx1"/>
                </a:solidFill>
              </a:rPr>
              <a:t>with others, but love and respect)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</a:rPr>
              <a:t>3) Sorting out Good and Bad (no perfectionism; feel free to </a:t>
            </a:r>
            <a:r>
              <a:rPr lang="en-US" sz="2800" b="1" dirty="0" smtClean="0">
                <a:solidFill>
                  <a:schemeClr val="tx1"/>
                </a:solidFill>
              </a:rPr>
              <a:t>	be </a:t>
            </a:r>
            <a:r>
              <a:rPr lang="en-US" sz="2800" b="1" dirty="0">
                <a:solidFill>
                  <a:schemeClr val="tx1"/>
                </a:solidFill>
              </a:rPr>
              <a:t>yourself</a:t>
            </a:r>
            <a:r>
              <a:rPr lang="en-US" sz="2800" b="1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55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4</a:t>
            </a:r>
            <a:r>
              <a:rPr lang="en-US" sz="2800" b="1" dirty="0">
                <a:solidFill>
                  <a:schemeClr val="tx1"/>
                </a:solidFill>
              </a:rPr>
              <a:t>) Becoming an Adult (be your own master under God, </a:t>
            </a:r>
            <a:r>
              <a:rPr lang="en-US" sz="2800" b="1" dirty="0" smtClean="0">
                <a:solidFill>
                  <a:schemeClr val="tx1"/>
                </a:solidFill>
              </a:rPr>
              <a:t>	manage </a:t>
            </a:r>
            <a:r>
              <a:rPr lang="en-US" sz="2800" b="1" dirty="0">
                <a:solidFill>
                  <a:schemeClr val="tx1"/>
                </a:solidFill>
              </a:rPr>
              <a:t>your own life; be able to manage others and </a:t>
            </a:r>
            <a:r>
              <a:rPr lang="en-US" sz="2800" b="1" dirty="0" smtClean="0">
                <a:solidFill>
                  <a:schemeClr val="tx1"/>
                </a:solidFill>
              </a:rPr>
              <a:t>	be </a:t>
            </a:r>
            <a:r>
              <a:rPr lang="en-US" sz="2800" b="1" dirty="0">
                <a:solidFill>
                  <a:schemeClr val="tx1"/>
                </a:solidFill>
              </a:rPr>
              <a:t>managed</a:t>
            </a:r>
            <a:r>
              <a:rPr lang="en-US" sz="2800" b="1" dirty="0" smtClean="0">
                <a:solidFill>
                  <a:schemeClr val="tx1"/>
                </a:solidFill>
              </a:rPr>
              <a:t>)</a:t>
            </a:r>
          </a:p>
          <a:p>
            <a:pPr algn="l">
              <a:lnSpc>
                <a:spcPts val="3100"/>
              </a:lnSpc>
            </a:pPr>
            <a:r>
              <a:rPr lang="en-US" sz="2800" b="1" dirty="0">
                <a:solidFill>
                  <a:schemeClr val="tx1"/>
                </a:solidFill>
              </a:rPr>
              <a:t>please share :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31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a. After </a:t>
            </a:r>
            <a:r>
              <a:rPr lang="en-US" sz="2800" b="1" dirty="0">
                <a:solidFill>
                  <a:schemeClr val="tx1"/>
                </a:solidFill>
              </a:rPr>
              <a:t>taking this course, </a:t>
            </a:r>
            <a:endParaRPr lang="en-US" sz="2800" dirty="0">
              <a:solidFill>
                <a:schemeClr val="tx1"/>
              </a:solidFill>
            </a:endParaRPr>
          </a:p>
          <a:p>
            <a:pPr marL="457200" lvl="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What new understanding and influence does it have on your "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relationship with God, with people and with yourself "? </a:t>
            </a:r>
            <a:endParaRPr lang="en-US" sz="2800" dirty="0">
              <a:solidFill>
                <a:schemeClr val="tx1"/>
              </a:solidFill>
            </a:endParaRPr>
          </a:p>
          <a:p>
            <a:pPr marL="457200" lvl="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What new understanding do you have about "love"? </a:t>
            </a:r>
            <a:endParaRPr lang="en-US" sz="2800" dirty="0">
              <a:solidFill>
                <a:schemeClr val="tx1"/>
              </a:solidFill>
            </a:endParaRPr>
          </a:p>
          <a:p>
            <a:pPr marL="457200" lvl="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What helped you the most? What have you learned?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1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b="1" dirty="0" smtClean="0">
                <a:solidFill>
                  <a:schemeClr val="tx1"/>
                </a:solidFill>
              </a:rPr>
              <a:t>Did you encounter any difficulties in practicing the above 	4 themes? How did you overcome them? Or are you 	overcoming them? </a:t>
            </a:r>
            <a:r>
              <a:rPr lang="en-US" sz="2800" b="1" dirty="0">
                <a:solidFill>
                  <a:schemeClr val="tx1"/>
                </a:solidFill>
              </a:rPr>
              <a:t>Please share your experiences </a:t>
            </a:r>
            <a:r>
              <a:rPr lang="en-US" sz="2800" b="1" dirty="0" smtClean="0">
                <a:solidFill>
                  <a:schemeClr val="tx1"/>
                </a:solidFill>
              </a:rPr>
              <a:t>	and </a:t>
            </a:r>
            <a:r>
              <a:rPr lang="en-US" sz="2800" b="1" dirty="0">
                <a:solidFill>
                  <a:schemeClr val="tx1"/>
                </a:solidFill>
              </a:rPr>
              <a:t>testimonies</a:t>
            </a:r>
            <a:r>
              <a:rPr lang="en-US" sz="2800" b="1" dirty="0" smtClean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70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28815</TotalTime>
  <Words>1243</Words>
  <Application>Microsoft Office PowerPoint</Application>
  <PresentationFormat>On-screen Show (4:3)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DFKai-SB</vt:lpstr>
      <vt:lpstr>DFKai-SB</vt:lpstr>
      <vt:lpstr>新細明體</vt:lpstr>
      <vt:lpstr>Arial</vt:lpstr>
      <vt:lpstr>Calibri</vt:lpstr>
      <vt:lpstr>Curlz MT</vt:lpstr>
      <vt:lpstr>Office Theme</vt:lpstr>
      <vt:lpstr>改變帶來醫治總結</vt:lpstr>
      <vt:lpstr>前言</vt:lpstr>
      <vt:lpstr>關係的和好是一切醫治的基礎</vt:lpstr>
      <vt:lpstr>關係的和好是一切醫治的基礎</vt:lpstr>
      <vt:lpstr>關係的和好是一切醫治的基礎</vt:lpstr>
      <vt:lpstr>關係的和好是一切醫治的基礎</vt:lpstr>
      <vt:lpstr>禱告範例</vt:lpstr>
      <vt:lpstr>Prayer Sample</vt:lpstr>
      <vt:lpstr>Prayer Sample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1696</cp:revision>
  <cp:lastPrinted>2023-04-18T18:49:26Z</cp:lastPrinted>
  <dcterms:created xsi:type="dcterms:W3CDTF">2015-09-24T17:15:02Z</dcterms:created>
  <dcterms:modified xsi:type="dcterms:W3CDTF">2023-06-06T19:24:57Z</dcterms:modified>
</cp:coreProperties>
</file>