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handoutMasterIdLst>
    <p:handoutMasterId r:id="rId29"/>
  </p:handoutMasterIdLst>
  <p:sldIdLst>
    <p:sldId id="256" r:id="rId3"/>
    <p:sldId id="332" r:id="rId4"/>
    <p:sldId id="277" r:id="rId5"/>
    <p:sldId id="317" r:id="rId6"/>
    <p:sldId id="328" r:id="rId7"/>
    <p:sldId id="327" r:id="rId8"/>
    <p:sldId id="329" r:id="rId9"/>
    <p:sldId id="331" r:id="rId10"/>
    <p:sldId id="333" r:id="rId11"/>
    <p:sldId id="335" r:id="rId12"/>
    <p:sldId id="334" r:id="rId13"/>
    <p:sldId id="336" r:id="rId14"/>
    <p:sldId id="338" r:id="rId15"/>
    <p:sldId id="339" r:id="rId16"/>
    <p:sldId id="272" r:id="rId17"/>
    <p:sldId id="326" r:id="rId18"/>
    <p:sldId id="275" r:id="rId19"/>
    <p:sldId id="340" r:id="rId20"/>
    <p:sldId id="291" r:id="rId21"/>
    <p:sldId id="341" r:id="rId22"/>
    <p:sldId id="342" r:id="rId23"/>
    <p:sldId id="343" r:id="rId24"/>
    <p:sldId id="289" r:id="rId25"/>
    <p:sldId id="308" r:id="rId26"/>
    <p:sldId id="344" r:id="rId27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6" autoAdjust="0"/>
    <p:restoredTop sz="94660"/>
  </p:normalViewPr>
  <p:slideViewPr>
    <p:cSldViewPr>
      <p:cViewPr varScale="1">
        <p:scale>
          <a:sx n="115" d="100"/>
          <a:sy n="115" d="100"/>
        </p:scale>
        <p:origin x="1038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10/31/2022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10/31/2022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1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FC6830-1DB6-4288-9D81-0FECD27C70A4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12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zh-TW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 smtClean="0"/>
          </a:p>
        </p:txBody>
      </p:sp>
    </p:spTree>
    <p:extLst>
      <p:ext uri="{BB962C8B-B14F-4D97-AF65-F5344CB8AC3E}">
        <p14:creationId xmlns:p14="http://schemas.microsoft.com/office/powerpoint/2010/main" val="4082072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260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92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921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50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283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250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039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0809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2789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9553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3996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7180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6329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0053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2489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5355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3214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2526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8114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736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027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10/31/2022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10/31/2022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10/31/2022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10/31/2022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10/31/2022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10/31/2022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D9624F1-22D5-48F7-8CA3-3AAE5F1649E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590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059E94-1096-4D37-BF4C-3DC82F92968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940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82729E-C0E9-437F-871E-67BD86A8D2CD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156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141E13-0E60-46EF-B421-076BCF8F0327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1843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C891BD-6BE3-473F-8ACA-E504C1983F4B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437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B8D4E2-EEE9-485D-BE50-3296EB45AE77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263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11D555-CB27-43FA-A461-41BEA10D2B67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3002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4D073F-5366-4757-9565-B5F98ABC5D7F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6510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4E11D1-097F-4D18-BC08-11380ACAD629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5751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C24BF9-BFE9-4DA3-8263-194551F995A4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982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3CF7B8-7D59-48EC-AE8A-3831989E7210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672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1651E4-DD02-4850-86BD-D0C84EA5C6BD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13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改變帶來醫治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47800"/>
            <a:ext cx="9144000" cy="5410200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第四章</a:t>
            </a:r>
            <a:r>
              <a:rPr lang="en-US" altLang="zh-TW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_</a:t>
            </a:r>
            <a:r>
              <a:rPr lang="zh-TW" alt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不能與人相連</a:t>
            </a:r>
            <a:endParaRPr lang="en-US" altLang="zh-TW" sz="6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When </a:t>
            </a: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We Fail to </a:t>
            </a: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Bond</a:t>
            </a:r>
          </a:p>
          <a:p>
            <a:endParaRPr lang="en-US" altLang="zh-TW" sz="6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週二晚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7:30-9:30</a:t>
            </a:r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Nov. 1</a:t>
            </a:r>
            <a:r>
              <a:rPr lang="en-US" altLang="zh-TW" sz="5400" b="1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st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, 2022</a:t>
            </a:r>
            <a:endParaRPr lang="zh-TW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3" y="44450"/>
            <a:ext cx="6048376" cy="792163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孤立如何在生命中發展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6473825" y="5302250"/>
            <a:ext cx="197485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孤立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195513" y="935038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傷害</a:t>
            </a:r>
          </a:p>
        </p:txBody>
      </p:sp>
      <p:sp>
        <p:nvSpPr>
          <p:cNvPr id="27654" name="AutoShape 6"/>
          <p:cNvSpPr>
            <a:spLocks noChangeArrowheads="1"/>
          </p:cNvSpPr>
          <p:nvPr/>
        </p:nvSpPr>
        <p:spPr bwMode="auto">
          <a:xfrm rot="5400000">
            <a:off x="2636044" y="1566069"/>
            <a:ext cx="360363" cy="485775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979613" y="1989138"/>
            <a:ext cx="480131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我不好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扭曲的信念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endParaRPr kumimoji="0" lang="zh-TW" altLang="en-US" sz="4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1763713" y="2943225"/>
            <a:ext cx="2216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拒絕自己</a:t>
            </a:r>
          </a:p>
        </p:txBody>
      </p:sp>
      <p:sp>
        <p:nvSpPr>
          <p:cNvPr id="27657" name="AutoShape 9"/>
          <p:cNvSpPr>
            <a:spLocks noChangeArrowheads="1"/>
          </p:cNvSpPr>
          <p:nvPr/>
        </p:nvSpPr>
        <p:spPr bwMode="auto">
          <a:xfrm rot="5400000">
            <a:off x="2618581" y="2645569"/>
            <a:ext cx="360363" cy="485775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4565650" y="2811324"/>
            <a:ext cx="1263651" cy="1323439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痛苦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情緒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1187450" y="4149725"/>
            <a:ext cx="428835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啟動自我防衛機制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2249488" y="4965700"/>
            <a:ext cx="1108075" cy="1200150"/>
          </a:xfrm>
          <a:prstGeom prst="rect">
            <a:avLst/>
          </a:prstGeom>
          <a:solidFill>
            <a:schemeClr val="folHlink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同意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接受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3463925" y="4965700"/>
            <a:ext cx="1108075" cy="1200150"/>
          </a:xfrm>
          <a:prstGeom prst="rect">
            <a:avLst/>
          </a:prstGeom>
          <a:solidFill>
            <a:schemeClr val="folHlink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補償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轉移</a:t>
            </a:r>
          </a:p>
        </p:txBody>
      </p:sp>
      <p:sp>
        <p:nvSpPr>
          <p:cNvPr id="27662" name="AutoShape 14"/>
          <p:cNvSpPr>
            <a:spLocks noChangeArrowheads="1"/>
          </p:cNvSpPr>
          <p:nvPr/>
        </p:nvSpPr>
        <p:spPr bwMode="auto">
          <a:xfrm rot="5400000">
            <a:off x="2618581" y="3582194"/>
            <a:ext cx="360363" cy="485775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1042988" y="4965700"/>
            <a:ext cx="1108075" cy="1200150"/>
          </a:xfrm>
          <a:prstGeom prst="rect">
            <a:avLst/>
          </a:prstGeom>
          <a:solidFill>
            <a:schemeClr val="folHlink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反擊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逃跑</a:t>
            </a:r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7939088" y="404813"/>
            <a:ext cx="862012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撒但的計謀</a:t>
            </a:r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6430963" y="692150"/>
            <a:ext cx="1416050" cy="462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斷絕我們與神的關係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斷絕我們與人的關係</a:t>
            </a:r>
          </a:p>
        </p:txBody>
      </p:sp>
      <p:sp>
        <p:nvSpPr>
          <p:cNvPr id="17" name="AutoShape 9"/>
          <p:cNvSpPr>
            <a:spLocks noChangeArrowheads="1"/>
          </p:cNvSpPr>
          <p:nvPr/>
        </p:nvSpPr>
        <p:spPr bwMode="auto">
          <a:xfrm>
            <a:off x="4017963" y="3087688"/>
            <a:ext cx="455612" cy="485775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1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A38F57-40CC-4996-BBB4-8A8405617866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23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3" dur="10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8" dur="10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3" dur="10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0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2" grpId="0"/>
      <p:bldP spid="27653" grpId="0"/>
      <p:bldP spid="27655" grpId="0"/>
      <p:bldP spid="27656" grpId="0"/>
      <p:bldP spid="27658" grpId="0" animBg="1"/>
      <p:bldP spid="27659" grpId="0"/>
      <p:bldP spid="27660" grpId="0" animBg="1"/>
      <p:bldP spid="27661" grpId="0" animBg="1"/>
      <p:bldP spid="27663" grpId="0" animBg="1"/>
      <p:bldP spid="27664" grpId="0"/>
      <p:bldP spid="276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能與人相連的三個孤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立的階段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8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不滿與抗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議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protest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傷心和生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氣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強烈的訊號爭取他認為該有的權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益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8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沮喪和絕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depression &amp; despair: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兩眼無神，肩膀下垂，面容疲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累，出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現各種負面情緒，常常心情不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好，無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奈嘆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氣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514350" indent="-514350" algn="l">
              <a:lnSpc>
                <a:spcPts val="3800"/>
              </a:lnSpc>
              <a:buFont typeface="+mj-lt"/>
              <a:buAutoNum type="arabicPeriod"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分離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 emotional detachment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 「放棄關係」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一種心裡上的切割分離，在心裡面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，不再努力，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失去感覺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，不但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與自己的需要分離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，也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與外面的世界分離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他們從根本與自己分離，甚至不覺得自己活着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755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不能相連的症狀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沮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喪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Depression:</a:t>
            </a:r>
            <a:r>
              <a:rPr lang="zh-TW" altLang="en-US" dirty="0"/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是因一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個人想抑制悲傷及怒氣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  <a:p>
            <a:pPr marL="914400" lvl="1" indent="-457200" algn="l"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有活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TW" altLang="en-US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做事沒興趣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也不喜歡和人在一起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，在一群興高采烈的人中顯得更疏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離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無法集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中注意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(unable 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to focus)</a:t>
            </a:r>
          </a:p>
          <a:p>
            <a:pPr marL="914400" lvl="1" indent="-457200" algn="l"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不能吃不能睡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嗜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吃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嗜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睡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飲食紊亂，厭</a:t>
            </a:r>
            <a:r>
              <a:rPr lang="zh-TW" altLang="en-US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食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自殺的想法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頹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喪絕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望到企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圖自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殺</a:t>
            </a:r>
            <a:endParaRPr lang="en-US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意義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Feeling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of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meaninglessness</a:t>
            </a:r>
          </a:p>
          <a:p>
            <a:pPr marL="914400" lvl="1" indent="-457200" algn="l"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得生命沒有意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義→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孤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乏生命的真正意義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，也就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在活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動或事工中找尋意義，然而這卻常使他們更孤立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/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63000" y="64008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787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669924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不能相連的症狀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69926"/>
            <a:ext cx="9144000" cy="6188074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感覺不好和內疚 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Feeling of badness and guilt</a:t>
            </a:r>
            <a:endParaRPr lang="en-US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3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孤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立與疏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離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使自己感覺不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好、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感覺不被愛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和罪惡感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300"/>
              </a:lnSpc>
              <a:buFontTx/>
              <a:buChar char="-"/>
            </a:pP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感覺好像做了什麽錯事才使自己感覺不好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成癮 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Addiction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身體上一種</a:t>
            </a:r>
            <a:r>
              <a:rPr lang="zh-TW" altLang="en-US" sz="24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強迫性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的需要</a:t>
            </a:r>
            <a:endParaRPr lang="en-US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3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耽溺於酒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精、藥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物或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某種活動，如性、賭博、工作、破壞性的人際關系、宗教、成就、或追求物質主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義、上網或電動遊戲來代替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與人相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連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3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們真正的需要是要</a:t>
            </a:r>
            <a:r>
              <a:rPr lang="zh-TW" altLang="en-US" sz="24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被愛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充滿，以及與神與人發生相連。</a:t>
            </a:r>
            <a:endParaRPr lang="en-US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扭曲的思維 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Distorted thinking</a:t>
            </a:r>
          </a:p>
          <a:p>
            <a:pPr marL="914400" lvl="1" indent="-457200" algn="l">
              <a:lnSpc>
                <a:spcPts val="3300"/>
              </a:lnSpc>
              <a:buFontTx/>
              <a:buChar char="-"/>
            </a:pP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憤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怒悲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傷和沮喪負荷過重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，干擾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思想過程，而形成扭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曲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3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偏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執妄想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症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</a:t>
            </a:r>
            <a:r>
              <a:rPr lang="zh-TW" altLang="en-US" sz="24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</a:t>
            </a:r>
            <a:r>
              <a:rPr lang="zh-TW" altLang="en-US" sz="24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無理的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懷疑别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 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3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以各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式各樣的妄想，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合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理化他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們内心的痛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苦</a:t>
            </a:r>
            <a:endParaRPr lang="en-US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300"/>
              </a:lnSpc>
            </a:pP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63000" y="64008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354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不能相連的症狀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457200" lvl="0" indent="-457200" algn="l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空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虛 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Emptiness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7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能感受自己對愛的需要，也不能感覺别人對他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的愛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7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只有當我們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感覺愛的需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要並回應它，我們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内心的愛才會開始成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700"/>
              </a:lnSpc>
              <a:buFontTx/>
              <a:buChar char="-"/>
            </a:pP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神透過人際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關係來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觸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摸我們，神的愛透過人來充滿我們 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7:5-7</a:t>
            </a:r>
            <a:r>
              <a:rPr lang="zh-TW" altLang="en-US" sz="2400" dirty="0"/>
              <a:t> 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700"/>
              </a:lnSpc>
              <a:buFontTx/>
              <a:buChar char="-"/>
            </a:pP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愛也透過聖靈澆灌我們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5:5)</a:t>
            </a:r>
          </a:p>
          <a:p>
            <a:pPr marL="457200" indent="-457200" algn="l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悲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傷 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Sadness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27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缺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乏相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連無法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樂並會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産生</a:t>
            </a:r>
            <a:r>
              <a:rPr lang="zh-TW" altLang="en-US" sz="24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很深的</a:t>
            </a:r>
            <a:r>
              <a:rPr lang="zh-TW" altLang="en-US" sz="24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悲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傷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害怕親密 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Fears 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of 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Intimacy</a:t>
            </a:r>
          </a:p>
          <a:p>
            <a:pPr lvl="1" algn="l">
              <a:lnSpc>
                <a:spcPts val="2700"/>
              </a:lnSpc>
            </a:pP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從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未與人深交的人，害怕親密，</a:t>
            </a:r>
            <a:r>
              <a:rPr lang="zh-TW" altLang="en-US" sz="24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避免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與人親近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真實的感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覺 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Feelings 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of 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unreality</a:t>
            </a:r>
            <a:endParaRPr lang="en-US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7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完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全與世界脫節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，對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周圍有一種不真實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700"/>
              </a:lnSpc>
              <a:buFontTx/>
              <a:buChar char="-"/>
            </a:pP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神所創造的是有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關係的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世界，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人只有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關係中認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識自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己，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才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能經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驗到什麽是真的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63000" y="6553200"/>
            <a:ext cx="3048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462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746124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不能相連的症狀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457200" lvl="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恐慌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Panic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lvl="1" algn="l">
              <a:lnSpc>
                <a:spcPts val="35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忽然發生強大的恐懼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憤怒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Rage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憤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怒，狂怒，或不可控制的怒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氣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憤怒是對孤立自然的抗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議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需要很多的愛與接納，才能醫治憤怒</a:t>
            </a:r>
            <a:endParaRPr lang="en-US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分照顧別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Excessive caretaking</a:t>
            </a:r>
          </a:p>
          <a:p>
            <a:pPr marL="914400" lvl="1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是把别人的需要放在第一，他們看起來很強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壯而真正的原因是，他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們渴望關系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幻想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Fantasy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心理的需要而在心中創造不實際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的形象，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心理的需要就是依附。例如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無法交到真朋友的人，就會在幻想中創造一個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63000" y="64008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829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746124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相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連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的障礙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46126"/>
            <a:ext cx="9144000" cy="6111874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200"/>
              </a:lnSpc>
              <a:buFont typeface="+mj-lt"/>
              <a:buAutoNum type="arabi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過去的傷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破壞我們的「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本的信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任能力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」，使我們學會並相信「要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生存就不能依靠别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人」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2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扭曲的思想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對自己負面的看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人的懷疑、不信任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這是個「不能信任別人」的恐怖時</a:t>
            </a:r>
            <a:r>
              <a:rPr lang="zh-TW" altLang="en-US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代，例如</a:t>
            </a:r>
            <a:r>
              <a:rPr lang="zh-TW" altLang="en-US" sz="280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詐騙集團已經是家常便飯</a:t>
            </a:r>
            <a:r>
              <a:rPr lang="en-US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80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分辨誰可以信任</a:t>
            </a:r>
            <a:r>
              <a:rPr lang="zh-TW" altLang="en-US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」很重</a:t>
            </a:r>
            <a:r>
              <a:rPr lang="zh-TW" altLang="en-US" sz="280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要，</a:t>
            </a:r>
            <a:r>
              <a:rPr lang="zh-TW" altLang="en-US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但不要因此選</a:t>
            </a:r>
            <a:r>
              <a:rPr lang="zh-TW" altLang="en-US" sz="280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擇「再也不相信任何人」</a:t>
            </a:r>
            <a:endParaRPr lang="en-US" sz="2800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對神的錯誤信念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/>
              <a:t> </a:t>
            </a:r>
            <a:endParaRPr lang="en-US" altLang="zh-TW" sz="2800" dirty="0" smtClean="0"/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人際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關係中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覺得不被愛的人，也覺得不被神愛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錯誤的信念也是因為心靈的創傷沒有被醫治，從自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「受傷的傷口」去看神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答案是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帝是用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笑臉幫助我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們的 神，祂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的怒氣不過轉眼之間，祂的恩典乃是一生之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久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42:5;30:5)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63000" y="6569075"/>
            <a:ext cx="304800" cy="288925"/>
          </a:xfrm>
        </p:spPr>
        <p:txBody>
          <a:bodyPr/>
          <a:lstStyle/>
          <a:p>
            <a:fld id="{69C4CFD8-F662-4A36-AA27-12DE1FA086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841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593723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相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連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的障礙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93725"/>
            <a:ext cx="9144000" cy="6264275"/>
          </a:xfrm>
        </p:spPr>
        <p:txBody>
          <a:bodyPr>
            <a:noAutofit/>
          </a:bodyPr>
          <a:lstStyle/>
          <a:p>
            <a:pPr algn="l">
              <a:lnSpc>
                <a:spcPts val="26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原生家庭的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人際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關係準則，例如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6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不要輸在起跑點，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將來才有成就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600"/>
              </a:lnSpc>
              <a:buFontTx/>
              <a:buChar char="-"/>
            </a:pP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一定要用名牌才不會漏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氣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請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客一定要氣派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6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醜不可外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揚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幸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福家庭不吵架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6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外人面前一定要說家裡好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6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男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生不要哭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6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和為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貴，衝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突是絕對要避免的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6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要給自己惹麻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煩， 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多一事不如少一事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6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一定不要麻煩別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6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不要隨便跟陌生人說話，外面壞人很多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600"/>
              </a:lnSpc>
              <a:buFontTx/>
              <a:buChar char="-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不可將你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真正的感覺告訴人。你若受了傷，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要守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爲秘密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這些教條埋在心靈深處，往往自己根本沒有察覺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，久了就變成我們生命裡的堅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固營壘 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但神要我們做每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天更新的人，「內心一天新似一天」</a:t>
            </a:r>
            <a:r>
              <a:rPr 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10:4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4:16)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勇於建立真正的關係，敢說出真正的感受，不怕衝突也不討好，就必須先破除自己成長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4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不合聖經原則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的「有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教條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63000" y="64008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630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746124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相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連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的障礙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46126"/>
            <a:ext cx="9144000" cy="6111874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自我防衛機制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(Defense Mechanisms)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過去的傷害使我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立起一道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防衛的牆對抗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不管是哪一種防衛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本上都是同樣的道理，就是主張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「我不需要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</a:t>
            </a:r>
            <a:r>
              <a:rPr lang="en-US" altLang="zh-TW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認（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Denial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否認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某個問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題或某一情況的存在來避免面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對它，例如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否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認自己需要别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 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貶低愛的價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值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Devaluing available love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7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冷漠」或是「敷衍」讓對方知道「我不需要你靠這麼近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」或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假裝剛強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屑跟人來往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時會將具有正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面意義的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事情改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爲負面的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。例如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「你並不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真的關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心」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596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838198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相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連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的障礙: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自我防衛機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制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投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Projection: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將自己身上所存在的心理行為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特徵推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測成在他人身上也同樣存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投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射我們的需要在别人身上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，像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過分地去照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顧別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真正的原因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是他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們渴望關系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相反反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應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Reaction formation 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無意識的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表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現出與需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全相反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的行為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例如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孤獨的人表現得特别獨立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。外表看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來特别堅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強並反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對依賴或需要别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402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22323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相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連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的障礙: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自我防衛機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制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狂熱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Mania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工作狂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以工作來逃避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否認自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理想主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義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Idealization 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把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事情理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化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，他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們找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尋一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個理想的對象，期望他能滿足自己一切的需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替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代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Substitution: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以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别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的來代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替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不能得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到的「真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例如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成癮就是以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藥物、食物、或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性來對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愛的一種替代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985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669924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學習神的方法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69926"/>
            <a:ext cx="9144000" cy="6188074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500"/>
              </a:lnSpc>
              <a:buFont typeface="+mj-lt"/>
              <a:buAutoNum type="arabicPeriod"/>
            </a:pPr>
            <a:r>
              <a:rPr lang="zh-TW" altLang="en-US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接受救恩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認清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過去的傷害、扭曲的思想、及防衛機制都是人類堕落的直接結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果，我們需要神的救恩來修復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500"/>
              </a:lnSpc>
              <a:buFont typeface="+mj-lt"/>
              <a:buAutoNum type="arabicPeriod"/>
            </a:pPr>
            <a:r>
              <a:rPr lang="zh-TW" altLang="en-US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選擇饒恕並尋求神的醫治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靠著聖靈的能力選擇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饒恕傷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害你的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人，並將傷害帶到神面前來得醫治(太6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:14-1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5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;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徒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4:12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)</a:t>
            </a:r>
            <a:endParaRPr lang="en-US" altLang="zh-TW" sz="2800" dirty="0" smtClean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514350" indent="-514350" algn="l">
              <a:lnSpc>
                <a:spcPts val="3500"/>
              </a:lnSpc>
              <a:buFont typeface="+mj-lt"/>
              <a:buAutoNum type="arabicPeriod"/>
            </a:pPr>
            <a:r>
              <a:rPr lang="zh-TW" altLang="en-US" sz="2800" dirty="0" smtClean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</a:rPr>
              <a:t>以真理建立自信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宣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告屬真理的自我價值和身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份，每天用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神的話來肯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定自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己，直到神的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話內化為你的生命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 smtClean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參考另外的檔案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pPr algn="l">
              <a:lnSpc>
                <a:spcPts val="3500"/>
              </a:lnSpc>
            </a:pPr>
            <a:r>
              <a:rPr lang="en-US" altLang="zh-TW" sz="2800" b="1" u="sng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Matt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太 </a:t>
            </a:r>
            <a:r>
              <a:rPr lang="zh-TW" altLang="en-US" sz="28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6:14-15</a:t>
            </a:r>
            <a:r>
              <a:rPr lang="zh-TW" altLang="en-US" sz="2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你們饒恕人的過犯、你們的天父也必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饒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恕你們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的過犯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。你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們不饒恕人的過犯、你們的天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父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也必不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饒恕你們的過犯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。</a:t>
            </a:r>
            <a:endParaRPr lang="en-US" altLang="zh-TW" sz="28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en-US" altLang="zh-TW" sz="2800" b="1" u="sng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Act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徒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4:12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除祂以外，別無拯救；因為在天下人間，沒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別的名，我們可以靠著得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i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</a:t>
            </a:r>
            <a:r>
              <a:rPr lang="zh-TW" altLang="en-US" sz="2800" b="1" i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文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痊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癒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/>
              <a:t>。</a:t>
            </a:r>
            <a:endParaRPr lang="en-US" altLang="zh-TW" sz="2800" b="1" u="sng" dirty="0" smtClean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999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669924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學習神的方法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69926"/>
            <a:ext cx="9144000" cy="6188074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sz="2800" dirty="0" smtClean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</a:rPr>
              <a:t>4.</a:t>
            </a:r>
            <a:r>
              <a:rPr lang="zh-TW" altLang="en-US" sz="2800" dirty="0" smtClean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</a:rPr>
              <a:t> 心意更新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(Rom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羅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12:2; 2 </a:t>
            </a:r>
            <a:r>
              <a:rPr lang="en-US" altLang="zh-TW" sz="2800" dirty="0" err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Cor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林後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4:16)</a:t>
            </a:r>
          </a:p>
          <a:p>
            <a:pPr lvl="2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每</a:t>
            </a:r>
            <a:r>
              <a:rPr lang="zh-TW" altLang="en-US" sz="2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天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用聖經真理來代替不屬神的思考模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式</a:t>
            </a:r>
            <a:endParaRPr lang="en-US" altLang="zh-TW" sz="2800" dirty="0" smtClean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lvl="2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辨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認並棄絕原生家庭不屬神的人際關係信念系統，靠著聖靈的大能斷除因錯誤的信念養成的舊習慣，順著真理培養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新習慣，要警醒爭戰不再掉回舊習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慣</a:t>
            </a:r>
            <a:endParaRPr lang="en-US" altLang="zh-TW" sz="2800" dirty="0" smtClean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0" lvl="1" algn="l">
              <a:lnSpc>
                <a:spcPts val="3700"/>
              </a:lnSpc>
            </a:pPr>
            <a:r>
              <a:rPr lang="en-US" altLang="zh-TW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5.</a:t>
            </a:r>
            <a:r>
              <a:rPr lang="zh-TW" altLang="en-US" dirty="0">
                <a:solidFill>
                  <a:srgbClr val="7030A0"/>
                </a:solidFill>
              </a:rPr>
              <a:t> </a:t>
            </a:r>
            <a:r>
              <a:rPr lang="zh-TW" altLang="en-US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查驗我們的</a:t>
            </a:r>
            <a:r>
              <a:rPr lang="zh-TW" altLang="en-US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連結於幫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助我們在神的形象裏成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主內肢體，遠離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我們靈魂的仇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敵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就是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拒絕愛拒絕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的方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法的人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(Mark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3:31-35;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Matt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10:34-37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700"/>
              </a:lnSpc>
            </a:pPr>
            <a:r>
              <a:rPr lang="en-US" altLang="zh-TW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Rom</a:t>
            </a:r>
            <a:r>
              <a:rPr lang="zh-TW" altLang="en-US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羅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12:2</a:t>
            </a:r>
            <a:r>
              <a:rPr lang="zh-TW" altLang="en-US" b="1" u="sng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不要效法這個世界，只要</a:t>
            </a:r>
            <a:r>
              <a:rPr lang="zh-TW" altLang="en-US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心意更新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而變化，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叫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們察驗何為神的善良、純全、可喜悅的旨意。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</a:p>
          <a:p>
            <a:pPr marL="0" lvl="1" algn="l">
              <a:lnSpc>
                <a:spcPts val="3700"/>
              </a:lnSpc>
            </a:pPr>
            <a:r>
              <a:rPr lang="en-US" altLang="zh-TW" b="1" u="sng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2Cor</a:t>
            </a:r>
            <a:r>
              <a:rPr lang="zh-TW" altLang="en-US" b="1" u="sng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林</a:t>
            </a:r>
            <a:r>
              <a:rPr lang="zh-TW" altLang="en-US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後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4:16</a:t>
            </a:r>
            <a:r>
              <a:rPr lang="zh-TW" altLang="en-US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我們不喪膽。外體雖然毀壞，</a:t>
            </a:r>
            <a:r>
              <a:rPr lang="zh-TW" altLang="en-US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內心卻一</a:t>
            </a:r>
            <a:r>
              <a:rPr lang="zh-TW" altLang="en-US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</a:t>
            </a:r>
            <a:r>
              <a:rPr lang="en-US" altLang="zh-TW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新</a:t>
            </a:r>
            <a:r>
              <a:rPr lang="zh-TW" altLang="en-US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似一天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774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22323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399"/>
            <a:ext cx="9067800" cy="5943601"/>
          </a:xfrm>
        </p:spPr>
        <p:txBody>
          <a:bodyPr>
            <a:noAutofit/>
          </a:bodyPr>
          <a:lstStyle/>
          <a:p>
            <a:pPr algn="l">
              <a:lnSpc>
                <a:spcPts val="4200"/>
              </a:lnSpc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愛的天父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親愛的天父，你知道我感到孤立，你也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見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我因著孤立而掙扎的景況。 我過去所受的傷害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裡面扭曲的思維，以及阻礙我發展良好人際關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防禦機制都在你眼前。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200"/>
              </a:lnSpc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謝您的醫治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並透過祢在我生命中安排的人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帶給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及溫暖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啊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!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我需要祢的同在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幫助我、賜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力量與智慧去學會信任，敞開心扉，與主內的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其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真實敬虔的肢體一起成長。 當人們向我敞開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，幫助我能敞開心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張開雙臂真誠以待。奉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耶穌基督的聖名禱告， 阿們！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22323"/>
          </a:xfrm>
        </p:spPr>
        <p:txBody>
          <a:bodyPr>
            <a:normAutofit fontScale="90000"/>
          </a:bodyPr>
          <a:lstStyle/>
          <a:p>
            <a:r>
              <a:rPr lang="en-US" altLang="zh-TW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Prayer Examples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1"/>
            <a:ext cx="9067800" cy="6096000"/>
          </a:xfrm>
        </p:spPr>
        <p:txBody>
          <a:bodyPr>
            <a:noAutofit/>
          </a:bodyPr>
          <a:lstStyle/>
          <a:p>
            <a:pPr algn="l">
              <a:lnSpc>
                <a:spcPts val="3300"/>
              </a:lnSpc>
            </a:pP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Dear heavenly Father, you know isolated I have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felt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and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you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know the symptoms of isolation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that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 wrestle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with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you know too, the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injuries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 have sustained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in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the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past, the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distorted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thinking that weights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me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down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and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the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defense mechanisms that interfere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with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relationships. 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Thank you for bringing healing in time and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through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people.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Be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with me as I learn to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trust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to open up and to be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vulnerable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and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real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with people who know you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and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walk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in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your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ways. And When people open up to me,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help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me to give to them what I so long to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have 	myself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pray in Jesus name. Amen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00655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884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46125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46125"/>
            <a:ext cx="9067800" cy="6111875"/>
          </a:xfrm>
        </p:spPr>
        <p:txBody>
          <a:bodyPr>
            <a:noAutofit/>
          </a:bodyPr>
          <a:lstStyle/>
          <a:p>
            <a:pPr lvl="0" algn="l">
              <a:lnSpc>
                <a:spcPts val="32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請參考書本有關「不能相連的徵狀」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p.94-105)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在您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有以下的任何情況旁邊打勾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沮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喪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	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無意義感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感覺不好和內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疚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成癮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扭曲的思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維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空虛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悲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傷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	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對親密關係的恐懼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不真實的感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覺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恐慌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憤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怒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	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過分照顧別人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幻想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從這份清單中有幾項是您目前的情況？你可以從第四章的學習自我診斷出原因嗎？ 您是否一直在嘗試管理症狀（抑鬱、空虛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……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等）而不是處理問題的根源（未能與人建立親密關係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--Bonding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）？請分享你的見證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53340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3401"/>
            <a:ext cx="9067800" cy="6324600"/>
          </a:xfrm>
        </p:spPr>
        <p:txBody>
          <a:bodyPr>
            <a:noAutofit/>
          </a:bodyPr>
          <a:lstStyle/>
          <a:p>
            <a:pPr algn="l">
              <a:lnSpc>
                <a:spcPts val="34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en-US" sz="2800" b="1" dirty="0">
                <a:solidFill>
                  <a:schemeClr val="tx1"/>
                </a:solidFill>
              </a:rPr>
              <a:t> Place a check mark next to any you’ve </a:t>
            </a:r>
            <a:r>
              <a:rPr lang="en-US" sz="2400" b="1" dirty="0" smtClean="0">
                <a:solidFill>
                  <a:schemeClr val="tx1"/>
                </a:solidFill>
              </a:rPr>
              <a:t>experience(p.75-83)</a:t>
            </a:r>
            <a:endParaRPr lang="en-US" sz="2400" dirty="0">
              <a:solidFill>
                <a:schemeClr val="tx1"/>
              </a:solidFill>
            </a:endParaRPr>
          </a:p>
          <a:p>
            <a:pPr marL="514350" lvl="0" indent="-514350" algn="l">
              <a:lnSpc>
                <a:spcPts val="3400"/>
              </a:lnSpc>
              <a:buFont typeface="+mj-lt"/>
              <a:buAutoNum type="alphaLcParenR"/>
            </a:pPr>
            <a:r>
              <a:rPr lang="en-US" sz="2800" b="1" dirty="0" smtClean="0">
                <a:solidFill>
                  <a:schemeClr val="tx1"/>
                </a:solidFill>
              </a:rPr>
              <a:t>Depression  		 b)Feeling of meaninglessness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l">
              <a:lnSpc>
                <a:spcPts val="3400"/>
              </a:lnSpc>
            </a:pPr>
            <a:r>
              <a:rPr lang="en-US" sz="2800" b="1" dirty="0" smtClean="0">
                <a:solidFill>
                  <a:schemeClr val="tx1"/>
                </a:solidFill>
              </a:rPr>
              <a:t>c) 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Addiction</a:t>
            </a:r>
            <a:r>
              <a:rPr lang="en-US" sz="2800" dirty="0" smtClean="0">
                <a:solidFill>
                  <a:schemeClr val="tx1"/>
                </a:solidFill>
              </a:rPr>
              <a:t>		 d)</a:t>
            </a:r>
            <a:r>
              <a:rPr lang="en-US" sz="2800" b="1" dirty="0" smtClean="0">
                <a:solidFill>
                  <a:schemeClr val="tx1"/>
                </a:solidFill>
              </a:rPr>
              <a:t>Feeling </a:t>
            </a:r>
            <a:r>
              <a:rPr lang="en-US" sz="2800" b="1" dirty="0">
                <a:solidFill>
                  <a:schemeClr val="tx1"/>
                </a:solidFill>
              </a:rPr>
              <a:t>of badness and </a:t>
            </a:r>
            <a:r>
              <a:rPr lang="en-US" sz="2800" b="1" dirty="0" smtClean="0">
                <a:solidFill>
                  <a:schemeClr val="tx1"/>
                </a:solidFill>
              </a:rPr>
              <a:t>guilt   </a:t>
            </a:r>
          </a:p>
          <a:p>
            <a:pPr algn="l">
              <a:lnSpc>
                <a:spcPts val="34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e) </a:t>
            </a:r>
            <a:r>
              <a:rPr lang="en-US" sz="2800" b="1" dirty="0" smtClean="0">
                <a:solidFill>
                  <a:schemeClr val="tx1"/>
                </a:solidFill>
              </a:rPr>
              <a:t>Distorted thinking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	 f)</a:t>
            </a:r>
            <a:r>
              <a:rPr lang="en-US" sz="2800" b="1" dirty="0" smtClean="0">
                <a:solidFill>
                  <a:schemeClr val="tx1"/>
                </a:solidFill>
              </a:rPr>
              <a:t>Emptiness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>
              <a:lnSpc>
                <a:spcPts val="3400"/>
              </a:lnSpc>
            </a:pPr>
            <a:r>
              <a:rPr lang="en-US" sz="2800" b="1" dirty="0" smtClean="0">
                <a:solidFill>
                  <a:schemeClr val="tx1"/>
                </a:solidFill>
              </a:rPr>
              <a:t>g) Sadness</a:t>
            </a:r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chemeClr val="tx1"/>
                </a:solidFill>
              </a:rPr>
              <a:t>		 h)</a:t>
            </a:r>
            <a:r>
              <a:rPr lang="en-US" sz="2800" b="1" dirty="0" smtClean="0">
                <a:solidFill>
                  <a:schemeClr val="tx1"/>
                </a:solidFill>
              </a:rPr>
              <a:t>Fears </a:t>
            </a:r>
            <a:r>
              <a:rPr lang="en-US" sz="2800" b="1" dirty="0">
                <a:solidFill>
                  <a:schemeClr val="tx1"/>
                </a:solidFill>
              </a:rPr>
              <a:t>of </a:t>
            </a:r>
            <a:r>
              <a:rPr lang="en-US" sz="2800" b="1" dirty="0" smtClean="0">
                <a:solidFill>
                  <a:schemeClr val="tx1"/>
                </a:solidFill>
              </a:rPr>
              <a:t>Intimacy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>
              <a:lnSpc>
                <a:spcPts val="3400"/>
              </a:lnSpc>
            </a:pPr>
            <a:r>
              <a:rPr lang="en-US" sz="2800" b="1" dirty="0" err="1" smtClean="0">
                <a:solidFill>
                  <a:schemeClr val="tx1"/>
                </a:solidFill>
              </a:rPr>
              <a:t>i</a:t>
            </a:r>
            <a:r>
              <a:rPr lang="en-US" sz="2800" b="1" dirty="0" smtClean="0">
                <a:solidFill>
                  <a:schemeClr val="tx1"/>
                </a:solidFill>
              </a:rPr>
              <a:t>) Feelings </a:t>
            </a:r>
            <a:r>
              <a:rPr lang="en-US" sz="2800" b="1" dirty="0">
                <a:solidFill>
                  <a:schemeClr val="tx1"/>
                </a:solidFill>
              </a:rPr>
              <a:t>of </a:t>
            </a:r>
            <a:r>
              <a:rPr lang="en-US" sz="2800" b="1" dirty="0" smtClean="0">
                <a:solidFill>
                  <a:schemeClr val="tx1"/>
                </a:solidFill>
              </a:rPr>
              <a:t>unreality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	  j)</a:t>
            </a:r>
            <a:r>
              <a:rPr lang="en-US" sz="2800" b="1" dirty="0" smtClean="0">
                <a:solidFill>
                  <a:schemeClr val="tx1"/>
                </a:solidFill>
              </a:rPr>
              <a:t>Panic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>
              <a:lnSpc>
                <a:spcPts val="3400"/>
              </a:lnSpc>
            </a:pPr>
            <a:r>
              <a:rPr lang="en-US" sz="2800" b="1" dirty="0" smtClean="0">
                <a:solidFill>
                  <a:schemeClr val="tx1"/>
                </a:solidFill>
              </a:rPr>
              <a:t>k)  Rage</a:t>
            </a:r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chemeClr val="tx1"/>
                </a:solidFill>
              </a:rPr>
              <a:t>		  l)</a:t>
            </a:r>
            <a:r>
              <a:rPr lang="en-US" sz="2800" b="1" dirty="0" smtClean="0">
                <a:solidFill>
                  <a:schemeClr val="tx1"/>
                </a:solidFill>
              </a:rPr>
              <a:t>Excessive </a:t>
            </a:r>
            <a:r>
              <a:rPr lang="en-US" sz="2800" b="1" dirty="0">
                <a:solidFill>
                  <a:schemeClr val="tx1"/>
                </a:solidFill>
              </a:rPr>
              <a:t>caretaking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>
              <a:lnSpc>
                <a:spcPts val="3400"/>
              </a:lnSpc>
            </a:pPr>
            <a:r>
              <a:rPr lang="en-US" sz="2800" b="1" dirty="0" smtClean="0">
                <a:solidFill>
                  <a:schemeClr val="tx1"/>
                </a:solidFill>
              </a:rPr>
              <a:t>m)  Fantasy</a:t>
            </a:r>
            <a:endParaRPr lang="en-US" sz="2800" dirty="0">
              <a:solidFill>
                <a:schemeClr val="tx1"/>
              </a:solidFill>
            </a:endParaRPr>
          </a:p>
          <a:p>
            <a:pPr algn="l">
              <a:lnSpc>
                <a:spcPts val="3400"/>
              </a:lnSpc>
            </a:pPr>
            <a:r>
              <a:rPr lang="en-US" sz="2800" b="1" dirty="0">
                <a:solidFill>
                  <a:schemeClr val="tx1"/>
                </a:solidFill>
              </a:rPr>
              <a:t>What has this list of symptoms shown you about yourself? Can you self-diagnose the cause from the study in Chapter </a:t>
            </a:r>
            <a:r>
              <a:rPr lang="en-US" sz="2800" b="1" dirty="0" smtClean="0">
                <a:solidFill>
                  <a:schemeClr val="tx1"/>
                </a:solidFill>
              </a:rPr>
              <a:t>4  </a:t>
            </a:r>
            <a:r>
              <a:rPr lang="en-US" sz="2800" b="1" dirty="0">
                <a:solidFill>
                  <a:schemeClr val="tx1"/>
                </a:solidFill>
              </a:rPr>
              <a:t>Have you been trying to manage symptoms (depression, emptiness…etc.) rather than dealing with the root of problem (failure to bond)? Please Explain.</a:t>
            </a:r>
            <a:endParaRPr lang="en-US" sz="2800" dirty="0">
              <a:solidFill>
                <a:schemeClr val="tx1"/>
              </a:solidFill>
            </a:endParaRPr>
          </a:p>
          <a:p>
            <a:pPr algn="l">
              <a:lnSpc>
                <a:spcPts val="34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999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53340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3402"/>
            <a:ext cx="9144000" cy="6324598"/>
          </a:xfrm>
        </p:spPr>
        <p:txBody>
          <a:bodyPr>
            <a:noAutofit/>
          </a:bodyPr>
          <a:lstStyle/>
          <a:p>
            <a:pPr lvl="0" algn="l">
              <a:lnSpc>
                <a:spcPts val="30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請參考書本第四章有關對自己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對別人和對神的看法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p.108-116)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在您有以下的任何情況旁邊打勾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0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是壞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		  b)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不可愛 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000"/>
              </a:lnSpc>
            </a:pP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c)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裏頭有些東西把人吓跑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  d)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我不配獲得愛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000"/>
              </a:lnSpc>
            </a:pP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e)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的罪比别人的罪更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壞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  f)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不配獲得愛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g)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的需要會讓任何人都受不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  h)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沒有人靠得住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en-US" sz="2400" dirty="0" err="1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對人的需要是不對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	j)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人總是會離開我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000"/>
              </a:lnSpc>
            </a:pP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k)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的感覺會讓任何人都受不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l)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人會對我不以爲然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m)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是卑劣且好批評他人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n)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人會來控制我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o)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們的關心是裝出來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	p)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上帝並不真愛我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000"/>
              </a:lnSpc>
            </a:pPr>
            <a:r>
              <a:rPr 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q)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帝並不會關心我的感覺。他只要我做個好人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000"/>
              </a:lnSpc>
            </a:pPr>
            <a:r>
              <a:rPr 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r)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帝只要好基督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	s)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帝會以怒氣待我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t)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帝大概聽不見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	u)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上帝不太回答禱告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000"/>
              </a:lnSpc>
            </a:pPr>
            <a:r>
              <a:rPr 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v)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帝會控制我，讓我失去自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w)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上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帝不會原諒我，因爲</a:t>
            </a:r>
            <a:r>
              <a:rPr 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 </a:t>
            </a:r>
          </a:p>
          <a:p>
            <a:pPr lvl="0" algn="l">
              <a:lnSpc>
                <a:spcPts val="3000"/>
              </a:lnSpc>
            </a:pP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561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1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是什麼經歷使你產生這些扭曲的信念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你是否對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有戒心？你是否覺得上帝給人很多壓力？思考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第四章對這些扭曲的思想的描述後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你對你所經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歷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形成的扭曲的信念看見甚麼迴轉的署光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你想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以突破你對外界的恐懼的方法嗎？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Please refer to Chapter 4 of the book on Views of Self, Others and God (English version, P.85-90)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Place a check mark to any of the following ideas that have taken up residence in your heart and mind.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000"/>
              </a:lnSpc>
            </a:pPr>
            <a:r>
              <a:rPr 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)I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am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bad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	</a:t>
            </a:r>
            <a:r>
              <a:rPr 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am unlovable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000"/>
              </a:lnSpc>
            </a:pPr>
            <a:r>
              <a:rPr 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c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Something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about me scares people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away</a:t>
            </a:r>
          </a:p>
          <a:p>
            <a:pPr algn="l">
              <a:lnSpc>
                <a:spcPts val="3000"/>
              </a:lnSpc>
            </a:pPr>
            <a:r>
              <a:rPr 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My sin is worse than other people’s sins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0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40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40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7680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1"/>
            <a:ext cx="9144000" cy="6172200"/>
          </a:xfrm>
        </p:spPr>
        <p:txBody>
          <a:bodyPr>
            <a:noAutofit/>
          </a:bodyPr>
          <a:lstStyle/>
          <a:p>
            <a:pPr lvl="0" algn="l">
              <a:lnSpc>
                <a:spcPts val="29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altLang="zh-TW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e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lang="en-US" sz="2800" b="1" dirty="0" smtClean="0">
                <a:solidFill>
                  <a:schemeClr val="tx1"/>
                </a:solidFill>
              </a:rPr>
              <a:t>I </a:t>
            </a:r>
            <a:r>
              <a:rPr lang="en-US" sz="2800" b="1" dirty="0">
                <a:solidFill>
                  <a:schemeClr val="tx1"/>
                </a:solidFill>
              </a:rPr>
              <a:t>don't deserve </a:t>
            </a:r>
            <a:r>
              <a:rPr lang="en-US" sz="2800" b="1" dirty="0" smtClean="0">
                <a:solidFill>
                  <a:schemeClr val="tx1"/>
                </a:solidFill>
              </a:rPr>
              <a:t>love</a:t>
            </a:r>
            <a:r>
              <a:rPr lang="en-US" sz="2800" dirty="0">
                <a:solidFill>
                  <a:schemeClr val="tx1"/>
                </a:solidFill>
              </a:rPr>
              <a:t>	</a:t>
            </a:r>
            <a:endParaRPr lang="en-US" sz="2800" dirty="0" smtClean="0">
              <a:solidFill>
                <a:schemeClr val="tx1"/>
              </a:solidFill>
            </a:endParaRPr>
          </a:p>
          <a:p>
            <a:pPr lvl="0" algn="l">
              <a:lnSpc>
                <a:spcPts val="2900"/>
              </a:lnSpc>
            </a:pPr>
            <a:r>
              <a:rPr lang="en-US" sz="2800" b="1" dirty="0" smtClean="0">
                <a:solidFill>
                  <a:srgbClr val="3333FF"/>
                </a:solidFill>
              </a:rPr>
              <a:t>f</a:t>
            </a:r>
            <a:r>
              <a:rPr lang="en-US" sz="2800" b="1" dirty="0" smtClean="0">
                <a:solidFill>
                  <a:schemeClr val="tx1"/>
                </a:solidFill>
              </a:rPr>
              <a:t>) My </a:t>
            </a:r>
            <a:r>
              <a:rPr lang="en-US" sz="2800" b="1" dirty="0">
                <a:solidFill>
                  <a:schemeClr val="tx1"/>
                </a:solidFill>
              </a:rPr>
              <a:t>needs will overwhelm anyone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>
              <a:lnSpc>
                <a:spcPts val="2900"/>
              </a:lnSpc>
            </a:pPr>
            <a:r>
              <a:rPr lang="en-US" sz="2800" b="1" dirty="0" smtClean="0">
                <a:solidFill>
                  <a:srgbClr val="3333FF"/>
                </a:solidFill>
              </a:rPr>
              <a:t>g</a:t>
            </a:r>
            <a:r>
              <a:rPr lang="en-US" sz="2800" b="1" dirty="0" smtClean="0">
                <a:solidFill>
                  <a:schemeClr val="tx1"/>
                </a:solidFill>
              </a:rPr>
              <a:t>) My </a:t>
            </a:r>
            <a:r>
              <a:rPr lang="en-US" sz="2800" b="1" dirty="0">
                <a:solidFill>
                  <a:schemeClr val="tx1"/>
                </a:solidFill>
              </a:rPr>
              <a:t>need for others is not valid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>
              <a:lnSpc>
                <a:spcPts val="2900"/>
              </a:lnSpc>
            </a:pPr>
            <a:r>
              <a:rPr lang="en-US" sz="2800" b="1" dirty="0" smtClean="0">
                <a:solidFill>
                  <a:srgbClr val="3333FF"/>
                </a:solidFill>
              </a:rPr>
              <a:t>h</a:t>
            </a:r>
            <a:r>
              <a:rPr lang="en-US" sz="2800" b="1" dirty="0" smtClean="0">
                <a:solidFill>
                  <a:schemeClr val="tx1"/>
                </a:solidFill>
              </a:rPr>
              <a:t>)My </a:t>
            </a:r>
            <a:r>
              <a:rPr lang="en-US" sz="2800" b="1" dirty="0">
                <a:solidFill>
                  <a:schemeClr val="tx1"/>
                </a:solidFill>
              </a:rPr>
              <a:t>feelings are overwhelming for anyone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>
              <a:lnSpc>
                <a:spcPts val="2900"/>
              </a:lnSpc>
            </a:pPr>
            <a:r>
              <a:rPr lang="en-US" sz="2800" b="1" dirty="0" err="1" smtClean="0">
                <a:solidFill>
                  <a:srgbClr val="3333FF"/>
                </a:solidFill>
              </a:rPr>
              <a:t>i</a:t>
            </a:r>
            <a:r>
              <a:rPr lang="en-US" sz="2800" b="1" dirty="0" smtClean="0">
                <a:solidFill>
                  <a:schemeClr val="tx1"/>
                </a:solidFill>
              </a:rPr>
              <a:t>) No </a:t>
            </a:r>
            <a:r>
              <a:rPr lang="en-US" sz="2800" b="1" dirty="0">
                <a:solidFill>
                  <a:schemeClr val="tx1"/>
                </a:solidFill>
              </a:rPr>
              <a:t>one is </a:t>
            </a:r>
            <a:r>
              <a:rPr lang="en-US" sz="2800" b="1" dirty="0" smtClean="0">
                <a:solidFill>
                  <a:schemeClr val="tx1"/>
                </a:solidFill>
              </a:rPr>
              <a:t>trustworthy</a:t>
            </a:r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rgbClr val="3333FF"/>
                </a:solidFill>
              </a:rPr>
              <a:t>j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  <a:r>
              <a:rPr lang="en-US" sz="2800" b="1" dirty="0" smtClean="0">
                <a:solidFill>
                  <a:schemeClr val="tx1"/>
                </a:solidFill>
              </a:rPr>
              <a:t>People </a:t>
            </a:r>
            <a:r>
              <a:rPr lang="en-US" sz="2800" b="1" dirty="0">
                <a:solidFill>
                  <a:schemeClr val="tx1"/>
                </a:solidFill>
              </a:rPr>
              <a:t>will always leave me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>
              <a:lnSpc>
                <a:spcPts val="2900"/>
              </a:lnSpc>
            </a:pPr>
            <a:r>
              <a:rPr lang="en-US" sz="2800" b="1" dirty="0" smtClean="0">
                <a:solidFill>
                  <a:srgbClr val="3333FF"/>
                </a:solidFill>
              </a:rPr>
              <a:t>k</a:t>
            </a:r>
            <a:r>
              <a:rPr lang="en-US" sz="2800" b="1" dirty="0" smtClean="0">
                <a:solidFill>
                  <a:schemeClr val="tx1"/>
                </a:solidFill>
              </a:rPr>
              <a:t>)People </a:t>
            </a:r>
            <a:r>
              <a:rPr lang="en-US" sz="2800" b="1" dirty="0">
                <a:solidFill>
                  <a:schemeClr val="tx1"/>
                </a:solidFill>
              </a:rPr>
              <a:t>are mean and </a:t>
            </a:r>
            <a:r>
              <a:rPr lang="en-US" sz="2800" b="1" dirty="0" smtClean="0">
                <a:solidFill>
                  <a:schemeClr val="tx1"/>
                </a:solidFill>
              </a:rPr>
              <a:t>critical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endParaRPr lang="en-US" sz="2800" dirty="0" smtClean="0">
              <a:solidFill>
                <a:schemeClr val="tx1"/>
              </a:solidFill>
            </a:endParaRPr>
          </a:p>
          <a:p>
            <a:pPr lvl="0" algn="l">
              <a:lnSpc>
                <a:spcPts val="2900"/>
              </a:lnSpc>
            </a:pPr>
            <a:r>
              <a:rPr lang="en-US" sz="2800" dirty="0" smtClean="0">
                <a:solidFill>
                  <a:srgbClr val="3333FF"/>
                </a:solidFill>
              </a:rPr>
              <a:t>l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  <a:r>
              <a:rPr lang="en-US" sz="2800" b="1" dirty="0" smtClean="0">
                <a:solidFill>
                  <a:schemeClr val="tx1"/>
                </a:solidFill>
              </a:rPr>
              <a:t>People </a:t>
            </a:r>
            <a:r>
              <a:rPr lang="en-US" sz="2800" b="1" dirty="0">
                <a:solidFill>
                  <a:schemeClr val="tx1"/>
                </a:solidFill>
              </a:rPr>
              <a:t>will disapprove of </a:t>
            </a:r>
            <a:r>
              <a:rPr lang="en-US" sz="2800" b="1" dirty="0" smtClean="0">
                <a:solidFill>
                  <a:schemeClr val="tx1"/>
                </a:solidFill>
              </a:rPr>
              <a:t>me</a:t>
            </a:r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rgbClr val="3333FF"/>
                </a:solidFill>
              </a:rPr>
              <a:t>m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  <a:r>
              <a:rPr lang="en-US" sz="2800" b="1" dirty="0" smtClean="0">
                <a:solidFill>
                  <a:schemeClr val="tx1"/>
                </a:solidFill>
              </a:rPr>
              <a:t>People </a:t>
            </a:r>
            <a:r>
              <a:rPr lang="en-US" sz="2800" b="1" dirty="0">
                <a:solidFill>
                  <a:schemeClr val="tx1"/>
                </a:solidFill>
              </a:rPr>
              <a:t>will control me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>
              <a:lnSpc>
                <a:spcPts val="2900"/>
              </a:lnSpc>
            </a:pPr>
            <a:r>
              <a:rPr lang="en-US" sz="2800" b="1" dirty="0" smtClean="0">
                <a:solidFill>
                  <a:srgbClr val="3333FF"/>
                </a:solidFill>
              </a:rPr>
              <a:t>n</a:t>
            </a:r>
            <a:r>
              <a:rPr lang="en-US" sz="2800" b="1" dirty="0" smtClean="0">
                <a:solidFill>
                  <a:schemeClr val="tx1"/>
                </a:solidFill>
              </a:rPr>
              <a:t>)People </a:t>
            </a:r>
            <a:r>
              <a:rPr lang="en-US" sz="2800" b="1" dirty="0">
                <a:solidFill>
                  <a:schemeClr val="tx1"/>
                </a:solidFill>
              </a:rPr>
              <a:t>are faking their </a:t>
            </a:r>
            <a:r>
              <a:rPr lang="en-US" sz="2800" b="1" dirty="0" smtClean="0">
                <a:solidFill>
                  <a:schemeClr val="tx1"/>
                </a:solidFill>
              </a:rPr>
              <a:t>care</a:t>
            </a:r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rgbClr val="3333FF"/>
                </a:solidFill>
              </a:rPr>
              <a:t>o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  <a:r>
              <a:rPr lang="en-US" sz="2800" b="1" dirty="0" smtClean="0">
                <a:solidFill>
                  <a:schemeClr val="tx1"/>
                </a:solidFill>
              </a:rPr>
              <a:t>God </a:t>
            </a:r>
            <a:r>
              <a:rPr lang="en-US" sz="2800" b="1" dirty="0">
                <a:solidFill>
                  <a:schemeClr val="tx1"/>
                </a:solidFill>
              </a:rPr>
              <a:t>doesn't really love me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>
              <a:lnSpc>
                <a:spcPts val="2900"/>
              </a:lnSpc>
            </a:pPr>
            <a:r>
              <a:rPr lang="en-US" sz="2800" b="1" dirty="0" smtClean="0">
                <a:solidFill>
                  <a:srgbClr val="3333FF"/>
                </a:solidFill>
              </a:rPr>
              <a:t>p</a:t>
            </a:r>
            <a:r>
              <a:rPr lang="en-US" sz="2800" b="1" dirty="0" smtClean="0">
                <a:solidFill>
                  <a:schemeClr val="tx1"/>
                </a:solidFill>
              </a:rPr>
              <a:t>)God </a:t>
            </a:r>
            <a:r>
              <a:rPr lang="en-US" sz="2800" b="1" dirty="0">
                <a:solidFill>
                  <a:schemeClr val="tx1"/>
                </a:solidFill>
              </a:rPr>
              <a:t>doesn't care how I feel. </a:t>
            </a:r>
            <a:r>
              <a:rPr lang="en-US" sz="2800" b="1" dirty="0" smtClean="0">
                <a:solidFill>
                  <a:schemeClr val="tx1"/>
                </a:solidFill>
              </a:rPr>
              <a:t>	He </a:t>
            </a:r>
            <a:r>
              <a:rPr lang="en-US" sz="2800" b="1" dirty="0">
                <a:solidFill>
                  <a:schemeClr val="tx1"/>
                </a:solidFill>
              </a:rPr>
              <a:t>just wants me to be a good </a:t>
            </a:r>
            <a:r>
              <a:rPr lang="en-US" sz="2800" b="1" dirty="0" smtClean="0">
                <a:solidFill>
                  <a:schemeClr val="tx1"/>
                </a:solidFill>
              </a:rPr>
              <a:t>person</a:t>
            </a:r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rgbClr val="3333FF"/>
                </a:solidFill>
              </a:rPr>
              <a:t>q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  <a:r>
              <a:rPr lang="en-US" sz="2800" b="1" dirty="0" smtClean="0">
                <a:solidFill>
                  <a:schemeClr val="tx1"/>
                </a:solidFill>
              </a:rPr>
              <a:t>God </a:t>
            </a:r>
            <a:r>
              <a:rPr lang="en-US" sz="2800" b="1" dirty="0">
                <a:solidFill>
                  <a:schemeClr val="tx1"/>
                </a:solidFill>
              </a:rPr>
              <a:t>only wants good Christians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>
              <a:lnSpc>
                <a:spcPts val="2900"/>
              </a:lnSpc>
            </a:pPr>
            <a:r>
              <a:rPr lang="en-US" sz="2800" b="1" dirty="0" smtClean="0">
                <a:solidFill>
                  <a:srgbClr val="3333FF"/>
                </a:solidFill>
              </a:rPr>
              <a:t>r</a:t>
            </a:r>
            <a:r>
              <a:rPr lang="en-US" sz="2800" b="1" dirty="0" smtClean="0">
                <a:solidFill>
                  <a:schemeClr val="tx1"/>
                </a:solidFill>
              </a:rPr>
              <a:t>)God </a:t>
            </a:r>
            <a:r>
              <a:rPr lang="en-US" sz="2800" b="1" dirty="0">
                <a:solidFill>
                  <a:schemeClr val="tx1"/>
                </a:solidFill>
              </a:rPr>
              <a:t>gets angry at </a:t>
            </a:r>
            <a:r>
              <a:rPr lang="en-US" sz="2800" b="1" dirty="0" smtClean="0">
                <a:solidFill>
                  <a:schemeClr val="tx1"/>
                </a:solidFill>
              </a:rPr>
              <a:t>me</a:t>
            </a:r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rgbClr val="3333FF"/>
                </a:solidFill>
              </a:rPr>
              <a:t>s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  <a:r>
              <a:rPr lang="en-US" sz="2800" b="1" dirty="0" smtClean="0">
                <a:solidFill>
                  <a:schemeClr val="tx1"/>
                </a:solidFill>
              </a:rPr>
              <a:t>God </a:t>
            </a:r>
            <a:r>
              <a:rPr lang="en-US" sz="2800" b="1" dirty="0">
                <a:solidFill>
                  <a:schemeClr val="tx1"/>
                </a:solidFill>
              </a:rPr>
              <a:t>does not hear me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>
              <a:lnSpc>
                <a:spcPts val="2900"/>
              </a:lnSpc>
            </a:pPr>
            <a:r>
              <a:rPr lang="en-US" sz="2800" b="1" dirty="0" smtClean="0">
                <a:solidFill>
                  <a:srgbClr val="3333FF"/>
                </a:solidFill>
              </a:rPr>
              <a:t>t</a:t>
            </a:r>
            <a:r>
              <a:rPr lang="en-US" sz="2800" b="1" dirty="0" smtClean="0">
                <a:solidFill>
                  <a:schemeClr val="tx1"/>
                </a:solidFill>
              </a:rPr>
              <a:t>)God </a:t>
            </a:r>
            <a:r>
              <a:rPr lang="en-US" sz="2800" b="1" dirty="0">
                <a:solidFill>
                  <a:schemeClr val="tx1"/>
                </a:solidFill>
              </a:rPr>
              <a:t>does not answer prayers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>
              <a:lnSpc>
                <a:spcPts val="2900"/>
              </a:lnSpc>
            </a:pPr>
            <a:r>
              <a:rPr lang="en-US" sz="2800" b="1" dirty="0" smtClean="0">
                <a:solidFill>
                  <a:srgbClr val="3333FF"/>
                </a:solidFill>
              </a:rPr>
              <a:t>u</a:t>
            </a:r>
            <a:r>
              <a:rPr lang="en-US" sz="2800" b="1" dirty="0" smtClean="0">
                <a:solidFill>
                  <a:schemeClr val="tx1"/>
                </a:solidFill>
              </a:rPr>
              <a:t>)God </a:t>
            </a:r>
            <a:r>
              <a:rPr lang="en-US" sz="2800" b="1" dirty="0">
                <a:solidFill>
                  <a:schemeClr val="tx1"/>
                </a:solidFill>
              </a:rPr>
              <a:t>will control me and take away my freedom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>
              <a:lnSpc>
                <a:spcPts val="2900"/>
              </a:lnSpc>
            </a:pPr>
            <a:r>
              <a:rPr lang="en-US" sz="2800" b="1" dirty="0" smtClean="0">
                <a:solidFill>
                  <a:srgbClr val="3333FF"/>
                </a:solidFill>
              </a:rPr>
              <a:t>v</a:t>
            </a:r>
            <a:r>
              <a:rPr lang="en-US" sz="2800" b="1" dirty="0" smtClean="0">
                <a:solidFill>
                  <a:schemeClr val="tx1"/>
                </a:solidFill>
              </a:rPr>
              <a:t>)God </a:t>
            </a:r>
            <a:r>
              <a:rPr lang="en-US" sz="2800" b="1" dirty="0">
                <a:solidFill>
                  <a:schemeClr val="tx1"/>
                </a:solidFill>
              </a:rPr>
              <a:t>will not forgive me because…</a:t>
            </a:r>
            <a:endParaRPr lang="en-US" sz="2800" dirty="0">
              <a:solidFill>
                <a:schemeClr val="tx1"/>
              </a:solidFill>
            </a:endParaRPr>
          </a:p>
          <a:p>
            <a:pPr algn="l">
              <a:lnSpc>
                <a:spcPts val="30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0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206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74724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799"/>
            <a:ext cx="9144000" cy="5791201"/>
          </a:xfrm>
        </p:spPr>
        <p:txBody>
          <a:bodyPr>
            <a:noAutofit/>
          </a:bodyPr>
          <a:lstStyle/>
          <a:p>
            <a:pPr algn="l">
              <a:lnSpc>
                <a:spcPts val="42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What experiences gave you these distortion?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Are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you too wary of people? Do you feel that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God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gives people a lot of pressure? As you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review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the descriptions of these distorted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thoughts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what do you find hope in the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explanations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of these inaccurate ideas? Can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you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think of a way to break through your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fears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of the outside world?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2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42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871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46125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lvl="0" algn="l">
              <a:lnSpc>
                <a:spcPts val="42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寫出你成長的家庭的人際關係的十條戒律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哪些是基於上帝的價值觀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哪些是與上帝的價值觀相衝突的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讀了本書第四章後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你如何看待這些戒律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(Matt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10:34-37)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200"/>
              </a:lnSpc>
            </a:pP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Write out the ten relational commandments of the family that you grew up in.  Which are based on God's values? Which are in conflict with God's values? After reading Chapter 4 of this book, what do you think of these commandments?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055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46124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lvl="0" algn="l">
              <a:lnSpc>
                <a:spcPts val="40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你用什麼方法來放下你的防禦機制？ 例如，什麼時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候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會停止用「忙碌或工作狂」來隱藏你對他人的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需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你作什麼事來代替你生活中應有的健康的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用什麼方法來正視並面對你的否認或投射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而勇敢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地將「你自己對他人的需要」和「你對人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際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渴望」付諸行動？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4604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62000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lvl="0" algn="l">
              <a:lnSpc>
                <a:spcPts val="40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What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are you doing to shed your defense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mechanism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When, for example, will you stop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hiding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your need for others behind busyness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or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workaholic? What are you substituting for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a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wholesome relationship in your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life?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What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are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you doing to step out of your denial or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projection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and to act on your own need for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others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and your desire for relationships?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697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11971</TotalTime>
  <Words>2636</Words>
  <Application>Microsoft Office PowerPoint</Application>
  <PresentationFormat>On-screen Show (4:3)</PresentationFormat>
  <Paragraphs>240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DFKai-SB</vt:lpstr>
      <vt:lpstr>PMingLiU</vt:lpstr>
      <vt:lpstr>Arial</vt:lpstr>
      <vt:lpstr>Calibri</vt:lpstr>
      <vt:lpstr>Times New Roman</vt:lpstr>
      <vt:lpstr>Office Theme</vt:lpstr>
      <vt:lpstr>Default Design</vt:lpstr>
      <vt:lpstr>改變帶來醫治</vt:lpstr>
      <vt:lpstr>孤立如何在生命中發展</vt:lpstr>
      <vt:lpstr>不能與人相連的三個孤立的階段</vt:lpstr>
      <vt:lpstr>不能相連的症狀</vt:lpstr>
      <vt:lpstr>不能相連的症狀</vt:lpstr>
      <vt:lpstr>不能相連的症狀</vt:lpstr>
      <vt:lpstr>不能相連的症狀</vt:lpstr>
      <vt:lpstr> 相連的障礙</vt:lpstr>
      <vt:lpstr> 相連的障礙</vt:lpstr>
      <vt:lpstr> 相連的障礙</vt:lpstr>
      <vt:lpstr> 相連的障礙:自我防衛機制(續)</vt:lpstr>
      <vt:lpstr> 相連的障礙:自我防衛機制(續)</vt:lpstr>
      <vt:lpstr> 學習神的方法</vt:lpstr>
      <vt:lpstr> 學習神的方法</vt:lpstr>
      <vt:lpstr>禱告範例</vt:lpstr>
      <vt:lpstr>Prayer Examples</vt:lpstr>
      <vt:lpstr>問題討論</vt:lpstr>
      <vt:lpstr>問題討論</vt:lpstr>
      <vt:lpstr>問題討論</vt:lpstr>
      <vt:lpstr>問題討論</vt:lpstr>
      <vt:lpstr>問題討論</vt:lpstr>
      <vt:lpstr>問題討論</vt:lpstr>
      <vt:lpstr>問題討論</vt:lpstr>
      <vt:lpstr>問題討論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annh2004@gmail.com</cp:lastModifiedBy>
  <cp:revision>627</cp:revision>
  <cp:lastPrinted>2019-10-08T06:02:45Z</cp:lastPrinted>
  <dcterms:created xsi:type="dcterms:W3CDTF">2015-09-24T17:15:02Z</dcterms:created>
  <dcterms:modified xsi:type="dcterms:W3CDTF">2022-11-01T05:54:12Z</dcterms:modified>
</cp:coreProperties>
</file>