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50" r:id="rId3"/>
    <p:sldId id="365" r:id="rId4"/>
    <p:sldId id="352" r:id="rId5"/>
    <p:sldId id="364" r:id="rId6"/>
    <p:sldId id="367" r:id="rId7"/>
    <p:sldId id="368" r:id="rId8"/>
    <p:sldId id="366" r:id="rId9"/>
    <p:sldId id="272" r:id="rId10"/>
    <p:sldId id="369" r:id="rId11"/>
    <p:sldId id="275" r:id="rId12"/>
    <p:sldId id="291" r:id="rId13"/>
    <p:sldId id="370" r:id="rId14"/>
    <p:sldId id="289" r:id="rId15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109" d="100"/>
          <a:sy n="109" d="100"/>
        </p:scale>
        <p:origin x="840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7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9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902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64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362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757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370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898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557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48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51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1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改變帶來醫治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第七</a:t>
            </a:r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 界線是如何發展的 </a:t>
            </a:r>
            <a:endParaRPr lang="en-US" altLang="zh-TW" sz="6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How We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Develop 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Boundaries?</a:t>
            </a:r>
          </a:p>
          <a:p>
            <a:endParaRPr lang="en-US" altLang="zh-TW" sz="6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7:30-9:30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Jan.3</a:t>
            </a:r>
            <a:r>
              <a:rPr lang="en-US" altLang="zh-TW" sz="54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2023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界線是如何發展的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限是透過嬰幼兒到童年再到青少年「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漸漸分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才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成形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4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嬰兒成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第一階段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建立相連和依附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Bonding &amp; </a:t>
            </a:r>
            <a:r>
              <a:rPr lang="en-US" altLang="zh-TW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Attachment</a:t>
            </a:r>
            <a:r>
              <a:rPr lang="zh-TW" alt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   </a:t>
            </a:r>
            <a:r>
              <a:rPr lang="en-US" altLang="zh-TW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→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它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是發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展「界線」過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程中，安全感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和力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量的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DFKai-SB" panose="03000509000000000000" pitchFamily="65" charset="-120"/>
                <a:cs typeface="Calibri" panose="020F0502020204030204" pitchFamily="34" charset="0"/>
              </a:rPr>
              <a:t>來源</a:t>
            </a:r>
            <a:endParaRPr lang="en-US" altLang="zh-TW" sz="2400" b="1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第二階段的過程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發展分離和身分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逐漸形成分離的意識，理解自己的界限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能力、思想、行為和感覺逐漸發展，分離延伸到學校、上大學到進入真實的世界工作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這一路的發展都需要學習維持人際關係，但又增加與相連者之間分離的能力→逐漸學會管理生命中的十個關鍵領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域，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是設立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先有相連才有分離</a:t>
            </a:r>
            <a:r>
              <a:rPr lang="en-US" altLang="zh-TW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有良好的內在相連，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才能設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立健康的界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線 </a:t>
            </a:r>
            <a:endParaRPr lang="en-US" sz="24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89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24" y="2"/>
            <a:ext cx="9127375" cy="685798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健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康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界線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的要素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.愛與尊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重：尊重自己和他人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的界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線 </a:t>
            </a:r>
            <a:endParaRPr lang="en-US" altLang="zh-TW" sz="24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.自由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能自由的講出我的界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線→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良好的相連帶來的愛與安全感也</a:t>
            </a:r>
            <a:r>
              <a:rPr lang="en-US" altLang="zh-TW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帶來自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由</a:t>
            </a:r>
            <a:r>
              <a:rPr lang="zh-TW" altLang="en-US" sz="2400" b="1" dirty="0" smtClean="0">
                <a:solidFill>
                  <a:srgbClr val="7030A0"/>
                </a:solidFill>
                <a:latin typeface="全真中黑體"/>
                <a:ea typeface="全真中黑體"/>
                <a:cs typeface="全真中黑體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而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自由的範圍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責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的限度之內</a:t>
            </a:r>
            <a:endParaRPr lang="en-US" altLang="zh-TW" sz="24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7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責任：為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自己的態度和行為負責，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不將問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題歸罪於他人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或環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境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，不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會承擔他人態度和行為失當的後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果</a:t>
            </a:r>
            <a:r>
              <a:rPr lang="en-US" altLang="zh-TW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既使當別人的自由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使他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們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得罪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我們，去處理痛苦仍然是我們的責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任→放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棄抱怨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，選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擇饒恕，為我們生命中的遭遇負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責，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建立平衡及健全的生活</a:t>
            </a:r>
            <a:endParaRPr lang="en-US" altLang="zh-TW" sz="2400" b="1" dirty="0" smtClean="0">
              <a:solidFill>
                <a:srgbClr val="3333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Jane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的丈夫酗酒是他的罪，他使家庭受損</a:t>
            </a:r>
            <a:endParaRPr lang="en-US" altLang="zh-TW" sz="24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Jane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的痛苦是她丈夫的錯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但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Jane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要為自己的痛苦負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責 </a:t>
            </a:r>
            <a:endParaRPr lang="en-US" altLang="zh-TW" sz="24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</a:t>
            </a: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有在自由與責任並行之處，愛才有存在的空間;愛創造更多的自由，自由導入更多的責任，責任便生出更多能力去</a:t>
            </a:r>
            <a:r>
              <a:rPr lang="zh-TW" altLang="en-US" sz="28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</a:t>
            </a:r>
            <a:endParaRPr lang="zh-TW" altLang="en-US" sz="28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67937"/>
            <a:ext cx="3810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40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24" y="2"/>
            <a:ext cx="9127375" cy="609598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健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康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界線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的要素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9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3.保護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界線要能隔絕惡的，容納善的。例如對酗酒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、吸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毒的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生採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取隔離的措施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39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自制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illeniaUPC" pitchFamily="18" charset="-34"/>
                <a:sym typeface="Symbol" panose="05050102010706020507" pitchFamily="18" charset="2"/>
              </a:rPr>
              <a:t>對自己設界線→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不是立在別人身上，而是自己；是自制不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是自私 </a:t>
            </a:r>
            <a:endParaRPr lang="en-US" altLang="zh-TW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做自己情緒的主人：為自己的情緒負責，不將自己的情緒困擾歸咎於他人，同時也不會因為他人的傷心、憤怒、失望、擔憂、痛苦等負面情緒，而放棄自己的原則和立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場 </a:t>
            </a:r>
            <a:endParaRPr lang="en-US" altLang="zh-TW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39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界線基於</a:t>
            </a:r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上帝的永恆真理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以上帝的話語為標準來設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界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線</a:t>
            </a:r>
            <a:endParaRPr lang="zh-TW" alt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3900"/>
              </a:lnSpc>
            </a:pPr>
            <a:endParaRPr lang="zh-TW" altLang="en-US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96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設立健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康界線帶來的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祝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福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讓我們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獨立思考能力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，能為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自己分辨對錯、好歹。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正向的自我形象與自我認同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(identity)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，清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楚的知道自己是誰，了解自己的需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會過度在乎別人的看法，也不需要老藉著別人的肯定或讚美來維持自我的價值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能力拒絕別人不健康的影響或不當的要求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讓我們心靈有自由空間，帶來責任感 </a:t>
            </a:r>
            <a:endParaRPr lang="en-US" altLang="zh-TW" sz="28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讓我們有自主權，產生自制能力，能健康表達個人情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緒，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建立平衡及健全的生活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自由健康的去愛與被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愛，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是建立美好人際關係的基</a:t>
            </a: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石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，也是長成基督的形象，邁向成熟的要素</a:t>
            </a:r>
            <a:endParaRPr lang="zh-TW" alt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594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619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界線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設立的失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敗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--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亞當夏娃的例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始祖墮落之後，我們的界線被摧毀了，我們失去恩典也失去分辨「誰擁有甚麼」的真理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不要我們擁有的，而去要屬於別人的」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 smtClean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Since the fall, we have all had difficulty owning what is ours. We disown what is ours and try to own what belongs to others) </a:t>
            </a:r>
            <a:r>
              <a:rPr lang="zh-TW" altLang="en-US" sz="2800" b="1" dirty="0" smtClean="0">
                <a:solidFill>
                  <a:schemeClr val="tx1"/>
                </a:solidFill>
                <a:latin typeface="Arial Narrow" panose="020B0606020202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 </a:t>
            </a:r>
            <a:endParaRPr lang="en-US" altLang="zh-TW" sz="2800" b="1" dirty="0" smtClean="0">
              <a:solidFill>
                <a:schemeClr val="tx1"/>
              </a:solidFill>
              <a:latin typeface="Arial Narrow" panose="020B0606020202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亞當怪夏娃「導致」他犯罪，夏娃說是蛇的錯，是蛇叫她吃那分別善惡樹的果子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他們沒有為自己的行為負責，不承認因自己的慾望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想變得像神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、態度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認為神不知道甚麼對他們最好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和行為驅使他們選擇 →後果是從神的恩典中墜落，使全人類陷入「罪」中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48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98524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界線設立的失敗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—Sandy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的例子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98525"/>
            <a:ext cx="9144000" cy="5959475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已經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歲還不被母親允許獨自和朋友過感恩節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母親用生氣來控制女兒，讓女兒覺得有義務照著母親想要的去做，令她高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興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情緒勒索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Sandy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母親不想為自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己「因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女兒沒有回家過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節」的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失望情緒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負責，她試圖擁有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掌控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)Sandy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的時間和生命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健康的作法是，母親要選擇處理她的願望受限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願望落空而難過，但尋找別的方法過節而非抱著受害者的心態責怪女兒破壞她的假期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Sandy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要對母親設立界線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她要向母親「拿回」她自己的時間和生命的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所有權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，自由地選擇與朋友過節。</a:t>
            </a:r>
            <a:endParaRPr lang="zh-TW" alt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225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界線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設立的失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敗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--Jane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的例子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因感到「恐慌來襲」尋求幫助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的丈夫酗酒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對丈夫的不當行為說「不」時，感到戰驚駭怕，極度孤單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關鍵因素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內在的孤立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→她裡面沒有內在的相連感，她沒有發展出「情緒對象的恆常性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解決方案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:Jane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要為自己的痛苦負責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4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為自己</a:t>
            </a: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缺乏與人依附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而努力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加入一個支持團體，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係，她漸漸發展與人分離的</a:t>
            </a:r>
            <a:r>
              <a:rPr lang="zh-TW" altLang="en-US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獨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感到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孤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單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，她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明白</a:t>
            </a:r>
            <a:r>
              <a:rPr lang="zh-TW" altLang="en-US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設立界線並不是不愛對</a:t>
            </a:r>
            <a:r>
              <a:rPr lang="zh-TW" altLang="en-US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</a:t>
            </a:r>
            <a:r>
              <a:rPr lang="en-US" altLang="zh-TW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丈夫的行為設立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，她不再受虐待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4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她的丈夫因自己的行為受苦而被迫改變，他不再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酗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酒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以一起解決一些問題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zh-TW" alt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95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22323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algn="l">
              <a:lnSpc>
                <a:spcPts val="42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親愛的天父，我敬拜祢，謝謝祢設立界線，你是ㄧ位有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線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的神，你的話語就是我生活的準繩，我的界線。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祈求你醫治我因我不知道在我的生命中設立任何界限而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的傷害，求祢釋放我因著我讓別人「越界」所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的痛苦，並幫助我建立強大而健康的界限。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主啊，給我勇氣為我的情緒負責，我要選擇饒恕我所愛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，而不是用責備和抱怨的態度面對我的生活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給我所愛的人有那種愛中的自由，祈求聖靈幫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明白設立明確清楚的界線所能帶來的安全感和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奉耶穌基督的聖名禱告， 阿門。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rmAutofit fontScale="90000"/>
          </a:bodyPr>
          <a:lstStyle/>
          <a:p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Prayer Sample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1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Dear heavenly Father, I worship you, thank you for setting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boundaries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you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are a God with boundaries, your words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are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standard of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my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life, my boundaries.</a:t>
            </a:r>
          </a:p>
          <a:p>
            <a:pPr algn="l">
              <a:lnSpc>
                <a:spcPts val="33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Lord, I ask you to heal the hurts that have come because I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haven’t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known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or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set any boundaries.  Please repair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those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boundaries that I’ve let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other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people overrun and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help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me establish boundaries where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there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haven’t been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any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strong ones before.</a:t>
            </a:r>
          </a:p>
          <a:p>
            <a:pPr algn="l">
              <a:lnSpc>
                <a:spcPts val="33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Lord, give me the courage to accept responsibility for my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feelings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and to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extend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forgiveness to those I love rather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than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to merely blame and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complain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about the way life is.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May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I offer to those I love freedom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within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that love, and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may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I discover the safety and the freedom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that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come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with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clearly defined boundaries. I pray in Jesus’ almighty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name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. Amen.</a:t>
            </a:r>
          </a:p>
          <a:p>
            <a:pPr algn="l">
              <a:lnSpc>
                <a:spcPts val="33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2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54050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1"/>
            <a:ext cx="9144000" cy="6172200"/>
          </a:xfrm>
        </p:spPr>
        <p:txBody>
          <a:bodyPr>
            <a:noAutofit/>
          </a:bodyPr>
          <a:lstStyle/>
          <a:p>
            <a:pPr lvl="0" algn="l">
              <a:lnSpc>
                <a:spcPts val="33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在孩子建立相連和依附的第一年之後，分離的過程開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始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，界限開始形成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是否因為不允許擁有自己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受、想法和行為而使你無法設立清楚的界限？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你在感受、想法和行為上的限制太少，以至於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傾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向於表現得好像你是唯一重要的人？ 結果，你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得過於負責任還是沒有盡到應有的責任？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After a child’s first year of bonding and attachment, the process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separateness begins, and boundaries begin to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develop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Are your boundaries confused because you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were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not allowed to own your feelings, thoughts, and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behaviors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? Or are your boundaries not limited enough,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that you tend to act as though you are the only one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who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matters? As a result, have you become, respectively,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overly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responsible or not as responsible as you should be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endParaRPr lang="en-US" sz="2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>
              <a:lnSpc>
                <a:spcPts val="3300"/>
              </a:lnSpc>
            </a:pPr>
            <a:endParaRPr lang="en-US" sz="2800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你曾經像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Sandy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一樣，試圖擁有屬於別人的東西（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Sandy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不敢選擇和她的朋友一起過感恩節，因這樣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她母親感到失望和憤怒時，她不知不覺在「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為她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失望和憤怒負責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「擁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有屬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於她母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和憤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怒」）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p.146-147)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箴言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19:19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怎麼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你試圖為別人的憤怒負責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擁有別人的憤怒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生什麼？在你的生活中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你是不是不知不覺在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人的情緒負責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而被掌控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或你不知不覺在用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情緒去掌控人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請分享你的經驗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                                                                                             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箴言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19:19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常發烈怒的人，必須受罰，如果你幫助他，就必須一而再幫助他。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000"/>
              </a:lnSpc>
            </a:pP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561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1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2.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When have you, like Sandy, tried to own what belongs to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others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(her mother’s disappointment and anger if she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chose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 spend Thanksgiving with her friends;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p.111-	112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)?  </a:t>
            </a:r>
            <a:endParaRPr lang="en-US" sz="2800" b="1" dirty="0" smtClean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>
              <a:lnSpc>
                <a:spcPts val="4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What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Does Proverbs 19:19 say about what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happens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when you try to own someone else’s anger? </a:t>
            </a:r>
            <a:endParaRPr lang="en-US" sz="2800" b="1" dirty="0" smtClean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>
              <a:lnSpc>
                <a:spcPts val="4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your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life, are you unconsciously being responsible for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other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people’s emotions and being controlled? </a:t>
            </a:r>
            <a:endParaRPr lang="en-US" sz="2800" b="1" dirty="0" smtClean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>
              <a:lnSpc>
                <a:spcPts val="4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are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you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unconsciously using your emotions to control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others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? Please share your experience.</a:t>
            </a:r>
          </a:p>
          <a:p>
            <a:pPr algn="l">
              <a:lnSpc>
                <a:spcPts val="4000"/>
              </a:lnSpc>
            </a:pPr>
            <a:r>
              <a:rPr lang="en-US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Proverbs 19:19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hot-tempered person must pay the penalty; rescue them, and you will have to do it again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en-US" sz="2800" b="1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164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46125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46125"/>
            <a:ext cx="9144000" cy="6111875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你曾經像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Sandy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的媽媽一樣，試圖將你感受到的痛苦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望或憤怒歸咎於別人，而不是承擔責任和處理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感受嗎？ 你曾經等待別人改變，而不是為你自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生活情況負責並採取必需的應變措施嗎？ 你如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著主從這樣的景況得釋放？請分享您的經驗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When have you, like Sandy’s mother, tried to blame someone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else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 the pain, disappointment or anger you were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feeling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rather than taking responsibility and dealing with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your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feelings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  <a:p>
            <a:pPr algn="l">
              <a:lnSpc>
                <a:spcPts val="32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Are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you waiting for someone else to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change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rather than taking responsibility for the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circumstances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your own life and acting to change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them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? </a:t>
            </a:r>
            <a:endParaRPr lang="en-US" sz="2800" b="1" dirty="0" smtClean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>
              <a:lnSpc>
                <a:spcPts val="32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were you delivered from such a situation by </a:t>
            </a:r>
            <a:r>
              <a:rPr 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Lord? Please share your experience. </a:t>
            </a:r>
          </a:p>
          <a:p>
            <a:pPr lvl="0" algn="l">
              <a:lnSpc>
                <a:spcPts val="32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055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15084</TotalTime>
  <Words>1148</Words>
  <Application>Microsoft Office PowerPoint</Application>
  <PresentationFormat>On-screen Show (4:3)</PresentationFormat>
  <Paragraphs>106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標楷體</vt:lpstr>
      <vt:lpstr>標楷體</vt:lpstr>
      <vt:lpstr>DilleniaUPC</vt:lpstr>
      <vt:lpstr>全真中黑體</vt:lpstr>
      <vt:lpstr>Arial</vt:lpstr>
      <vt:lpstr>Arial Narrow</vt:lpstr>
      <vt:lpstr>Calibri</vt:lpstr>
      <vt:lpstr>Calibri Light</vt:lpstr>
      <vt:lpstr>Symbol</vt:lpstr>
      <vt:lpstr>Times New Roman</vt:lpstr>
      <vt:lpstr>Office Theme</vt:lpstr>
      <vt:lpstr>改變帶來醫治</vt:lpstr>
      <vt:lpstr>界線是如何發展的</vt:lpstr>
      <vt:lpstr>健康界線的要素</vt:lpstr>
      <vt:lpstr>健康界線的要素</vt:lpstr>
      <vt:lpstr>設立健康界線帶來的祝福</vt:lpstr>
      <vt:lpstr>界線設立的失敗--亞當夏娃的例子</vt:lpstr>
      <vt:lpstr>界線設立的失敗—Sandy的例子</vt:lpstr>
      <vt:lpstr>界線設立的失敗--Jane的例子</vt:lpstr>
      <vt:lpstr>禱告範例</vt:lpstr>
      <vt:lpstr>Prayer Sample</vt:lpstr>
      <vt:lpstr>問題討論</vt:lpstr>
      <vt:lpstr>問題討論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850</cp:revision>
  <cp:lastPrinted>2019-10-08T06:02:45Z</cp:lastPrinted>
  <dcterms:created xsi:type="dcterms:W3CDTF">2015-09-24T17:15:02Z</dcterms:created>
  <dcterms:modified xsi:type="dcterms:W3CDTF">2023-01-03T08:22:00Z</dcterms:modified>
</cp:coreProperties>
</file>