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350" r:id="rId3"/>
    <p:sldId id="365" r:id="rId4"/>
    <p:sldId id="352" r:id="rId5"/>
    <p:sldId id="371" r:id="rId6"/>
    <p:sldId id="372" r:id="rId7"/>
    <p:sldId id="373" r:id="rId8"/>
    <p:sldId id="374" r:id="rId9"/>
    <p:sldId id="376" r:id="rId10"/>
    <p:sldId id="377" r:id="rId11"/>
    <p:sldId id="378" r:id="rId12"/>
    <p:sldId id="380" r:id="rId13"/>
    <p:sldId id="381" r:id="rId14"/>
    <p:sldId id="382" r:id="rId15"/>
    <p:sldId id="383" r:id="rId16"/>
    <p:sldId id="384" r:id="rId17"/>
    <p:sldId id="385" r:id="rId18"/>
    <p:sldId id="272" r:id="rId19"/>
    <p:sldId id="369" r:id="rId20"/>
    <p:sldId id="275" r:id="rId21"/>
    <p:sldId id="291" r:id="rId22"/>
    <p:sldId id="370" r:id="rId23"/>
    <p:sldId id="289" r:id="rId24"/>
    <p:sldId id="386" r:id="rId25"/>
    <p:sldId id="387" r:id="rId26"/>
    <p:sldId id="388" r:id="rId27"/>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20" autoAdjust="0"/>
    <p:restoredTop sz="94651" autoAdjust="0"/>
  </p:normalViewPr>
  <p:slideViewPr>
    <p:cSldViewPr>
      <p:cViewPr varScale="1">
        <p:scale>
          <a:sx n="109" d="100"/>
          <a:sy n="109" d="100"/>
        </p:scale>
        <p:origin x="840" y="126"/>
      </p:cViewPr>
      <p:guideLst>
        <p:guide orient="horz" pos="2160"/>
        <p:guide pos="2880"/>
      </p:guideLst>
    </p:cSldViewPr>
  </p:slideViewPr>
  <p:outlineViewPr>
    <p:cViewPr>
      <p:scale>
        <a:sx n="33" d="100"/>
        <a:sy n="33" d="100"/>
      </p:scale>
      <p:origin x="0" y="-14742"/>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A0744A24-4B72-4318-AECE-386B152C1BED}" type="datetimeFigureOut">
              <a:rPr lang="en-US" smtClean="0"/>
              <a:t>1/17/2023</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4BB6A0B-71B1-4D22-9513-D7190F6748BE}" type="slidenum">
              <a:rPr lang="en-US" smtClean="0"/>
              <a:t>‹#›</a:t>
            </a:fld>
            <a:endParaRPr lang="en-US" dirty="0"/>
          </a:p>
        </p:txBody>
      </p:sp>
    </p:spTree>
    <p:extLst>
      <p:ext uri="{BB962C8B-B14F-4D97-AF65-F5344CB8AC3E}">
        <p14:creationId xmlns:p14="http://schemas.microsoft.com/office/powerpoint/2010/main" val="1068268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DCDDA0FE-9DFE-41C2-A3CB-C239C4EE6729}" type="datetimeFigureOut">
              <a:rPr lang="en-US" smtClean="0"/>
              <a:t>1/17/2023</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D00658CE-425A-44BE-94EC-4126F81A947E}" type="slidenum">
              <a:rPr lang="en-US" smtClean="0"/>
              <a:t>‹#›</a:t>
            </a:fld>
            <a:endParaRPr lang="en-US" dirty="0"/>
          </a:p>
        </p:txBody>
      </p:sp>
    </p:spTree>
    <p:extLst>
      <p:ext uri="{BB962C8B-B14F-4D97-AF65-F5344CB8AC3E}">
        <p14:creationId xmlns:p14="http://schemas.microsoft.com/office/powerpoint/2010/main" val="339646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a:t>
            </a:fld>
            <a:endParaRPr lang="en-US" dirty="0"/>
          </a:p>
        </p:txBody>
      </p:sp>
    </p:spTree>
    <p:extLst>
      <p:ext uri="{BB962C8B-B14F-4D97-AF65-F5344CB8AC3E}">
        <p14:creationId xmlns:p14="http://schemas.microsoft.com/office/powerpoint/2010/main" val="723391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3</a:t>
            </a:fld>
            <a:endParaRPr lang="en-US" dirty="0"/>
          </a:p>
        </p:txBody>
      </p:sp>
    </p:spTree>
    <p:extLst>
      <p:ext uri="{BB962C8B-B14F-4D97-AF65-F5344CB8AC3E}">
        <p14:creationId xmlns:p14="http://schemas.microsoft.com/office/powerpoint/2010/main" val="1986902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4</a:t>
            </a:fld>
            <a:endParaRPr lang="en-US" dirty="0"/>
          </a:p>
        </p:txBody>
      </p:sp>
    </p:spTree>
    <p:extLst>
      <p:ext uri="{BB962C8B-B14F-4D97-AF65-F5344CB8AC3E}">
        <p14:creationId xmlns:p14="http://schemas.microsoft.com/office/powerpoint/2010/main" val="2248646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5</a:t>
            </a:fld>
            <a:endParaRPr lang="en-US" dirty="0"/>
          </a:p>
        </p:txBody>
      </p:sp>
    </p:spTree>
    <p:extLst>
      <p:ext uri="{BB962C8B-B14F-4D97-AF65-F5344CB8AC3E}">
        <p14:creationId xmlns:p14="http://schemas.microsoft.com/office/powerpoint/2010/main" val="2728423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6</a:t>
            </a:fld>
            <a:endParaRPr lang="en-US" dirty="0"/>
          </a:p>
        </p:txBody>
      </p:sp>
    </p:spTree>
    <p:extLst>
      <p:ext uri="{BB962C8B-B14F-4D97-AF65-F5344CB8AC3E}">
        <p14:creationId xmlns:p14="http://schemas.microsoft.com/office/powerpoint/2010/main" val="713991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7</a:t>
            </a:fld>
            <a:endParaRPr lang="en-US" dirty="0"/>
          </a:p>
        </p:txBody>
      </p:sp>
    </p:spTree>
    <p:extLst>
      <p:ext uri="{BB962C8B-B14F-4D97-AF65-F5344CB8AC3E}">
        <p14:creationId xmlns:p14="http://schemas.microsoft.com/office/powerpoint/2010/main" val="4125670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8</a:t>
            </a:fld>
            <a:endParaRPr lang="en-US" dirty="0"/>
          </a:p>
        </p:txBody>
      </p:sp>
    </p:spTree>
    <p:extLst>
      <p:ext uri="{BB962C8B-B14F-4D97-AF65-F5344CB8AC3E}">
        <p14:creationId xmlns:p14="http://schemas.microsoft.com/office/powerpoint/2010/main" val="3322452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9</a:t>
            </a:fld>
            <a:endParaRPr lang="en-US" dirty="0"/>
          </a:p>
        </p:txBody>
      </p:sp>
    </p:spTree>
    <p:extLst>
      <p:ext uri="{BB962C8B-B14F-4D97-AF65-F5344CB8AC3E}">
        <p14:creationId xmlns:p14="http://schemas.microsoft.com/office/powerpoint/2010/main" val="3209631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10</a:t>
            </a:fld>
            <a:endParaRPr lang="en-US" dirty="0"/>
          </a:p>
        </p:txBody>
      </p:sp>
    </p:spTree>
    <p:extLst>
      <p:ext uri="{BB962C8B-B14F-4D97-AF65-F5344CB8AC3E}">
        <p14:creationId xmlns:p14="http://schemas.microsoft.com/office/powerpoint/2010/main" val="947453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11</a:t>
            </a:fld>
            <a:endParaRPr lang="en-US" dirty="0"/>
          </a:p>
        </p:txBody>
      </p:sp>
    </p:spTree>
    <p:extLst>
      <p:ext uri="{BB962C8B-B14F-4D97-AF65-F5344CB8AC3E}">
        <p14:creationId xmlns:p14="http://schemas.microsoft.com/office/powerpoint/2010/main" val="1132907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12</a:t>
            </a:fld>
            <a:endParaRPr lang="en-US" dirty="0"/>
          </a:p>
        </p:txBody>
      </p:sp>
    </p:spTree>
    <p:extLst>
      <p:ext uri="{BB962C8B-B14F-4D97-AF65-F5344CB8AC3E}">
        <p14:creationId xmlns:p14="http://schemas.microsoft.com/office/powerpoint/2010/main" val="3494808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13</a:t>
            </a:fld>
            <a:endParaRPr lang="en-US" dirty="0"/>
          </a:p>
        </p:txBody>
      </p:sp>
    </p:spTree>
    <p:extLst>
      <p:ext uri="{BB962C8B-B14F-4D97-AF65-F5344CB8AC3E}">
        <p14:creationId xmlns:p14="http://schemas.microsoft.com/office/powerpoint/2010/main" val="2895103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14</a:t>
            </a:fld>
            <a:endParaRPr lang="en-US" dirty="0"/>
          </a:p>
        </p:txBody>
      </p:sp>
    </p:spTree>
    <p:extLst>
      <p:ext uri="{BB962C8B-B14F-4D97-AF65-F5344CB8AC3E}">
        <p14:creationId xmlns:p14="http://schemas.microsoft.com/office/powerpoint/2010/main" val="2045076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15</a:t>
            </a:fld>
            <a:endParaRPr lang="en-US" dirty="0"/>
          </a:p>
        </p:txBody>
      </p:sp>
    </p:spTree>
    <p:extLst>
      <p:ext uri="{BB962C8B-B14F-4D97-AF65-F5344CB8AC3E}">
        <p14:creationId xmlns:p14="http://schemas.microsoft.com/office/powerpoint/2010/main" val="639084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16</a:t>
            </a:fld>
            <a:endParaRPr lang="en-US" dirty="0"/>
          </a:p>
        </p:txBody>
      </p:sp>
    </p:spTree>
    <p:extLst>
      <p:ext uri="{BB962C8B-B14F-4D97-AF65-F5344CB8AC3E}">
        <p14:creationId xmlns:p14="http://schemas.microsoft.com/office/powerpoint/2010/main" val="3015828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17</a:t>
            </a:fld>
            <a:endParaRPr lang="en-US" dirty="0"/>
          </a:p>
        </p:txBody>
      </p:sp>
    </p:spTree>
    <p:extLst>
      <p:ext uri="{BB962C8B-B14F-4D97-AF65-F5344CB8AC3E}">
        <p14:creationId xmlns:p14="http://schemas.microsoft.com/office/powerpoint/2010/main" val="1757503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18</a:t>
            </a:fld>
            <a:endParaRPr lang="en-US" dirty="0"/>
          </a:p>
        </p:txBody>
      </p:sp>
    </p:spTree>
    <p:extLst>
      <p:ext uri="{BB962C8B-B14F-4D97-AF65-F5344CB8AC3E}">
        <p14:creationId xmlns:p14="http://schemas.microsoft.com/office/powerpoint/2010/main" val="3117852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19</a:t>
            </a:fld>
            <a:endParaRPr lang="en-US" dirty="0"/>
          </a:p>
        </p:txBody>
      </p:sp>
    </p:spTree>
    <p:extLst>
      <p:ext uri="{BB962C8B-B14F-4D97-AF65-F5344CB8AC3E}">
        <p14:creationId xmlns:p14="http://schemas.microsoft.com/office/powerpoint/2010/main" val="437557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20</a:t>
            </a:fld>
            <a:endParaRPr lang="en-US" dirty="0"/>
          </a:p>
        </p:txBody>
      </p:sp>
    </p:spTree>
    <p:extLst>
      <p:ext uri="{BB962C8B-B14F-4D97-AF65-F5344CB8AC3E}">
        <p14:creationId xmlns:p14="http://schemas.microsoft.com/office/powerpoint/2010/main" val="36232215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21</a:t>
            </a:fld>
            <a:endParaRPr lang="en-US" dirty="0"/>
          </a:p>
        </p:txBody>
      </p:sp>
    </p:spTree>
    <p:extLst>
      <p:ext uri="{BB962C8B-B14F-4D97-AF65-F5344CB8AC3E}">
        <p14:creationId xmlns:p14="http://schemas.microsoft.com/office/powerpoint/2010/main" val="2656248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22</a:t>
            </a:fld>
            <a:endParaRPr lang="en-US" dirty="0"/>
          </a:p>
        </p:txBody>
      </p:sp>
    </p:spTree>
    <p:extLst>
      <p:ext uri="{BB962C8B-B14F-4D97-AF65-F5344CB8AC3E}">
        <p14:creationId xmlns:p14="http://schemas.microsoft.com/office/powerpoint/2010/main" val="3121518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23</a:t>
            </a:fld>
            <a:endParaRPr lang="en-US" dirty="0"/>
          </a:p>
        </p:txBody>
      </p:sp>
    </p:spTree>
    <p:extLst>
      <p:ext uri="{BB962C8B-B14F-4D97-AF65-F5344CB8AC3E}">
        <p14:creationId xmlns:p14="http://schemas.microsoft.com/office/powerpoint/2010/main" val="3178811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24</a:t>
            </a:fld>
            <a:endParaRPr lang="en-US" dirty="0"/>
          </a:p>
        </p:txBody>
      </p:sp>
    </p:spTree>
    <p:extLst>
      <p:ext uri="{BB962C8B-B14F-4D97-AF65-F5344CB8AC3E}">
        <p14:creationId xmlns:p14="http://schemas.microsoft.com/office/powerpoint/2010/main" val="39027717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25</a:t>
            </a:fld>
            <a:endParaRPr lang="en-US" dirty="0"/>
          </a:p>
        </p:txBody>
      </p:sp>
    </p:spTree>
    <p:extLst>
      <p:ext uri="{BB962C8B-B14F-4D97-AF65-F5344CB8AC3E}">
        <p14:creationId xmlns:p14="http://schemas.microsoft.com/office/powerpoint/2010/main" val="16476580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658CE-425A-44BE-94EC-4126F81A947E}" type="slidenum">
              <a:rPr lang="en-US" smtClean="0"/>
              <a:t>26</a:t>
            </a:fld>
            <a:endParaRPr lang="en-US" dirty="0"/>
          </a:p>
        </p:txBody>
      </p:sp>
    </p:spTree>
    <p:extLst>
      <p:ext uri="{BB962C8B-B14F-4D97-AF65-F5344CB8AC3E}">
        <p14:creationId xmlns:p14="http://schemas.microsoft.com/office/powerpoint/2010/main" val="1084341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AA15F-795E-42DB-A154-14F0B8769E6F}" type="datetime1">
              <a:rPr lang="en-US" smtClean="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02751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108EF-FDDA-46F8-A4B3-AB89535FE1A9}" type="datetime1">
              <a:rPr lang="en-US" smtClean="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7997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723A21-EDBA-40DA-9B5A-7A67CC6389F9}" type="datetime1">
              <a:rPr lang="en-US" smtClean="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61363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3B6FE8-391C-4332-ABC9-5A2738701589}" type="datetime1">
              <a:rPr lang="en-US" smtClean="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7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A43D80-8C08-451B-982B-E0DE6991F913}" type="datetime1">
              <a:rPr lang="en-US" smtClean="0"/>
              <a:t>1/17/2023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226383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EEFEF5-033D-4DF5-A43F-3B031949D214}" type="datetime1">
              <a:rPr lang="en-US" smtClean="0"/>
              <a:t>1/17/2023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346420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955E-ED50-458C-BA22-CDBC36473C0C}" type="datetime1">
              <a:rPr lang="en-US" smtClean="0"/>
              <a:t>1/17/2023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3120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1756D-A06F-4F1A-8E6B-716BC5E8849E}" type="datetime1">
              <a:rPr lang="en-US" smtClean="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440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4D719-3108-4E6C-8AE7-BA62466128EF}" type="datetime1">
              <a:rPr lang="en-US" smtClean="0"/>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81681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F2518F-869E-4BD5-8E63-C6F218ECD664}" type="datetime1">
              <a:rPr lang="en-US" smtClean="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2636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B35E5-591D-4CE9-9E06-F2C8234E74BF}" type="datetime1">
              <a:rPr lang="en-US" smtClean="0"/>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4CFD8-F662-4A36-AA27-12DE1FA08638}" type="slidenum">
              <a:rPr lang="en-US" smtClean="0"/>
              <a:t>‹#›</a:t>
            </a:fld>
            <a:endParaRPr lang="en-US" dirty="0"/>
          </a:p>
        </p:txBody>
      </p:sp>
    </p:spTree>
    <p:extLst>
      <p:ext uri="{BB962C8B-B14F-4D97-AF65-F5344CB8AC3E}">
        <p14:creationId xmlns:p14="http://schemas.microsoft.com/office/powerpoint/2010/main" val="17967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BD5D6-5CAE-4D72-9E00-EF5D031220A0}" type="datetime1">
              <a:rPr lang="en-US" smtClean="0"/>
              <a:t>1/17/2023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4CFD8-F662-4A36-AA27-12DE1FA08638}" type="slidenum">
              <a:rPr lang="en-US" smtClean="0"/>
              <a:t>‹#›</a:t>
            </a:fld>
            <a:endParaRPr lang="en-US" dirty="0"/>
          </a:p>
        </p:txBody>
      </p:sp>
    </p:spTree>
    <p:extLst>
      <p:ext uri="{BB962C8B-B14F-4D97-AF65-F5344CB8AC3E}">
        <p14:creationId xmlns:p14="http://schemas.microsoft.com/office/powerpoint/2010/main" val="117776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219200"/>
          </a:xfrm>
        </p:spPr>
        <p:txBody>
          <a:bodyPr>
            <a:normAutofit/>
          </a:bodyPr>
          <a:lstStyle/>
          <a:p>
            <a:r>
              <a:rPr lang="zh-TW" altLang="en-US" sz="72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改變帶來醫治</a:t>
            </a:r>
            <a:endParaRPr lang="en-US" sz="72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1447800"/>
            <a:ext cx="9144000" cy="5410200"/>
          </a:xfrm>
        </p:spPr>
        <p:txBody>
          <a:bodyPr>
            <a:noAutofit/>
          </a:bodyPr>
          <a:lstStyle/>
          <a:p>
            <a:r>
              <a:rPr lang="zh-TW" altLang="en-US"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第八章 越界 </a:t>
            </a:r>
            <a:endParaRPr lang="en-US" altLang="zh-TW"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sz="6000" b="1" dirty="0" smtClean="0">
                <a:solidFill>
                  <a:schemeClr val="tx1"/>
                </a:solidFill>
                <a:effectLst>
                  <a:outerShdw blurRad="38100" dist="38100" dir="2700000" algn="tl">
                    <a:srgbClr val="000000">
                      <a:alpha val="43137"/>
                    </a:srgbClr>
                  </a:outerShdw>
                </a:effectLst>
              </a:rPr>
              <a:t>Crossing </a:t>
            </a:r>
            <a:r>
              <a:rPr lang="en-US" sz="6000" b="1" dirty="0">
                <a:solidFill>
                  <a:schemeClr val="tx1"/>
                </a:solidFill>
                <a:effectLst>
                  <a:outerShdw blurRad="38100" dist="38100" dir="2700000" algn="tl">
                    <a:srgbClr val="000000">
                      <a:alpha val="43137"/>
                    </a:srgbClr>
                  </a:outerShdw>
                </a:effectLst>
              </a:rPr>
              <a:t>Over Boundaries</a:t>
            </a:r>
            <a:endParaRPr lang="en-US" altLang="zh-TW" sz="60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endPar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zh-TW" altLang="en-US"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週二晚</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7:30-9:30</a:t>
            </a:r>
            <a:endParaRPr lang="en-US" altLang="zh-TW" sz="5400" b="1" dirty="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a:p>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Jan.17</a:t>
            </a:r>
            <a:r>
              <a:rPr lang="en-US" altLang="zh-TW" sz="5400" b="1" baseline="30000"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th</a:t>
            </a:r>
            <a:r>
              <a:rPr lang="en-US" altLang="zh-TW" sz="5400"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 2023</a:t>
            </a:r>
            <a:endParaRPr lang="zh-TW" altLang="en-US" b="1" dirty="0" smtClean="0">
              <a:solidFill>
                <a:schemeClr val="tx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077200" y="6356350"/>
            <a:ext cx="609600" cy="365125"/>
          </a:xfrm>
        </p:spPr>
        <p:txBody>
          <a:bodyPr/>
          <a:lstStyle/>
          <a:p>
            <a:fld id="{69C4CFD8-F662-4A36-AA27-12DE1FA08638}" type="slidenum">
              <a:rPr lang="en-US" smtClean="0"/>
              <a:t>1</a:t>
            </a:fld>
            <a:endParaRPr lang="en-US" dirty="0"/>
          </a:p>
        </p:txBody>
      </p:sp>
    </p:spTree>
    <p:extLst>
      <p:ext uri="{BB962C8B-B14F-4D97-AF65-F5344CB8AC3E}">
        <p14:creationId xmlns:p14="http://schemas.microsoft.com/office/powerpoint/2010/main" val="1709965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9144000" cy="761998"/>
          </a:xfrm>
        </p:spPr>
        <p:txBody>
          <a:bodyPr>
            <a:noAutofit/>
          </a:bodyPr>
          <a:lstStyle/>
          <a:p>
            <a:r>
              <a:rPr lang="zh-TW" altLang="en-US"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你越界了嗎</a:t>
            </a:r>
            <a:r>
              <a:rPr lang="en-US" altLang="zh-TW"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0"/>
            <a:ext cx="9144000" cy="6096000"/>
          </a:xfrm>
        </p:spPr>
        <p:txBody>
          <a:bodyPr>
            <a:noAutofit/>
          </a:bodyPr>
          <a:lstStyle/>
          <a:p>
            <a:pPr marL="457200" indent="-457200" algn="l">
              <a:lnSpc>
                <a:spcPts val="40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越界</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擁</a:t>
            </a:r>
            <a:r>
              <a:rPr lang="zh-TW" altLang="en-US" sz="2800" b="1" dirty="0" smtClean="0">
                <a:solidFill>
                  <a:schemeClr val="tx1"/>
                </a:solidFill>
                <a:latin typeface="DFKai-SB" panose="03000509000000000000" pitchFamily="65" charset="-120"/>
                <a:ea typeface="DFKai-SB" panose="03000509000000000000" pitchFamily="65" charset="-120"/>
              </a:rPr>
              <a:t>有不該擁有的東西</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佔有不該是你的，</a:t>
            </a:r>
            <a:r>
              <a:rPr lang="zh-TW" altLang="en-US" sz="2800" b="1" dirty="0">
                <a:solidFill>
                  <a:schemeClr val="tx1"/>
                </a:solidFill>
                <a:latin typeface="DFKai-SB" panose="03000509000000000000" pitchFamily="65" charset="-120"/>
                <a:ea typeface="DFKai-SB" panose="03000509000000000000" pitchFamily="65" charset="-120"/>
              </a:rPr>
              <a:t>負</a:t>
            </a:r>
            <a:r>
              <a:rPr lang="zh-TW" altLang="en-US" sz="2800" b="1" dirty="0" smtClean="0">
                <a:solidFill>
                  <a:schemeClr val="tx1"/>
                </a:solidFill>
                <a:latin typeface="DFKai-SB" panose="03000509000000000000" pitchFamily="65" charset="-120"/>
                <a:ea typeface="DFKai-SB" panose="03000509000000000000" pitchFamily="65" charset="-120"/>
              </a:rPr>
              <a:t>了不該負的責任，或因此有不當的期待 </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要</a:t>
            </a:r>
            <a:r>
              <a:rPr lang="zh-TW" altLang="en-US" sz="2800" b="1" dirty="0" smtClean="0">
                <a:solidFill>
                  <a:schemeClr val="tx1"/>
                </a:solidFill>
                <a:latin typeface="DFKai-SB" panose="03000509000000000000" pitchFamily="65" charset="-120"/>
                <a:ea typeface="DFKai-SB" panose="03000509000000000000" pitchFamily="65" charset="-120"/>
              </a:rPr>
              <a:t>求</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像</a:t>
            </a:r>
            <a:r>
              <a:rPr lang="en-US" altLang="zh-TW" sz="2800" b="1" dirty="0" smtClean="0">
                <a:solidFill>
                  <a:schemeClr val="tx1"/>
                </a:solidFill>
                <a:latin typeface="DFKai-SB" panose="03000509000000000000" pitchFamily="65" charset="-120"/>
                <a:ea typeface="DFKai-SB" panose="03000509000000000000" pitchFamily="65" charset="-120"/>
              </a:rPr>
              <a:t>Sandy</a:t>
            </a:r>
            <a:r>
              <a:rPr lang="zh-TW" altLang="en-US" sz="2800" b="1" dirty="0" smtClean="0">
                <a:solidFill>
                  <a:schemeClr val="tx1"/>
                </a:solidFill>
                <a:latin typeface="DFKai-SB" panose="03000509000000000000" pitchFamily="65" charset="-120"/>
                <a:ea typeface="DFKai-SB" panose="03000509000000000000" pitchFamily="65" charset="-120"/>
              </a:rPr>
              <a:t>的媽媽想要擁有女兒</a:t>
            </a:r>
            <a:r>
              <a:rPr lang="en-US" altLang="zh-TW" sz="2800" b="1" dirty="0" smtClean="0">
                <a:solidFill>
                  <a:schemeClr val="tx1"/>
                </a:solidFill>
                <a:latin typeface="DFKai-SB" panose="03000509000000000000" pitchFamily="65" charset="-120"/>
                <a:ea typeface="DFKai-SB" panose="03000509000000000000" pitchFamily="65" charset="-120"/>
              </a:rPr>
              <a:t>Sandy</a:t>
            </a:r>
            <a:r>
              <a:rPr lang="zh-TW" altLang="en-US" sz="2800" b="1" dirty="0" smtClean="0">
                <a:solidFill>
                  <a:schemeClr val="tx1"/>
                </a:solidFill>
                <a:latin typeface="DFKai-SB" panose="03000509000000000000" pitchFamily="65" charset="-120"/>
                <a:ea typeface="DFKai-SB" panose="03000509000000000000" pitchFamily="65" charset="-120"/>
              </a:rPr>
              <a:t>的時間和生命，認為女兒有義務應該在感恩節回家陪她</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 </a:t>
            </a:r>
            <a:endParaRPr lang="en-US" altLang="zh-TW" sz="2800" b="1" dirty="0">
              <a:solidFill>
                <a:srgbClr val="7030A0"/>
              </a:solidFill>
              <a:latin typeface="DFKai-SB" panose="03000509000000000000" pitchFamily="65" charset="-120"/>
              <a:ea typeface="DFKai-SB" panose="03000509000000000000" pitchFamily="65" charset="-120"/>
            </a:endParaRPr>
          </a:p>
          <a:p>
            <a:pPr marL="342900" indent="-342900" algn="l">
              <a:lnSpc>
                <a:spcPts val="40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違</a:t>
            </a:r>
            <a:r>
              <a:rPr lang="zh-TW" altLang="en-US" sz="2800" b="1" dirty="0" smtClean="0">
                <a:solidFill>
                  <a:schemeClr val="tx1"/>
                </a:solidFill>
                <a:latin typeface="DFKai-SB" panose="03000509000000000000" pitchFamily="65" charset="-120"/>
                <a:ea typeface="DFKai-SB" panose="03000509000000000000" pitchFamily="65" charset="-120"/>
              </a:rPr>
              <a:t>反了健康界線「</a:t>
            </a:r>
            <a:r>
              <a:rPr lang="zh-TW" altLang="en-US" sz="2800" b="1" dirty="0" smtClean="0">
                <a:solidFill>
                  <a:schemeClr val="tx1"/>
                </a:solidFill>
                <a:latin typeface="標楷體" pitchFamily="65" charset="-120"/>
                <a:ea typeface="標楷體" pitchFamily="65" charset="-120"/>
              </a:rPr>
              <a:t>愛</a:t>
            </a:r>
            <a:r>
              <a:rPr lang="zh-TW" altLang="en-US" sz="2800" b="1" dirty="0">
                <a:solidFill>
                  <a:schemeClr val="tx1"/>
                </a:solidFill>
                <a:latin typeface="標楷體" pitchFamily="65" charset="-120"/>
                <a:ea typeface="標楷體" pitchFamily="65" charset="-120"/>
              </a:rPr>
              <a:t>與尊重，自由與責</a:t>
            </a:r>
            <a:r>
              <a:rPr lang="zh-TW" altLang="en-US" sz="2800" b="1" dirty="0" smtClean="0">
                <a:solidFill>
                  <a:schemeClr val="tx1"/>
                </a:solidFill>
                <a:latin typeface="標楷體" pitchFamily="65" charset="-120"/>
                <a:ea typeface="標楷體" pitchFamily="65" charset="-120"/>
              </a:rPr>
              <a:t>任」的</a:t>
            </a:r>
            <a:r>
              <a:rPr lang="zh-TW" altLang="en-US" sz="2800" b="1" dirty="0" smtClean="0">
                <a:solidFill>
                  <a:schemeClr val="tx1"/>
                </a:solidFill>
                <a:latin typeface="DFKai-SB" panose="03000509000000000000" pitchFamily="65" charset="-120"/>
                <a:ea typeface="DFKai-SB" panose="03000509000000000000" pitchFamily="65" charset="-120"/>
              </a:rPr>
              <a:t>原則</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標楷體" pitchFamily="65" charset="-120"/>
                <a:ea typeface="標楷體" pitchFamily="65" charset="-120"/>
              </a:rPr>
              <a:t> </a:t>
            </a:r>
            <a:r>
              <a:rPr lang="zh-TW" altLang="en-US" sz="2800" b="1" dirty="0" smtClean="0">
                <a:solidFill>
                  <a:schemeClr val="tx1"/>
                </a:solidFill>
                <a:latin typeface="標楷體" pitchFamily="65" charset="-120"/>
                <a:ea typeface="標楷體" pitchFamily="65" charset="-120"/>
              </a:rPr>
              <a:t>任</a:t>
            </a:r>
            <a:r>
              <a:rPr lang="zh-TW" altLang="en-US" sz="2800" b="1" dirty="0" smtClean="0">
                <a:solidFill>
                  <a:schemeClr val="tx1"/>
                </a:solidFill>
                <a:latin typeface="標楷體" pitchFamily="65" charset="-120"/>
                <a:ea typeface="標楷體" pitchFamily="65" charset="-120"/>
              </a:rPr>
              <a:t>何違反聖經話語的界</a:t>
            </a:r>
            <a:r>
              <a:rPr lang="zh-TW" altLang="en-US" sz="2800" b="1" dirty="0" smtClean="0">
                <a:solidFill>
                  <a:schemeClr val="tx1"/>
                </a:solidFill>
                <a:latin typeface="標楷體" pitchFamily="65" charset="-120"/>
                <a:ea typeface="標楷體" pitchFamily="65" charset="-120"/>
              </a:rPr>
              <a:t>線</a:t>
            </a:r>
            <a:endParaRPr lang="en-US" altLang="zh-TW" sz="2800" b="1" dirty="0" smtClean="0">
              <a:solidFill>
                <a:schemeClr val="tx1"/>
              </a:solidFill>
              <a:latin typeface="標楷體" pitchFamily="65" charset="-120"/>
              <a:ea typeface="標楷體" pitchFamily="65" charset="-120"/>
            </a:endParaRPr>
          </a:p>
          <a:p>
            <a:pPr marL="342900" indent="-342900" algn="l">
              <a:lnSpc>
                <a:spcPts val="40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讓人越界</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在該說「不」來保護自己的時候不敢「維護主權」負起責任說「不」</a:t>
            </a:r>
            <a:r>
              <a:rPr lang="zh-TW" alt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 </a:t>
            </a:r>
            <a:endParaRPr lang="en-US" sz="28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fld id="{69C4CFD8-F662-4A36-AA27-12DE1FA08638}" type="slidenum">
              <a:rPr lang="en-US" smtClean="0"/>
              <a:t>2</a:t>
            </a:fld>
            <a:endParaRPr lang="en-US" dirty="0"/>
          </a:p>
        </p:txBody>
      </p:sp>
    </p:spTree>
    <p:extLst>
      <p:ext uri="{BB962C8B-B14F-4D97-AF65-F5344CB8AC3E}">
        <p14:creationId xmlns:p14="http://schemas.microsoft.com/office/powerpoint/2010/main" val="1528089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838198"/>
          </a:xfrm>
        </p:spPr>
        <p:txBody>
          <a:bodyPr>
            <a:noAutofit/>
          </a:bodyPr>
          <a:lstStyle/>
          <a:p>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生命中關鍵領域的越界</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algn="l">
              <a:lnSpc>
                <a:spcPts val="4500"/>
              </a:lnSpc>
            </a:pPr>
            <a:r>
              <a:rPr lang="zh-TW" altLang="en-US" sz="2800" b="1" dirty="0">
                <a:solidFill>
                  <a:schemeClr val="tx1"/>
                </a:solidFill>
                <a:latin typeface="標楷體" panose="03000509000000000000" pitchFamily="65" charset="-120"/>
                <a:ea typeface="標楷體" panose="03000509000000000000" pitchFamily="65" charset="-120"/>
              </a:rPr>
              <a:t>1</a:t>
            </a:r>
            <a:r>
              <a:rPr lang="zh-TW" altLang="en-US" sz="2800" b="1" dirty="0" smtClean="0">
                <a:solidFill>
                  <a:schemeClr val="tx1"/>
                </a:solidFill>
                <a:latin typeface="標楷體" panose="03000509000000000000" pitchFamily="65" charset="-120"/>
                <a:ea typeface="標楷體" panose="03000509000000000000" pitchFamily="65" charset="-120"/>
              </a:rPr>
              <a:t>.身體 </a:t>
            </a:r>
            <a:r>
              <a:rPr lang="en-US" sz="2800" b="1" dirty="0">
                <a:solidFill>
                  <a:schemeClr val="tx1"/>
                </a:solidFill>
                <a:latin typeface="DFKai-SB" panose="03000509000000000000" pitchFamily="65" charset="-120"/>
                <a:ea typeface="DFKai-SB" panose="03000509000000000000" pitchFamily="65" charset="-120"/>
              </a:rPr>
              <a:t>Our Physical </a:t>
            </a:r>
            <a:r>
              <a:rPr lang="en-US" altLang="zh-TW" sz="2800" b="1" dirty="0" smtClean="0">
                <a:solidFill>
                  <a:schemeClr val="tx1"/>
                </a:solidFill>
                <a:latin typeface="DFKai-SB" panose="03000509000000000000" pitchFamily="65" charset="-120"/>
                <a:ea typeface="DFKai-SB" panose="03000509000000000000" pitchFamily="65" charset="-120"/>
              </a:rPr>
              <a:t>Body</a:t>
            </a:r>
          </a:p>
          <a:p>
            <a:pPr marL="342900" indent="-342900" algn="l">
              <a:lnSpc>
                <a:spcPts val="4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當沒有用聖潔、尊貴</a:t>
            </a:r>
            <a:r>
              <a:rPr lang="zh-TW" altLang="en-US" sz="2800" b="1" dirty="0" smtClean="0">
                <a:solidFill>
                  <a:srgbClr val="C00000"/>
                </a:solidFill>
                <a:latin typeface="DFKai-SB" panose="03000509000000000000" pitchFamily="65" charset="-120"/>
                <a:ea typeface="DFKai-SB" panose="03000509000000000000" pitchFamily="65" charset="-120"/>
              </a:rPr>
              <a:t>守著</a:t>
            </a:r>
            <a:r>
              <a:rPr lang="zh-TW" altLang="en-US" sz="2800" b="1" dirty="0" smtClean="0">
                <a:solidFill>
                  <a:schemeClr val="tx1"/>
                </a:solidFill>
                <a:latin typeface="DFKai-SB" panose="03000509000000000000" pitchFamily="65" charset="-120"/>
                <a:ea typeface="DFKai-SB" panose="03000509000000000000" pitchFamily="65" charset="-120"/>
              </a:rPr>
              <a:t>自己的身體時</a:t>
            </a:r>
            <a:r>
              <a:rPr lang="en-US" altLang="zh-TW" sz="2800" b="1" dirty="0" smtClean="0">
                <a:solidFill>
                  <a:schemeClr val="tx1"/>
                </a:solidFill>
                <a:latin typeface="DFKai-SB" panose="03000509000000000000" pitchFamily="65" charset="-120"/>
                <a:ea typeface="DFKai-SB" panose="03000509000000000000" pitchFamily="65" charset="-120"/>
              </a:rPr>
              <a:t>(1 </a:t>
            </a:r>
            <a:r>
              <a:rPr lang="en-US" altLang="zh-TW" sz="2800" b="1" dirty="0" err="1" smtClean="0">
                <a:solidFill>
                  <a:schemeClr val="tx1"/>
                </a:solidFill>
                <a:latin typeface="DFKai-SB" panose="03000509000000000000" pitchFamily="65" charset="-120"/>
                <a:ea typeface="DFKai-SB" panose="03000509000000000000" pitchFamily="65" charset="-120"/>
              </a:rPr>
              <a:t>Thes</a:t>
            </a:r>
            <a:r>
              <a:rPr lang="zh-TW" altLang="en-US" sz="2800" b="1" dirty="0" smtClean="0">
                <a:solidFill>
                  <a:schemeClr val="tx1"/>
                </a:solidFill>
                <a:latin typeface="DFKai-SB" panose="03000509000000000000" pitchFamily="65" charset="-120"/>
                <a:ea typeface="DFKai-SB" panose="03000509000000000000" pitchFamily="65" charset="-120"/>
              </a:rPr>
              <a:t>帖前</a:t>
            </a:r>
            <a:r>
              <a:rPr lang="en-US" altLang="zh-TW" sz="2800" b="1" dirty="0" smtClean="0">
                <a:solidFill>
                  <a:schemeClr val="tx1"/>
                </a:solidFill>
                <a:latin typeface="DFKai-SB" panose="03000509000000000000" pitchFamily="65" charset="-120"/>
                <a:ea typeface="DFKai-SB" panose="03000509000000000000" pitchFamily="65" charset="-120"/>
              </a:rPr>
              <a:t>4:4</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rgbClr val="7030A0"/>
                </a:solidFill>
                <a:latin typeface="DFKai-SB" panose="03000509000000000000" pitchFamily="65" charset="-120"/>
                <a:ea typeface="DFKai-SB" panose="03000509000000000000" pitchFamily="65" charset="-120"/>
              </a:rPr>
              <a:t>  </a:t>
            </a:r>
            <a:endParaRPr lang="en-US" altLang="zh-TW" sz="2800" b="1" dirty="0" smtClean="0">
              <a:solidFill>
                <a:srgbClr val="7030A0"/>
              </a:solidFill>
              <a:latin typeface="DFKai-SB" panose="03000509000000000000" pitchFamily="65" charset="-120"/>
              <a:ea typeface="DFKai-SB" panose="03000509000000000000" pitchFamily="65" charset="-120"/>
            </a:endParaRPr>
          </a:p>
          <a:p>
            <a:pPr marL="342900" indent="-342900" algn="l">
              <a:lnSpc>
                <a:spcPts val="4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體罰孩子或家暴或任何侵犯別人身體的行為</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4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當父母把孩子當作自己的延</a:t>
            </a:r>
            <a:r>
              <a:rPr lang="zh-TW" altLang="en-US" sz="2800" b="1" dirty="0" smtClean="0">
                <a:solidFill>
                  <a:schemeClr val="tx1"/>
                </a:solidFill>
                <a:latin typeface="DFKai-SB" panose="03000509000000000000" pitchFamily="65" charset="-120"/>
                <a:ea typeface="DFKai-SB" panose="03000509000000000000" pitchFamily="65" charset="-120"/>
              </a:rPr>
              <a:t>伸 </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4500"/>
              </a:lnSpc>
              <a:buFont typeface="Arial" panose="020B0604020202020204" pitchFamily="34" charset="0"/>
              <a:buChar char="•"/>
            </a:pPr>
            <a:r>
              <a:rPr lang="zh-TW" altLang="en-US" sz="2800" b="1" dirty="0" smtClean="0">
                <a:solidFill>
                  <a:schemeClr val="tx1"/>
                </a:solidFill>
                <a:latin typeface="標楷體" panose="03000509000000000000" pitchFamily="65" charset="-120"/>
                <a:ea typeface="標楷體" panose="03000509000000000000" pitchFamily="65" charset="-120"/>
              </a:rPr>
              <a:t>不</a:t>
            </a:r>
            <a:r>
              <a:rPr lang="zh-TW" altLang="en-US" sz="2800" b="1" dirty="0" smtClean="0">
                <a:solidFill>
                  <a:schemeClr val="tx1"/>
                </a:solidFill>
                <a:latin typeface="標楷體" panose="03000509000000000000" pitchFamily="65" charset="-120"/>
                <a:ea typeface="標楷體" panose="03000509000000000000" pitchFamily="65" charset="-120"/>
              </a:rPr>
              <a:t>允許「承認痛苦</a:t>
            </a:r>
            <a:r>
              <a:rPr lang="zh-TW" altLang="en-US" sz="2800" b="1" dirty="0" smtClean="0">
                <a:solidFill>
                  <a:schemeClr val="tx1"/>
                </a:solidFill>
                <a:latin typeface="標楷體" panose="03000509000000000000" pitchFamily="65" charset="-120"/>
                <a:ea typeface="標楷體" panose="03000509000000000000" pitchFamily="65" charset="-120"/>
              </a:rPr>
              <a:t>」 </a:t>
            </a:r>
            <a:endParaRPr lang="en-US" altLang="zh-TW" sz="2800" b="1" dirty="0" smtClean="0">
              <a:solidFill>
                <a:srgbClr val="7030A0"/>
              </a:solidFill>
              <a:latin typeface="標楷體" panose="03000509000000000000" pitchFamily="65" charset="-120"/>
              <a:ea typeface="標楷體" panose="03000509000000000000" pitchFamily="65" charset="-120"/>
            </a:endParaRPr>
          </a:p>
          <a:p>
            <a:pPr marL="342900" indent="-342900" algn="l">
              <a:lnSpc>
                <a:spcPts val="4500"/>
              </a:lnSpc>
              <a:buFont typeface="Arial" panose="020B0604020202020204" pitchFamily="34" charset="0"/>
              <a:buChar char="•"/>
            </a:pPr>
            <a:r>
              <a:rPr lang="zh-TW" altLang="en-US" sz="2800" b="1" dirty="0">
                <a:solidFill>
                  <a:schemeClr val="tx1"/>
                </a:solidFill>
                <a:latin typeface="標楷體" panose="03000509000000000000" pitchFamily="65" charset="-120"/>
                <a:ea typeface="標楷體" panose="03000509000000000000" pitchFamily="65" charset="-120"/>
              </a:rPr>
              <a:t>暴飲</a:t>
            </a:r>
            <a:r>
              <a:rPr lang="zh-TW" altLang="en-US" sz="2800" b="1" dirty="0" smtClean="0">
                <a:solidFill>
                  <a:schemeClr val="tx1"/>
                </a:solidFill>
                <a:latin typeface="標楷體" panose="03000509000000000000" pitchFamily="65" charset="-120"/>
                <a:ea typeface="標楷體" panose="03000509000000000000" pitchFamily="65" charset="-120"/>
              </a:rPr>
              <a:t>暴食或「不當對待你的身體」</a:t>
            </a:r>
            <a:r>
              <a:rPr lang="en-US" altLang="zh-TW" sz="2800" b="1" dirty="0" smtClean="0">
                <a:solidFill>
                  <a:schemeClr val="tx1"/>
                </a:solidFill>
                <a:latin typeface="標楷體" panose="03000509000000000000" pitchFamily="65" charset="-120"/>
                <a:ea typeface="標楷體" panose="03000509000000000000" pitchFamily="65" charset="-120"/>
              </a:rPr>
              <a:t>(</a:t>
            </a:r>
            <a:r>
              <a:rPr lang="zh-TW" altLang="en-US" sz="2800" b="1" dirty="0" smtClean="0">
                <a:solidFill>
                  <a:schemeClr val="tx1"/>
                </a:solidFill>
                <a:latin typeface="標楷體" panose="03000509000000000000" pitchFamily="65" charset="-120"/>
                <a:ea typeface="標楷體" panose="03000509000000000000" pitchFamily="65" charset="-120"/>
              </a:rPr>
              <a:t>西</a:t>
            </a:r>
            <a:r>
              <a:rPr lang="en-US" altLang="zh-TW" sz="2800" b="1" dirty="0" smtClean="0">
                <a:solidFill>
                  <a:schemeClr val="tx1"/>
                </a:solidFill>
                <a:latin typeface="標楷體" panose="03000509000000000000" pitchFamily="65" charset="-120"/>
                <a:ea typeface="標楷體" panose="03000509000000000000" pitchFamily="65" charset="-120"/>
              </a:rPr>
              <a:t>2:23)</a:t>
            </a:r>
            <a:endParaRPr lang="en-US" altLang="zh-TW" sz="2800" b="1" dirty="0" smtClean="0">
              <a:solidFill>
                <a:schemeClr val="tx1"/>
              </a:solidFill>
              <a:latin typeface="標楷體" panose="03000509000000000000" pitchFamily="65" charset="-120"/>
              <a:ea typeface="標楷體" panose="03000509000000000000" pitchFamily="65" charset="-120"/>
            </a:endParaRPr>
          </a:p>
          <a:p>
            <a:pPr algn="l">
              <a:lnSpc>
                <a:spcPts val="4500"/>
              </a:lnSpc>
            </a:pPr>
            <a:r>
              <a:rPr lang="zh-TW" altLang="en-US" sz="2800" b="1" u="sng" dirty="0">
                <a:solidFill>
                  <a:schemeClr val="tx1"/>
                </a:solidFill>
                <a:latin typeface="標楷體" panose="03000509000000000000" pitchFamily="65" charset="-120"/>
                <a:ea typeface="標楷體" panose="03000509000000000000" pitchFamily="65" charset="-120"/>
              </a:rPr>
              <a:t>西</a:t>
            </a:r>
            <a:r>
              <a:rPr lang="en-US" altLang="zh-TW" sz="2800" b="1" u="sng" dirty="0" smtClean="0">
                <a:solidFill>
                  <a:schemeClr val="tx1"/>
                </a:solidFill>
                <a:latin typeface="標楷體" panose="03000509000000000000" pitchFamily="65" charset="-120"/>
                <a:ea typeface="標楷體" panose="03000509000000000000" pitchFamily="65" charset="-120"/>
              </a:rPr>
              <a:t>2:23</a:t>
            </a:r>
            <a:r>
              <a:rPr lang="zh-TW" altLang="en-US" sz="2800" b="1" dirty="0" smtClean="0">
                <a:solidFill>
                  <a:schemeClr val="tx1"/>
                </a:solidFill>
                <a:latin typeface="標楷體" panose="03000509000000000000" pitchFamily="65" charset="-120"/>
                <a:ea typeface="標楷體"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這些規條使人徒有智慧之名，用私意崇拜，自表謙卑，</a:t>
            </a:r>
            <a:r>
              <a:rPr lang="zh-TW" altLang="en-US" sz="2800" b="1" dirty="0">
                <a:solidFill>
                  <a:srgbClr val="3333FF"/>
                </a:solidFill>
                <a:latin typeface="DFKai-SB" panose="03000509000000000000" pitchFamily="65" charset="-120"/>
                <a:ea typeface="DFKai-SB" panose="03000509000000000000" pitchFamily="65" charset="-120"/>
              </a:rPr>
              <a:t>苦待己身</a:t>
            </a:r>
            <a:r>
              <a:rPr lang="zh-TW" altLang="en-US" sz="2800" b="1" dirty="0">
                <a:solidFill>
                  <a:schemeClr val="tx1"/>
                </a:solidFill>
                <a:latin typeface="DFKai-SB" panose="03000509000000000000" pitchFamily="65" charset="-120"/>
                <a:ea typeface="DFKai-SB" panose="03000509000000000000" pitchFamily="65" charset="-120"/>
              </a:rPr>
              <a:t>，其實在克制肉體的情慾上是毫無功效。</a:t>
            </a:r>
            <a:endParaRPr lang="zh-TW" altLang="en-US" sz="2800" b="1" u="sng"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467937"/>
            <a:ext cx="381000" cy="365125"/>
          </a:xfrm>
        </p:spPr>
        <p:txBody>
          <a:bodyPr/>
          <a:lstStyle/>
          <a:p>
            <a:pPr algn="l"/>
            <a:fld id="{69C4CFD8-F662-4A36-AA27-12DE1FA08638}" type="slidenum">
              <a:rPr lang="en-US" smtClean="0"/>
              <a:pPr algn="l"/>
              <a:t>3</a:t>
            </a:fld>
            <a:endParaRPr lang="en-US" dirty="0"/>
          </a:p>
        </p:txBody>
      </p:sp>
    </p:spTree>
    <p:extLst>
      <p:ext uri="{BB962C8B-B14F-4D97-AF65-F5344CB8AC3E}">
        <p14:creationId xmlns:p14="http://schemas.microsoft.com/office/powerpoint/2010/main" val="272140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761998"/>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生命中關鍵領域的越界</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838200"/>
            <a:ext cx="9144000" cy="6019800"/>
          </a:xfrm>
        </p:spPr>
        <p:txBody>
          <a:bodyPr>
            <a:noAutofit/>
          </a:bodyPr>
          <a:lstStyle/>
          <a:p>
            <a:pPr algn="l">
              <a:lnSpc>
                <a:spcPts val="3100"/>
              </a:lnSpc>
            </a:pPr>
            <a:r>
              <a:rPr lang="en-US" altLang="zh-TW" sz="2400" b="1" dirty="0" smtClean="0">
                <a:solidFill>
                  <a:schemeClr val="tx1"/>
                </a:solidFill>
                <a:latin typeface="標楷體" panose="03000509000000000000" pitchFamily="65" charset="-120"/>
                <a:ea typeface="標楷體" panose="03000509000000000000" pitchFamily="65" charset="-120"/>
              </a:rPr>
              <a:t>2.</a:t>
            </a:r>
            <a:r>
              <a:rPr lang="zh-TW" altLang="en-US" sz="2400" b="1" dirty="0" smtClean="0">
                <a:solidFill>
                  <a:schemeClr val="tx1"/>
                </a:solidFill>
                <a:latin typeface="標楷體" panose="03000509000000000000" pitchFamily="65" charset="-120"/>
                <a:ea typeface="標楷體" panose="03000509000000000000" pitchFamily="65" charset="-120"/>
              </a:rPr>
              <a:t>感覺 </a:t>
            </a:r>
            <a:r>
              <a:rPr lang="en-US" sz="2400" b="1" dirty="0">
                <a:solidFill>
                  <a:schemeClr val="tx1"/>
                </a:solidFill>
                <a:latin typeface="DFKai-SB" panose="03000509000000000000" pitchFamily="65" charset="-120"/>
                <a:ea typeface="DFKai-SB" panose="03000509000000000000" pitchFamily="65" charset="-120"/>
              </a:rPr>
              <a:t>Our </a:t>
            </a:r>
            <a:r>
              <a:rPr lang="en-US" sz="2400" b="1" dirty="0" smtClean="0">
                <a:solidFill>
                  <a:schemeClr val="tx1"/>
                </a:solidFill>
                <a:latin typeface="DFKai-SB" panose="03000509000000000000" pitchFamily="65" charset="-120"/>
                <a:ea typeface="DFKai-SB" panose="03000509000000000000" pitchFamily="65" charset="-120"/>
              </a:rPr>
              <a:t>feelings</a:t>
            </a:r>
          </a:p>
          <a:p>
            <a:pPr marL="342900" indent="-342900" algn="l">
              <a:lnSpc>
                <a:spcPts val="31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我們的感覺是屬於我們的，我們要為我們的感覺負責</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 別人的感覺是別人的責任，他要為自己的感覺負</a:t>
            </a:r>
            <a:r>
              <a:rPr lang="zh-TW" altLang="en-US" sz="2400" b="1" dirty="0" smtClean="0">
                <a:solidFill>
                  <a:schemeClr val="tx1"/>
                </a:solidFill>
                <a:latin typeface="DFKai-SB" panose="03000509000000000000" pitchFamily="65" charset="-120"/>
                <a:ea typeface="DFKai-SB" panose="03000509000000000000" pitchFamily="65" charset="-120"/>
              </a:rPr>
              <a:t>責 </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100"/>
              </a:lnSpc>
              <a:buFont typeface="Arial" panose="020B0604020202020204" pitchFamily="34" charset="0"/>
              <a:buChar char="•"/>
            </a:pPr>
            <a:r>
              <a:rPr lang="zh-TW" altLang="en-US" sz="2400" b="1" dirty="0" smtClean="0">
                <a:solidFill>
                  <a:schemeClr val="tx1"/>
                </a:solidFill>
                <a:latin typeface="標楷體" panose="03000509000000000000" pitchFamily="65" charset="-120"/>
                <a:ea typeface="標楷體" panose="03000509000000000000" pitchFamily="65" charset="-120"/>
              </a:rPr>
              <a:t>為</a:t>
            </a:r>
            <a:r>
              <a:rPr lang="zh-TW" altLang="en-US" sz="2400" b="1" dirty="0" smtClean="0">
                <a:solidFill>
                  <a:schemeClr val="tx1"/>
                </a:solidFill>
                <a:latin typeface="標楷體" panose="03000509000000000000" pitchFamily="65" charset="-120"/>
                <a:ea typeface="標楷體" panose="03000509000000000000" pitchFamily="65" charset="-120"/>
              </a:rPr>
              <a:t>別人的感覺負責是越界</a:t>
            </a:r>
            <a:r>
              <a:rPr lang="en-US" altLang="zh-TW" sz="2400" b="1" dirty="0" smtClean="0">
                <a:solidFill>
                  <a:schemeClr val="tx1"/>
                </a:solidFill>
                <a:latin typeface="標楷體" panose="03000509000000000000" pitchFamily="65" charset="-120"/>
                <a:ea typeface="標楷體" panose="03000509000000000000" pitchFamily="65" charset="-120"/>
              </a:rPr>
              <a:t>:</a:t>
            </a:r>
            <a:r>
              <a:rPr lang="zh-TW" altLang="en-US" sz="2400" b="1" dirty="0" smtClean="0">
                <a:solidFill>
                  <a:schemeClr val="tx1"/>
                </a:solidFill>
                <a:latin typeface="標楷體" panose="03000509000000000000" pitchFamily="65" charset="-120"/>
                <a:ea typeface="標楷體" panose="03000509000000000000" pitchFamily="65" charset="-120"/>
              </a:rPr>
              <a:t>若是根據別人的感覺做決定，而非根據真理做決定，我們就不能做正確的選擇，是被別人控制，而不是跟隨神 </a:t>
            </a:r>
            <a:r>
              <a:rPr lang="en-US" altLang="zh-TW" sz="2400" b="1" dirty="0" smtClean="0">
                <a:solidFill>
                  <a:schemeClr val="tx1"/>
                </a:solidFill>
                <a:latin typeface="標楷體" panose="03000509000000000000" pitchFamily="65" charset="-120"/>
                <a:ea typeface="標楷體" panose="03000509000000000000" pitchFamily="65" charset="-120"/>
              </a:rPr>
              <a:t>(</a:t>
            </a:r>
            <a:r>
              <a:rPr lang="en-US" altLang="zh-TW" sz="2400" b="1" dirty="0" err="1" smtClean="0">
                <a:solidFill>
                  <a:schemeClr val="tx1"/>
                </a:solidFill>
                <a:latin typeface="標楷體" panose="03000509000000000000" pitchFamily="65" charset="-120"/>
                <a:ea typeface="標楷體" panose="03000509000000000000" pitchFamily="65" charset="-120"/>
              </a:rPr>
              <a:t>Luk</a:t>
            </a:r>
            <a:r>
              <a:rPr lang="zh-TW" altLang="en-US" sz="2400" b="1" dirty="0" smtClean="0">
                <a:solidFill>
                  <a:schemeClr val="tx1"/>
                </a:solidFill>
                <a:latin typeface="標楷體" panose="03000509000000000000" pitchFamily="65" charset="-120"/>
                <a:ea typeface="標楷體" panose="03000509000000000000" pitchFamily="65" charset="-120"/>
              </a:rPr>
              <a:t>路</a:t>
            </a:r>
            <a:r>
              <a:rPr lang="en-US" altLang="zh-TW" sz="2400" b="1" dirty="0" smtClean="0">
                <a:solidFill>
                  <a:schemeClr val="tx1"/>
                </a:solidFill>
                <a:latin typeface="標楷體" panose="03000509000000000000" pitchFamily="65" charset="-120"/>
                <a:ea typeface="標楷體" panose="03000509000000000000" pitchFamily="65" charset="-120"/>
              </a:rPr>
              <a:t>6:26</a:t>
            </a:r>
            <a:r>
              <a:rPr lang="en-US" altLang="zh-TW" sz="2400" b="1" dirty="0" smtClean="0">
                <a:solidFill>
                  <a:schemeClr val="tx1"/>
                </a:solidFill>
                <a:latin typeface="標楷體" panose="03000509000000000000" pitchFamily="65" charset="-120"/>
                <a:ea typeface="標楷體" panose="03000509000000000000" pitchFamily="65" charset="-120"/>
              </a:rPr>
              <a:t>)</a:t>
            </a:r>
            <a:r>
              <a:rPr lang="zh-TW" altLang="en-US" sz="2400" b="1" dirty="0" smtClean="0">
                <a:solidFill>
                  <a:schemeClr val="tx1"/>
                </a:solidFill>
                <a:latin typeface="標楷體" panose="03000509000000000000" pitchFamily="65" charset="-120"/>
                <a:ea typeface="標楷體" panose="03000509000000000000" pitchFamily="65" charset="-120"/>
              </a:rPr>
              <a:t>  </a:t>
            </a:r>
            <a:endParaRPr lang="en-US" altLang="zh-TW" sz="2400" b="1" dirty="0" smtClean="0">
              <a:solidFill>
                <a:schemeClr val="tx1"/>
              </a:solidFill>
              <a:latin typeface="標楷體" panose="03000509000000000000" pitchFamily="65" charset="-120"/>
              <a:ea typeface="標楷體" panose="03000509000000000000" pitchFamily="65" charset="-120"/>
            </a:endParaRPr>
          </a:p>
          <a:p>
            <a:pPr marL="342900" indent="-342900" algn="l">
              <a:lnSpc>
                <a:spcPts val="3100"/>
              </a:lnSpc>
              <a:buFont typeface="Arial" panose="020B0604020202020204" pitchFamily="34" charset="0"/>
              <a:buChar char="•"/>
            </a:pPr>
            <a:r>
              <a:rPr lang="zh-TW" altLang="en-US" sz="2400" b="1" dirty="0" smtClean="0">
                <a:solidFill>
                  <a:schemeClr val="tx1"/>
                </a:solidFill>
                <a:latin typeface="標楷體" panose="03000509000000000000" pitchFamily="65" charset="-120"/>
                <a:ea typeface="標楷體" panose="03000509000000000000" pitchFamily="65" charset="-120"/>
              </a:rPr>
              <a:t>我們要</a:t>
            </a:r>
            <a:r>
              <a:rPr lang="zh-TW" altLang="en-US" sz="2400" b="1" dirty="0" smtClean="0">
                <a:solidFill>
                  <a:srgbClr val="3333FF"/>
                </a:solidFill>
                <a:latin typeface="標楷體" panose="03000509000000000000" pitchFamily="65" charset="-120"/>
                <a:ea typeface="標楷體" panose="03000509000000000000" pitchFamily="65" charset="-120"/>
              </a:rPr>
              <a:t>敏銳</a:t>
            </a:r>
            <a:r>
              <a:rPr lang="zh-TW" altLang="en-US" sz="2400" b="1" dirty="0" smtClean="0">
                <a:solidFill>
                  <a:schemeClr val="tx1"/>
                </a:solidFill>
                <a:latin typeface="標楷體" panose="03000509000000000000" pitchFamily="65" charset="-120"/>
                <a:ea typeface="標楷體" panose="03000509000000000000" pitchFamily="65" charset="-120"/>
              </a:rPr>
              <a:t>於別人的感覺，但</a:t>
            </a:r>
            <a:r>
              <a:rPr lang="zh-TW" altLang="en-US" sz="2400" b="1" dirty="0" smtClean="0">
                <a:solidFill>
                  <a:srgbClr val="C00000"/>
                </a:solidFill>
                <a:latin typeface="標楷體" panose="03000509000000000000" pitchFamily="65" charset="-120"/>
                <a:ea typeface="標楷體" panose="03000509000000000000" pitchFamily="65" charset="-120"/>
              </a:rPr>
              <a:t>不可</a:t>
            </a:r>
            <a:r>
              <a:rPr lang="zh-TW" altLang="en-US" sz="2400" b="1" dirty="0" smtClean="0">
                <a:solidFill>
                  <a:srgbClr val="3333FF"/>
                </a:solidFill>
                <a:latin typeface="標楷體" panose="03000509000000000000" pitchFamily="65" charset="-120"/>
                <a:ea typeface="標楷體" panose="03000509000000000000" pitchFamily="65" charset="-120"/>
              </a:rPr>
              <a:t>為別</a:t>
            </a:r>
            <a:r>
              <a:rPr lang="zh-TW" altLang="en-US" sz="2400" b="1" dirty="0">
                <a:solidFill>
                  <a:srgbClr val="3333FF"/>
                </a:solidFill>
                <a:latin typeface="標楷體" panose="03000509000000000000" pitchFamily="65" charset="-120"/>
                <a:ea typeface="標楷體" panose="03000509000000000000" pitchFamily="65" charset="-120"/>
              </a:rPr>
              <a:t>人</a:t>
            </a:r>
            <a:r>
              <a:rPr lang="zh-TW" altLang="en-US" sz="2400" b="1" dirty="0" smtClean="0">
                <a:solidFill>
                  <a:srgbClr val="3333FF"/>
                </a:solidFill>
                <a:latin typeface="標楷體" panose="03000509000000000000" pitchFamily="65" charset="-120"/>
                <a:ea typeface="標楷體" panose="03000509000000000000" pitchFamily="65" charset="-120"/>
              </a:rPr>
              <a:t>的感覺</a:t>
            </a:r>
            <a:r>
              <a:rPr lang="zh-TW" altLang="en-US" sz="2400" b="1" dirty="0" smtClean="0">
                <a:solidFill>
                  <a:schemeClr val="tx1"/>
                </a:solidFill>
                <a:latin typeface="標楷體" panose="03000509000000000000" pitchFamily="65" charset="-120"/>
                <a:ea typeface="標楷體" panose="03000509000000000000" pitchFamily="65" charset="-120"/>
              </a:rPr>
              <a:t>負責</a:t>
            </a:r>
            <a:endParaRPr lang="en-US" altLang="zh-TW" sz="2400" b="1" dirty="0" smtClean="0">
              <a:solidFill>
                <a:schemeClr val="tx1"/>
              </a:solidFill>
              <a:latin typeface="標楷體" panose="03000509000000000000" pitchFamily="65" charset="-120"/>
              <a:ea typeface="標楷體" panose="03000509000000000000" pitchFamily="65" charset="-120"/>
            </a:endParaRPr>
          </a:p>
          <a:p>
            <a:pPr marL="342900" indent="-342900" algn="l">
              <a:lnSpc>
                <a:spcPts val="3100"/>
              </a:lnSpc>
              <a:buFont typeface="Arial" panose="020B0604020202020204" pitchFamily="34" charset="0"/>
              <a:buChar char="•"/>
            </a:pPr>
            <a:r>
              <a:rPr lang="en-US" altLang="zh-TW" sz="2400" b="1" dirty="0" smtClean="0">
                <a:solidFill>
                  <a:schemeClr val="tx1"/>
                </a:solidFill>
                <a:latin typeface="標楷體" panose="03000509000000000000" pitchFamily="65" charset="-120"/>
                <a:ea typeface="標楷體" panose="03000509000000000000" pitchFamily="65" charset="-120"/>
              </a:rPr>
              <a:t>Jim </a:t>
            </a:r>
            <a:r>
              <a:rPr lang="zh-TW" altLang="en-US" sz="2400" b="1" dirty="0" smtClean="0">
                <a:solidFill>
                  <a:schemeClr val="tx1"/>
                </a:solidFill>
                <a:latin typeface="標楷體" panose="03000509000000000000" pitchFamily="65" charset="-120"/>
                <a:ea typeface="標楷體" panose="03000509000000000000" pitchFamily="65" charset="-120"/>
              </a:rPr>
              <a:t>的案例</a:t>
            </a:r>
            <a:endParaRPr lang="en-US" altLang="zh-TW" sz="2400" b="1" dirty="0">
              <a:solidFill>
                <a:schemeClr val="tx1"/>
              </a:solidFill>
              <a:latin typeface="標楷體" panose="03000509000000000000" pitchFamily="65" charset="-120"/>
              <a:ea typeface="標楷體" panose="03000509000000000000" pitchFamily="65" charset="-120"/>
            </a:endParaRPr>
          </a:p>
          <a:p>
            <a:pPr marL="800100" lvl="1" indent="-342900" algn="l">
              <a:lnSpc>
                <a:spcPts val="3100"/>
              </a:lnSpc>
              <a:buFontTx/>
              <a:buChar char="-"/>
            </a:pPr>
            <a:r>
              <a:rPr lang="en-US" altLang="zh-TW" sz="2400" b="1" dirty="0" smtClean="0">
                <a:solidFill>
                  <a:schemeClr val="tx1"/>
                </a:solidFill>
                <a:latin typeface="標楷體" panose="03000509000000000000" pitchFamily="65" charset="-120"/>
                <a:ea typeface="標楷體" panose="03000509000000000000" pitchFamily="65" charset="-120"/>
              </a:rPr>
              <a:t>Jim</a:t>
            </a:r>
            <a:r>
              <a:rPr lang="zh-TW" altLang="en-US" sz="2400" b="1" dirty="0" smtClean="0">
                <a:solidFill>
                  <a:schemeClr val="tx1"/>
                </a:solidFill>
                <a:latin typeface="標楷體" panose="03000509000000000000" pitchFamily="65" charset="-120"/>
                <a:ea typeface="標楷體" panose="03000509000000000000" pitchFamily="65" charset="-120"/>
              </a:rPr>
              <a:t>的太太要求他幫忙做許多超過他時間、精力能負荷的事，</a:t>
            </a:r>
            <a:r>
              <a:rPr lang="en-US" altLang="zh-TW" sz="2400" b="1" dirty="0" smtClean="0">
                <a:solidFill>
                  <a:schemeClr val="tx1"/>
                </a:solidFill>
                <a:latin typeface="標楷體" panose="03000509000000000000" pitchFamily="65" charset="-120"/>
                <a:ea typeface="標楷體" panose="03000509000000000000" pitchFamily="65" charset="-120"/>
              </a:rPr>
              <a:t>Jim</a:t>
            </a:r>
            <a:r>
              <a:rPr lang="zh-TW" altLang="en-US" sz="2400" b="1" dirty="0" smtClean="0">
                <a:solidFill>
                  <a:schemeClr val="tx1"/>
                </a:solidFill>
                <a:latin typeface="標楷體" panose="03000509000000000000" pitchFamily="65" charset="-120"/>
                <a:ea typeface="標楷體" panose="03000509000000000000" pitchFamily="65" charset="-120"/>
              </a:rPr>
              <a:t>因怕太太生氣不敢拒絕，太太以怒氣掌控全家</a:t>
            </a:r>
            <a:endParaRPr lang="en-US" altLang="zh-TW" sz="2400" b="1" dirty="0" smtClean="0">
              <a:solidFill>
                <a:schemeClr val="tx1"/>
              </a:solidFill>
              <a:latin typeface="標楷體" panose="03000509000000000000" pitchFamily="65" charset="-120"/>
              <a:ea typeface="標楷體" panose="03000509000000000000" pitchFamily="65" charset="-120"/>
            </a:endParaRPr>
          </a:p>
          <a:p>
            <a:pPr marL="800100" lvl="1" indent="-342900" algn="l">
              <a:lnSpc>
                <a:spcPts val="3100"/>
              </a:lnSpc>
              <a:buFontTx/>
              <a:buChar char="-"/>
            </a:pPr>
            <a:r>
              <a:rPr lang="en-US" altLang="zh-TW" sz="2400" b="1" dirty="0" smtClean="0">
                <a:solidFill>
                  <a:schemeClr val="tx1"/>
                </a:solidFill>
                <a:latin typeface="標楷體" panose="03000509000000000000" pitchFamily="65" charset="-120"/>
                <a:ea typeface="標楷體" panose="03000509000000000000" pitchFamily="65" charset="-120"/>
              </a:rPr>
              <a:t>Jim</a:t>
            </a:r>
            <a:r>
              <a:rPr lang="zh-TW" altLang="en-US" sz="2400" b="1" dirty="0" smtClean="0">
                <a:solidFill>
                  <a:schemeClr val="tx1"/>
                </a:solidFill>
                <a:latin typeface="標楷體" panose="03000509000000000000" pitchFamily="65" charset="-120"/>
                <a:ea typeface="標楷體" panose="03000509000000000000" pitchFamily="65" charset="-120"/>
              </a:rPr>
              <a:t>在為太太的感覺 </a:t>
            </a:r>
            <a:r>
              <a:rPr lang="en-US" altLang="zh-TW" sz="2400" b="1" dirty="0" smtClean="0">
                <a:solidFill>
                  <a:schemeClr val="tx1"/>
                </a:solidFill>
                <a:latin typeface="標楷體" panose="03000509000000000000" pitchFamily="65" charset="-120"/>
                <a:ea typeface="標楷體" panose="03000509000000000000" pitchFamily="65" charset="-120"/>
              </a:rPr>
              <a:t>/</a:t>
            </a:r>
            <a:r>
              <a:rPr lang="zh-TW" altLang="en-US" sz="2400" b="1" dirty="0" smtClean="0">
                <a:solidFill>
                  <a:schemeClr val="tx1"/>
                </a:solidFill>
                <a:latin typeface="標楷體" panose="03000509000000000000" pitchFamily="65" charset="-120"/>
                <a:ea typeface="標楷體" panose="03000509000000000000" pitchFamily="65" charset="-120"/>
              </a:rPr>
              <a:t>快樂負責，越界因此產生，他不是在愛太太，他以屈</a:t>
            </a:r>
            <a:r>
              <a:rPr lang="zh-TW" altLang="en-US" sz="2400" b="1" dirty="0">
                <a:solidFill>
                  <a:schemeClr val="tx1"/>
                </a:solidFill>
                <a:latin typeface="標楷體" pitchFamily="65" charset="-120"/>
                <a:ea typeface="標楷體" pitchFamily="65" charset="-120"/>
              </a:rPr>
              <a:t>從</a:t>
            </a:r>
            <a:r>
              <a:rPr lang="zh-TW" altLang="en-US" sz="2400" b="1" dirty="0" smtClean="0">
                <a:solidFill>
                  <a:schemeClr val="tx1"/>
                </a:solidFill>
                <a:latin typeface="標楷體" pitchFamily="65" charset="-120"/>
                <a:ea typeface="標楷體" pitchFamily="65" charset="-120"/>
              </a:rPr>
              <a:t>失去自由，這不是</a:t>
            </a:r>
            <a:r>
              <a:rPr lang="zh-TW" altLang="en-US" sz="2400" b="1" dirty="0" smtClean="0">
                <a:solidFill>
                  <a:schemeClr val="tx1"/>
                </a:solidFill>
                <a:latin typeface="標楷體" pitchFamily="65" charset="-120"/>
                <a:ea typeface="標楷體" pitchFamily="65" charset="-120"/>
              </a:rPr>
              <a:t>愛</a:t>
            </a:r>
            <a:endParaRPr lang="en-US" altLang="zh-TW" sz="2400" b="1" dirty="0">
              <a:solidFill>
                <a:schemeClr val="tx1"/>
              </a:solidFill>
              <a:latin typeface="標楷體" panose="03000509000000000000" pitchFamily="65" charset="-120"/>
              <a:ea typeface="標楷體" panose="03000509000000000000" pitchFamily="65" charset="-120"/>
            </a:endParaRPr>
          </a:p>
          <a:p>
            <a:pPr algn="l">
              <a:lnSpc>
                <a:spcPts val="3100"/>
              </a:lnSpc>
            </a:pPr>
            <a:r>
              <a:rPr lang="en-US" altLang="zh-TW" sz="2400" b="1" u="sng" dirty="0" err="1">
                <a:solidFill>
                  <a:schemeClr val="tx1"/>
                </a:solidFill>
                <a:latin typeface="標楷體" panose="03000509000000000000" pitchFamily="65" charset="-120"/>
                <a:ea typeface="標楷體" panose="03000509000000000000" pitchFamily="65" charset="-120"/>
              </a:rPr>
              <a:t>Luk</a:t>
            </a:r>
            <a:r>
              <a:rPr lang="zh-TW" altLang="en-US" sz="2400" b="1" u="sng" dirty="0">
                <a:solidFill>
                  <a:schemeClr val="tx1"/>
                </a:solidFill>
                <a:latin typeface="標楷體" panose="03000509000000000000" pitchFamily="65" charset="-120"/>
                <a:ea typeface="標楷體" panose="03000509000000000000" pitchFamily="65" charset="-120"/>
              </a:rPr>
              <a:t>路</a:t>
            </a:r>
            <a:r>
              <a:rPr lang="en-US" altLang="zh-TW" sz="2400" b="1" u="sng" dirty="0" smtClean="0">
                <a:solidFill>
                  <a:schemeClr val="tx1"/>
                </a:solidFill>
                <a:latin typeface="標楷體" panose="03000509000000000000" pitchFamily="65" charset="-120"/>
                <a:ea typeface="標楷體" panose="03000509000000000000" pitchFamily="65" charset="-120"/>
              </a:rPr>
              <a:t>6:26</a:t>
            </a:r>
            <a:r>
              <a:rPr lang="zh-TW" altLang="en-US" sz="2400" b="1" dirty="0" smtClean="0">
                <a:solidFill>
                  <a:schemeClr val="tx1"/>
                </a:solidFill>
                <a:latin typeface="標楷體" panose="03000509000000000000" pitchFamily="65" charset="-120"/>
                <a:ea typeface="標楷體"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人</a:t>
            </a:r>
            <a:r>
              <a:rPr lang="zh-TW" altLang="en-US" sz="2400" b="1" dirty="0">
                <a:solidFill>
                  <a:schemeClr val="tx1"/>
                </a:solidFill>
                <a:latin typeface="DFKai-SB" panose="03000509000000000000" pitchFamily="65" charset="-120"/>
                <a:ea typeface="DFKai-SB" panose="03000509000000000000" pitchFamily="65" charset="-120"/>
              </a:rPr>
              <a:t>都說你們好的時候，你們就有禍了！</a:t>
            </a:r>
            <a:endParaRPr lang="en-US" altLang="zh-TW" sz="2400" b="1" u="sng"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pPr algn="l"/>
            <a:fld id="{69C4CFD8-F662-4A36-AA27-12DE1FA08638}" type="slidenum">
              <a:rPr lang="en-US" smtClean="0"/>
              <a:pPr algn="l"/>
              <a:t>4</a:t>
            </a:fld>
            <a:endParaRPr lang="en-US" dirty="0"/>
          </a:p>
        </p:txBody>
      </p:sp>
    </p:spTree>
    <p:extLst>
      <p:ext uri="{BB962C8B-B14F-4D97-AF65-F5344CB8AC3E}">
        <p14:creationId xmlns:p14="http://schemas.microsoft.com/office/powerpoint/2010/main" val="1521196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761998"/>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界</a:t>
            </a:r>
            <a:r>
              <a:rPr lang="en-US" altLang="zh-TW" sz="48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感覺</a:t>
            </a:r>
            <a:r>
              <a:rPr lang="en-US" altLang="zh-TW" sz="48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續</a:t>
            </a:r>
            <a:r>
              <a:rPr lang="en-US" altLang="zh-TW" sz="4800" b="1" dirty="0" smtClean="0">
                <a:effectLst>
                  <a:outerShdw blurRad="38100" dist="38100" dir="2700000" algn="tl">
                    <a:srgbClr val="000000">
                      <a:alpha val="43137"/>
                    </a:srgbClr>
                  </a:outerShdw>
                </a:effectLst>
                <a:latin typeface="標楷體" pitchFamily="65" charset="-120"/>
                <a:ea typeface="標楷體" pitchFamily="65" charset="-120"/>
              </a:rPr>
              <a:t>)</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685800"/>
            <a:ext cx="9144000" cy="6172200"/>
          </a:xfrm>
        </p:spPr>
        <p:txBody>
          <a:bodyPr>
            <a:noAutofit/>
          </a:bodyPr>
          <a:lstStyle/>
          <a:p>
            <a:pPr marL="342900" indent="-342900" algn="l">
              <a:lnSpc>
                <a:spcPts val="3300"/>
              </a:lnSpc>
              <a:buFont typeface="Arial" panose="020B0604020202020204" pitchFamily="34" charset="0"/>
              <a:buChar char="•"/>
            </a:pPr>
            <a:r>
              <a:rPr lang="en-US" altLang="zh-TW" sz="2800" b="1" dirty="0" smtClean="0">
                <a:solidFill>
                  <a:schemeClr val="tx1"/>
                </a:solidFill>
                <a:latin typeface="標楷體" panose="03000509000000000000" pitchFamily="65" charset="-120"/>
                <a:ea typeface="標楷體" panose="03000509000000000000" pitchFamily="65" charset="-120"/>
              </a:rPr>
              <a:t>Jim </a:t>
            </a:r>
            <a:r>
              <a:rPr lang="zh-TW" altLang="en-US" sz="2800" b="1" dirty="0">
                <a:solidFill>
                  <a:schemeClr val="tx1"/>
                </a:solidFill>
                <a:latin typeface="標楷體" panose="03000509000000000000" pitchFamily="65" charset="-120"/>
                <a:ea typeface="標楷體" panose="03000509000000000000" pitchFamily="65" charset="-120"/>
              </a:rPr>
              <a:t>的案</a:t>
            </a:r>
            <a:r>
              <a:rPr lang="zh-TW" altLang="en-US" sz="2800" b="1" dirty="0" smtClean="0">
                <a:solidFill>
                  <a:schemeClr val="tx1"/>
                </a:solidFill>
                <a:latin typeface="標楷體" panose="03000509000000000000" pitchFamily="65" charset="-120"/>
                <a:ea typeface="標楷體" panose="03000509000000000000" pitchFamily="65" charset="-120"/>
              </a:rPr>
              <a:t>例 </a:t>
            </a:r>
            <a:r>
              <a:rPr lang="zh-TW" altLang="en-US" sz="2800" b="1" dirty="0" smtClean="0">
                <a:solidFill>
                  <a:srgbClr val="3333FF"/>
                </a:solidFill>
                <a:latin typeface="DFKai-SB" panose="03000509000000000000" pitchFamily="65" charset="-120"/>
                <a:ea typeface="DFKai-SB" panose="03000509000000000000" pitchFamily="65" charset="-120"/>
              </a:rPr>
              <a:t>解決之道</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a:t>
            </a:r>
            <a:endParaRPr lang="en-US" altLang="zh-TW" sz="2800" b="1" dirty="0">
              <a:solidFill>
                <a:schemeClr val="tx1"/>
              </a:solidFill>
              <a:latin typeface="標楷體" panose="03000509000000000000" pitchFamily="65" charset="-120"/>
              <a:ea typeface="標楷體" panose="03000509000000000000" pitchFamily="65" charset="-120"/>
            </a:endParaRPr>
          </a:p>
          <a:p>
            <a:pPr marL="800100" lvl="1" indent="-342900" algn="l">
              <a:lnSpc>
                <a:spcPts val="3300"/>
              </a:lnSpc>
              <a:buFontTx/>
              <a:buChar char="-"/>
            </a:pPr>
            <a:r>
              <a:rPr lang="en-US" altLang="zh-TW" b="1" dirty="0" smtClean="0">
                <a:solidFill>
                  <a:schemeClr val="tx1"/>
                </a:solidFill>
                <a:latin typeface="標楷體" panose="03000509000000000000" pitchFamily="65" charset="-120"/>
                <a:ea typeface="標楷體" panose="03000509000000000000" pitchFamily="65" charset="-120"/>
              </a:rPr>
              <a:t>Jim </a:t>
            </a:r>
            <a:r>
              <a:rPr lang="zh-TW" altLang="en-US" b="1" dirty="0" smtClean="0">
                <a:solidFill>
                  <a:schemeClr val="tx1"/>
                </a:solidFill>
                <a:latin typeface="標楷體" panose="03000509000000000000" pitchFamily="65" charset="-120"/>
                <a:ea typeface="標楷體" panose="03000509000000000000" pitchFamily="65" charset="-120"/>
              </a:rPr>
              <a:t>要與太太開誠布公的溝通，堅決地拒絕太太的過分要求，不再被他的太太以怒氣來掌控他。</a:t>
            </a:r>
            <a:endParaRPr lang="en-US" altLang="zh-TW" b="1" dirty="0" smtClean="0">
              <a:solidFill>
                <a:schemeClr val="tx1"/>
              </a:solidFill>
              <a:latin typeface="標楷體" panose="03000509000000000000" pitchFamily="65" charset="-120"/>
              <a:ea typeface="標楷體" panose="03000509000000000000" pitchFamily="65" charset="-120"/>
            </a:endParaRPr>
          </a:p>
          <a:p>
            <a:pPr marL="800100" lvl="1" indent="-342900" algn="l">
              <a:lnSpc>
                <a:spcPts val="3300"/>
              </a:lnSpc>
              <a:buFontTx/>
              <a:buChar char="-"/>
            </a:pPr>
            <a:r>
              <a:rPr lang="en-US" altLang="zh-TW" b="1" dirty="0" smtClean="0">
                <a:solidFill>
                  <a:schemeClr val="tx1"/>
                </a:solidFill>
                <a:latin typeface="標楷體" panose="03000509000000000000" pitchFamily="65" charset="-120"/>
                <a:ea typeface="標楷體" panose="03000509000000000000" pitchFamily="65" charset="-120"/>
              </a:rPr>
              <a:t>Jim</a:t>
            </a:r>
            <a:r>
              <a:rPr lang="zh-TW" altLang="en-US" b="1" dirty="0" smtClean="0">
                <a:solidFill>
                  <a:schemeClr val="tx1"/>
                </a:solidFill>
                <a:latin typeface="標楷體" pitchFamily="65" charset="-120"/>
                <a:ea typeface="標楷體" pitchFamily="65" charset="-120"/>
              </a:rPr>
              <a:t>的太太要為她自</a:t>
            </a:r>
            <a:r>
              <a:rPr lang="zh-TW" altLang="en-US" b="1" dirty="0">
                <a:solidFill>
                  <a:schemeClr val="tx1"/>
                </a:solidFill>
                <a:latin typeface="標楷體" panose="03000509000000000000" pitchFamily="65" charset="-120"/>
                <a:ea typeface="標楷體" panose="03000509000000000000" pitchFamily="65" charset="-120"/>
              </a:rPr>
              <a:t>己的怒氣負</a:t>
            </a:r>
            <a:r>
              <a:rPr lang="zh-TW" altLang="en-US" b="1" dirty="0" smtClean="0">
                <a:solidFill>
                  <a:schemeClr val="tx1"/>
                </a:solidFill>
                <a:latin typeface="標楷體" pitchFamily="65" charset="-120"/>
                <a:ea typeface="標楷體" pitchFamily="65" charset="-120"/>
              </a:rPr>
              <a:t>責，從她的「自我中心」悔改，才能</a:t>
            </a:r>
            <a:r>
              <a:rPr lang="zh-TW" altLang="en-US" b="1" dirty="0">
                <a:solidFill>
                  <a:schemeClr val="tx1"/>
                </a:solidFill>
                <a:latin typeface="標楷體" panose="03000509000000000000" pitchFamily="65" charset="-120"/>
                <a:ea typeface="標楷體" panose="03000509000000000000" pitchFamily="65" charset="-120"/>
              </a:rPr>
              <a:t>成</a:t>
            </a:r>
            <a:r>
              <a:rPr lang="zh-TW" altLang="en-US" b="1" dirty="0" smtClean="0">
                <a:solidFill>
                  <a:schemeClr val="tx1"/>
                </a:solidFill>
                <a:latin typeface="標楷體" panose="03000509000000000000" pitchFamily="65" charset="-120"/>
                <a:ea typeface="標楷體" panose="03000509000000000000" pitchFamily="65" charset="-120"/>
              </a:rPr>
              <a:t>長</a:t>
            </a:r>
            <a:endParaRPr lang="en-US" altLang="zh-TW" b="1" dirty="0" smtClean="0">
              <a:solidFill>
                <a:schemeClr val="tx1"/>
              </a:solidFill>
              <a:latin typeface="標楷體" panose="03000509000000000000" pitchFamily="65" charset="-120"/>
              <a:ea typeface="標楷體" panose="03000509000000000000" pitchFamily="65" charset="-120"/>
            </a:endParaRPr>
          </a:p>
          <a:p>
            <a:pPr lvl="1" indent="-457200" algn="l">
              <a:lnSpc>
                <a:spcPts val="3300"/>
              </a:lnSpc>
              <a:buFont typeface="Arial" panose="020B0604020202020204" pitchFamily="34" charset="0"/>
              <a:buChar char="•"/>
            </a:pPr>
            <a:r>
              <a:rPr lang="zh-TW" altLang="en-US" b="1" dirty="0">
                <a:solidFill>
                  <a:schemeClr val="tx1"/>
                </a:solidFill>
                <a:latin typeface="標楷體" panose="03000509000000000000" pitchFamily="65" charset="-120"/>
                <a:ea typeface="標楷體" panose="03000509000000000000" pitchFamily="65" charset="-120"/>
              </a:rPr>
              <a:t>彼</a:t>
            </a:r>
            <a:r>
              <a:rPr lang="zh-TW" altLang="en-US" b="1" dirty="0" smtClean="0">
                <a:solidFill>
                  <a:schemeClr val="tx1"/>
                </a:solidFill>
                <a:latin typeface="標楷體" panose="03000509000000000000" pitchFamily="65" charset="-120"/>
                <a:ea typeface="標楷體" panose="03000509000000000000" pitchFamily="65" charset="-120"/>
              </a:rPr>
              <a:t>得的案例</a:t>
            </a:r>
            <a:endParaRPr lang="en-US" altLang="zh-TW" b="1" dirty="0" smtClean="0">
              <a:solidFill>
                <a:schemeClr val="tx1"/>
              </a:solidFill>
              <a:latin typeface="標楷體" panose="03000509000000000000" pitchFamily="65" charset="-120"/>
              <a:ea typeface="標楷體" panose="03000509000000000000" pitchFamily="65" charset="-120"/>
            </a:endParaRPr>
          </a:p>
          <a:p>
            <a:pPr marL="800100" lvl="1" indent="-342900" algn="l">
              <a:lnSpc>
                <a:spcPts val="3300"/>
              </a:lnSpc>
              <a:buFontTx/>
              <a:buChar char="-"/>
            </a:pPr>
            <a:r>
              <a:rPr lang="zh-TW" altLang="en-US" b="1" dirty="0" smtClean="0">
                <a:solidFill>
                  <a:schemeClr val="tx1"/>
                </a:solidFill>
                <a:latin typeface="標楷體" panose="03000509000000000000" pitchFamily="65" charset="-120"/>
                <a:ea typeface="標楷體" panose="03000509000000000000" pitchFamily="65" charset="-120"/>
              </a:rPr>
              <a:t>彼</a:t>
            </a:r>
            <a:r>
              <a:rPr lang="zh-TW" altLang="en-US" b="1" dirty="0">
                <a:solidFill>
                  <a:schemeClr val="tx1"/>
                </a:solidFill>
                <a:latin typeface="標楷體" panose="03000509000000000000" pitchFamily="65" charset="-120"/>
                <a:ea typeface="標楷體" panose="03000509000000000000" pitchFamily="65" charset="-120"/>
              </a:rPr>
              <a:t>得</a:t>
            </a:r>
            <a:r>
              <a:rPr lang="zh-TW" altLang="en-US" b="1" dirty="0" smtClean="0">
                <a:solidFill>
                  <a:schemeClr val="tx1"/>
                </a:solidFill>
                <a:latin typeface="標楷體" panose="03000509000000000000" pitchFamily="65" charset="-120"/>
                <a:ea typeface="標楷體" panose="03000509000000000000" pitchFamily="65" charset="-120"/>
              </a:rPr>
              <a:t>的父母有嚴重的婚</a:t>
            </a:r>
            <a:r>
              <a:rPr lang="zh-TW" altLang="en-US" b="1" dirty="0" smtClean="0">
                <a:solidFill>
                  <a:schemeClr val="tx1"/>
                </a:solidFill>
                <a:latin typeface="標楷體" panose="03000509000000000000" pitchFamily="65" charset="-120"/>
                <a:ea typeface="標楷體" panose="03000509000000000000" pitchFamily="65" charset="-120"/>
              </a:rPr>
              <a:t>姻問</a:t>
            </a:r>
            <a:r>
              <a:rPr lang="zh-TW" altLang="en-US" b="1" dirty="0" smtClean="0">
                <a:solidFill>
                  <a:schemeClr val="tx1"/>
                </a:solidFill>
                <a:latin typeface="標楷體" panose="03000509000000000000" pitchFamily="65" charset="-120"/>
                <a:ea typeface="標楷體" panose="03000509000000000000" pitchFamily="65" charset="-120"/>
              </a:rPr>
              <a:t>題，利用彼得在中間傳話，</a:t>
            </a:r>
            <a:r>
              <a:rPr lang="zh-TW" altLang="en-US" b="1" dirty="0">
                <a:solidFill>
                  <a:schemeClr val="tx1"/>
                </a:solidFill>
                <a:latin typeface="標楷體" panose="03000509000000000000" pitchFamily="65" charset="-120"/>
                <a:ea typeface="標楷體" panose="03000509000000000000" pitchFamily="65" charset="-120"/>
              </a:rPr>
              <a:t>父</a:t>
            </a:r>
            <a:r>
              <a:rPr lang="zh-TW" altLang="en-US" b="1" dirty="0" smtClean="0">
                <a:solidFill>
                  <a:schemeClr val="tx1"/>
                </a:solidFill>
                <a:latin typeface="標楷體" panose="03000509000000000000" pitchFamily="65" charset="-120"/>
                <a:ea typeface="標楷體" panose="03000509000000000000" pitchFamily="65" charset="-120"/>
              </a:rPr>
              <a:t>母無法沒有彼得一起生活</a:t>
            </a:r>
            <a:endParaRPr lang="en-US" altLang="zh-TW" b="1" dirty="0" smtClean="0">
              <a:solidFill>
                <a:schemeClr val="tx1"/>
              </a:solidFill>
              <a:latin typeface="標楷體" panose="03000509000000000000" pitchFamily="65" charset="-120"/>
              <a:ea typeface="標楷體" panose="03000509000000000000" pitchFamily="65" charset="-120"/>
            </a:endParaRPr>
          </a:p>
          <a:p>
            <a:pPr marL="800100" lvl="1" indent="-342900" algn="l">
              <a:lnSpc>
                <a:spcPts val="3300"/>
              </a:lnSpc>
              <a:buFontTx/>
              <a:buChar char="-"/>
            </a:pPr>
            <a:r>
              <a:rPr lang="zh-TW" altLang="en-US" b="1" dirty="0">
                <a:solidFill>
                  <a:schemeClr val="tx1"/>
                </a:solidFill>
                <a:latin typeface="標楷體" panose="03000509000000000000" pitchFamily="65" charset="-120"/>
                <a:ea typeface="標楷體" panose="03000509000000000000" pitchFamily="65" charset="-120"/>
              </a:rPr>
              <a:t>彼得</a:t>
            </a:r>
            <a:r>
              <a:rPr lang="zh-TW" altLang="en-US" b="1" dirty="0" smtClean="0">
                <a:solidFill>
                  <a:schemeClr val="tx1"/>
                </a:solidFill>
                <a:latin typeface="標楷體" panose="03000509000000000000" pitchFamily="65" charset="-120"/>
                <a:ea typeface="標楷體" panose="03000509000000000000" pitchFamily="65" charset="-120"/>
              </a:rPr>
              <a:t>不敢離</a:t>
            </a:r>
            <a:r>
              <a:rPr lang="zh-TW" altLang="en-US" b="1" dirty="0">
                <a:solidFill>
                  <a:schemeClr val="tx1"/>
                </a:solidFill>
                <a:latin typeface="標楷體" panose="03000509000000000000" pitchFamily="65" charset="-120"/>
                <a:ea typeface="標楷體" panose="03000509000000000000" pitchFamily="65" charset="-120"/>
              </a:rPr>
              <a:t>開家有自己的生</a:t>
            </a:r>
            <a:r>
              <a:rPr lang="zh-TW" altLang="en-US" b="1" dirty="0" smtClean="0">
                <a:solidFill>
                  <a:schemeClr val="tx1"/>
                </a:solidFill>
                <a:latin typeface="標楷體" panose="03000509000000000000" pitchFamily="65" charset="-120"/>
                <a:ea typeface="標楷體" panose="03000509000000000000" pitchFamily="65" charset="-120"/>
              </a:rPr>
              <a:t>活，因怕父母會因此離婚，母親會哭泣，甚至自殺→彼得在為他母親的感覺負責</a:t>
            </a:r>
            <a:endParaRPr lang="en-US" altLang="zh-TW" b="1" dirty="0" smtClean="0">
              <a:solidFill>
                <a:schemeClr val="tx1"/>
              </a:solidFill>
              <a:latin typeface="標楷體" panose="03000509000000000000" pitchFamily="65" charset="-120"/>
              <a:ea typeface="標楷體" panose="03000509000000000000" pitchFamily="65" charset="-120"/>
            </a:endParaRPr>
          </a:p>
          <a:p>
            <a:pPr marL="800100" lvl="1" indent="-342900" algn="l">
              <a:lnSpc>
                <a:spcPts val="3300"/>
              </a:lnSpc>
              <a:buFontTx/>
              <a:buChar char="-"/>
            </a:pPr>
            <a:r>
              <a:rPr lang="zh-TW" altLang="en-US" b="1" dirty="0">
                <a:solidFill>
                  <a:srgbClr val="3333FF"/>
                </a:solidFill>
                <a:latin typeface="DFKai-SB" panose="03000509000000000000" pitchFamily="65" charset="-120"/>
                <a:ea typeface="DFKai-SB" panose="03000509000000000000" pitchFamily="65" charset="-120"/>
              </a:rPr>
              <a:t>解決之道</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將「母親的傷心」和「與父親的爭執」交還母親去負責，堅決地離家開始自己的生</a:t>
            </a:r>
            <a:r>
              <a:rPr lang="zh-TW" altLang="en-US" b="1" dirty="0" smtClean="0">
                <a:solidFill>
                  <a:schemeClr val="tx1"/>
                </a:solidFill>
                <a:latin typeface="DFKai-SB" panose="03000509000000000000" pitchFamily="65" charset="-120"/>
                <a:ea typeface="DFKai-SB" panose="03000509000000000000" pitchFamily="65" charset="-120"/>
              </a:rPr>
              <a:t>活</a:t>
            </a:r>
            <a:endParaRPr lang="en-US" altLang="zh-TW"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pPr algn="l"/>
            <a:fld id="{69C4CFD8-F662-4A36-AA27-12DE1FA08638}" type="slidenum">
              <a:rPr lang="en-US" smtClean="0"/>
              <a:pPr algn="l"/>
              <a:t>5</a:t>
            </a:fld>
            <a:endParaRPr lang="en-US" dirty="0"/>
          </a:p>
        </p:txBody>
      </p:sp>
    </p:spTree>
    <p:extLst>
      <p:ext uri="{BB962C8B-B14F-4D97-AF65-F5344CB8AC3E}">
        <p14:creationId xmlns:p14="http://schemas.microsoft.com/office/powerpoint/2010/main" val="764542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593723"/>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a:t>
            </a:r>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界感覺</a:t>
            </a:r>
            <a:r>
              <a:rPr lang="en-US" altLang="zh-TW" sz="4800" b="1" dirty="0">
                <a:effectLst>
                  <a:outerShdw blurRad="38100" dist="38100" dir="2700000" algn="tl">
                    <a:srgbClr val="000000">
                      <a:alpha val="43137"/>
                    </a:srgbClr>
                  </a:outerShdw>
                </a:effectLst>
                <a:latin typeface="標楷體" pitchFamily="65" charset="-120"/>
                <a:ea typeface="標楷體" pitchFamily="65" charset="-120"/>
              </a:rPr>
              <a:t>(</a:t>
            </a:r>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續</a:t>
            </a:r>
            <a:r>
              <a:rPr lang="en-US" altLang="zh-TW" sz="4800" b="1" dirty="0">
                <a:effectLst>
                  <a:outerShdw blurRad="38100" dist="38100" dir="2700000" algn="tl">
                    <a:srgbClr val="000000">
                      <a:alpha val="43137"/>
                    </a:srgbClr>
                  </a:outerShdw>
                </a:effectLst>
                <a:latin typeface="標楷體" pitchFamily="65" charset="-120"/>
                <a:ea typeface="標楷體" pitchFamily="65" charset="-120"/>
              </a:rPr>
              <a:t>)</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685800"/>
            <a:ext cx="9144000" cy="6172200"/>
          </a:xfrm>
        </p:spPr>
        <p:txBody>
          <a:bodyPr>
            <a:noAutofit/>
          </a:bodyPr>
          <a:lstStyle/>
          <a:p>
            <a:pPr marL="457200" indent="-457200" algn="l">
              <a:lnSpc>
                <a:spcPts val="31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工人的案例</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葡萄園的比喻</a:t>
            </a:r>
            <a:r>
              <a:rPr lang="en-US" altLang="zh-TW" sz="2400" b="1" dirty="0" smtClean="0">
                <a:solidFill>
                  <a:schemeClr val="tx1"/>
                </a:solidFill>
                <a:latin typeface="DFKai-SB" panose="03000509000000000000" pitchFamily="65" charset="-120"/>
                <a:ea typeface="DFKai-SB" panose="03000509000000000000" pitchFamily="65" charset="-120"/>
              </a:rPr>
              <a:t>(Matt</a:t>
            </a:r>
            <a:r>
              <a:rPr lang="zh-TW" altLang="en-US" sz="2400" b="1" dirty="0" smtClean="0">
                <a:solidFill>
                  <a:schemeClr val="tx1"/>
                </a:solidFill>
                <a:latin typeface="DFKai-SB" panose="03000509000000000000" pitchFamily="65" charset="-120"/>
                <a:ea typeface="DFKai-SB" panose="03000509000000000000" pitchFamily="65" charset="-120"/>
              </a:rPr>
              <a:t>太</a:t>
            </a:r>
            <a:r>
              <a:rPr lang="en-US" altLang="zh-TW" sz="2400" b="1" dirty="0" smtClean="0">
                <a:solidFill>
                  <a:schemeClr val="tx1"/>
                </a:solidFill>
                <a:latin typeface="DFKai-SB" panose="03000509000000000000" pitchFamily="65" charset="-120"/>
                <a:ea typeface="DFKai-SB" panose="03000509000000000000" pitchFamily="65" charset="-120"/>
              </a:rPr>
              <a:t>10:1-15)</a:t>
            </a:r>
          </a:p>
          <a:p>
            <a:pPr marL="800100" lvl="1" indent="-342900" algn="l">
              <a:lnSpc>
                <a:spcPts val="31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園主和工人講定一天一錢銀子的工資，中午、下午、黃昏陸續有工人加入工作</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一天結束時</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所有的工人都領一樣的一錢銀子</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1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早上來的工人抱怨園主不公平</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1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園主回答「 朋友，我不虧負你，你與我講定的不是一錢銀子嗎？ 拿你的走吧！我給那後來的和給你一樣，這是我願意的。 我的東西難道不可隨我的意思用嗎？」→ </a:t>
            </a:r>
            <a:r>
              <a:rPr lang="zh-TW" altLang="en-US" sz="2400" b="1" dirty="0" smtClean="0">
                <a:solidFill>
                  <a:srgbClr val="3333FF"/>
                </a:solidFill>
                <a:latin typeface="DFKai-SB" panose="03000509000000000000" pitchFamily="65" charset="-120"/>
                <a:ea typeface="DFKai-SB" panose="03000509000000000000" pitchFamily="65" charset="-120"/>
              </a:rPr>
              <a:t>這就是界線</a:t>
            </a:r>
            <a:endParaRPr lang="en-US" altLang="zh-TW" sz="2400" b="1" dirty="0" smtClean="0">
              <a:solidFill>
                <a:srgbClr val="3333FF"/>
              </a:solidFill>
              <a:latin typeface="DFKai-SB" panose="03000509000000000000" pitchFamily="65" charset="-120"/>
              <a:ea typeface="DFKai-SB" panose="03000509000000000000" pitchFamily="65" charset="-120"/>
            </a:endParaRPr>
          </a:p>
          <a:p>
            <a:pPr marL="800100" lvl="1" indent="-342900" algn="l">
              <a:lnSpc>
                <a:spcPts val="31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工人必須處理自己的忌妒，他沒有權力抱怨 </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1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結論</a:t>
            </a:r>
            <a:r>
              <a:rPr lang="en-US" altLang="zh-TW" sz="2400" b="1"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100"/>
              </a:lnSpc>
              <a:buFontTx/>
              <a:buChar char="-"/>
            </a:pPr>
            <a:r>
              <a:rPr lang="zh-TW" altLang="en-US" sz="2400" b="1" dirty="0" smtClean="0">
                <a:solidFill>
                  <a:srgbClr val="3333FF"/>
                </a:solidFill>
                <a:latin typeface="DFKai-SB" panose="03000509000000000000" pitchFamily="65" charset="-120"/>
                <a:ea typeface="DFKai-SB" panose="03000509000000000000" pitchFamily="65" charset="-120"/>
              </a:rPr>
              <a:t>處理感覺的責任在那個有情緒的人身上</a:t>
            </a:r>
            <a:endParaRPr lang="en-US" altLang="zh-TW" sz="2400" b="1" dirty="0" smtClean="0">
              <a:solidFill>
                <a:srgbClr val="3333FF"/>
              </a:solidFill>
              <a:latin typeface="DFKai-SB" panose="03000509000000000000" pitchFamily="65" charset="-120"/>
              <a:ea typeface="DFKai-SB" panose="03000509000000000000" pitchFamily="65" charset="-120"/>
            </a:endParaRPr>
          </a:p>
          <a:p>
            <a:pPr marL="800100" lvl="1" indent="-342900" algn="l">
              <a:lnSpc>
                <a:spcPts val="3100"/>
              </a:lnSpc>
              <a:buFontTx/>
              <a:buChar char="-"/>
            </a:pPr>
            <a:r>
              <a:rPr lang="zh-TW" altLang="en-US" sz="2400" b="1" dirty="0" smtClean="0">
                <a:solidFill>
                  <a:srgbClr val="C00000"/>
                </a:solidFill>
                <a:latin typeface="標楷體" panose="03000509000000000000" pitchFamily="65" charset="-120"/>
                <a:ea typeface="標楷體" panose="03000509000000000000" pitchFamily="65" charset="-120"/>
              </a:rPr>
              <a:t>例</a:t>
            </a:r>
            <a:r>
              <a:rPr lang="en-US" altLang="zh-TW" sz="2400" b="1" dirty="0" smtClean="0">
                <a:solidFill>
                  <a:srgbClr val="C00000"/>
                </a:solidFill>
                <a:latin typeface="標楷體" panose="03000509000000000000" pitchFamily="65" charset="-120"/>
                <a:ea typeface="標楷體" panose="03000509000000000000" pitchFamily="65" charset="-120"/>
              </a:rPr>
              <a:t>:</a:t>
            </a:r>
            <a:r>
              <a:rPr lang="zh-TW" altLang="en-US" sz="2400" b="1" dirty="0" smtClean="0">
                <a:solidFill>
                  <a:schemeClr val="tx1"/>
                </a:solidFill>
                <a:latin typeface="標楷體" panose="03000509000000000000" pitchFamily="65" charset="-120"/>
                <a:ea typeface="標楷體" panose="03000509000000000000" pitchFamily="65" charset="-120"/>
              </a:rPr>
              <a:t>既使當別人得罪我們，</a:t>
            </a:r>
            <a:r>
              <a:rPr lang="zh-TW" altLang="en-US" sz="2400" b="1" dirty="0" smtClean="0">
                <a:solidFill>
                  <a:srgbClr val="3333FF"/>
                </a:solidFill>
                <a:latin typeface="標楷體" panose="03000509000000000000" pitchFamily="65" charset="-120"/>
                <a:ea typeface="標楷體" panose="03000509000000000000" pitchFamily="65" charset="-120"/>
              </a:rPr>
              <a:t>去處理痛苦仍然是我們的責任</a:t>
            </a:r>
            <a:r>
              <a:rPr lang="zh-TW" altLang="en-US" sz="2400" b="1" dirty="0" smtClean="0">
                <a:solidFill>
                  <a:schemeClr val="tx1"/>
                </a:solidFill>
                <a:latin typeface="標楷體" panose="03000509000000000000" pitchFamily="65" charset="-120"/>
                <a:ea typeface="標楷體" panose="03000509000000000000" pitchFamily="65" charset="-120"/>
              </a:rPr>
              <a:t>→放棄抱怨，選擇饒恕，為我們生命中的遭遇負責，建立平衡及健全的生活</a:t>
            </a:r>
            <a:endParaRPr lang="zh-TW" altLang="en-US" sz="2400" b="1" dirty="0">
              <a:solidFill>
                <a:schemeClr val="tx1"/>
              </a:solidFill>
              <a:latin typeface="標楷體" panose="03000509000000000000" pitchFamily="65" charset="-120"/>
              <a:ea typeface="標楷體"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pPr algn="l"/>
            <a:fld id="{69C4CFD8-F662-4A36-AA27-12DE1FA08638}" type="slidenum">
              <a:rPr lang="en-US" smtClean="0"/>
              <a:pPr algn="l"/>
              <a:t>6</a:t>
            </a:fld>
            <a:endParaRPr lang="en-US" dirty="0"/>
          </a:p>
        </p:txBody>
      </p:sp>
    </p:spTree>
    <p:extLst>
      <p:ext uri="{BB962C8B-B14F-4D97-AF65-F5344CB8AC3E}">
        <p14:creationId xmlns:p14="http://schemas.microsoft.com/office/powerpoint/2010/main" val="1201201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593723"/>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生命中關鍵領域的越界</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685800"/>
            <a:ext cx="9144000" cy="6172200"/>
          </a:xfrm>
        </p:spPr>
        <p:txBody>
          <a:bodyPr>
            <a:noAutofit/>
          </a:bodyPr>
          <a:lstStyle/>
          <a:p>
            <a:pPr algn="l">
              <a:lnSpc>
                <a:spcPts val="3100"/>
              </a:lnSpc>
            </a:pPr>
            <a:r>
              <a:rPr lang="en-US" altLang="zh-TW" sz="2400" b="1" dirty="0" smtClean="0">
                <a:solidFill>
                  <a:schemeClr val="tx1"/>
                </a:solidFill>
                <a:latin typeface="標楷體" panose="03000509000000000000" pitchFamily="65" charset="-120"/>
                <a:ea typeface="標楷體" panose="03000509000000000000" pitchFamily="65" charset="-120"/>
              </a:rPr>
              <a:t>3.</a:t>
            </a:r>
            <a:r>
              <a:rPr lang="zh-TW" altLang="en-US" sz="2400" b="1" dirty="0" smtClean="0">
                <a:solidFill>
                  <a:schemeClr val="tx1"/>
                </a:solidFill>
                <a:latin typeface="標楷體" panose="03000509000000000000" pitchFamily="65" charset="-120"/>
                <a:ea typeface="標楷體" panose="03000509000000000000" pitchFamily="65" charset="-120"/>
              </a:rPr>
              <a:t>態度 </a:t>
            </a:r>
            <a:r>
              <a:rPr lang="en-US" sz="2400" b="1" dirty="0">
                <a:solidFill>
                  <a:schemeClr val="tx1"/>
                </a:solidFill>
                <a:latin typeface="DFKai-SB" panose="03000509000000000000" pitchFamily="65" charset="-120"/>
                <a:ea typeface="DFKai-SB" panose="03000509000000000000" pitchFamily="65" charset="-120"/>
              </a:rPr>
              <a:t>Our </a:t>
            </a:r>
            <a:r>
              <a:rPr lang="en-US" sz="2400" b="1" dirty="0" smtClean="0">
                <a:solidFill>
                  <a:schemeClr val="tx1"/>
                </a:solidFill>
                <a:latin typeface="DFKai-SB" panose="03000509000000000000" pitchFamily="65" charset="-120"/>
                <a:ea typeface="DFKai-SB" panose="03000509000000000000" pitchFamily="65" charset="-120"/>
              </a:rPr>
              <a:t>Attitudes</a:t>
            </a:r>
          </a:p>
          <a:p>
            <a:pPr marL="342900" indent="-342900" algn="l">
              <a:lnSpc>
                <a:spcPts val="31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我們常</a:t>
            </a:r>
            <a:r>
              <a:rPr lang="zh-TW" altLang="en-US" sz="2400" b="1" dirty="0">
                <a:solidFill>
                  <a:schemeClr val="tx1"/>
                </a:solidFill>
                <a:latin typeface="DFKai-SB" panose="03000509000000000000" pitchFamily="65" charset="-120"/>
                <a:ea typeface="DFKai-SB" panose="03000509000000000000" pitchFamily="65" charset="-120"/>
              </a:rPr>
              <a:t>常</a:t>
            </a:r>
            <a:r>
              <a:rPr lang="zh-TW" altLang="en-US" sz="2400" b="1" dirty="0" smtClean="0">
                <a:solidFill>
                  <a:schemeClr val="tx1"/>
                </a:solidFill>
                <a:latin typeface="DFKai-SB" panose="03000509000000000000" pitchFamily="65" charset="-120"/>
                <a:ea typeface="DFKai-SB" panose="03000509000000000000" pitchFamily="65" charset="-120"/>
              </a:rPr>
              <a:t>不</a:t>
            </a:r>
            <a:r>
              <a:rPr lang="zh-TW" altLang="en-US" sz="2400" b="1" dirty="0">
                <a:solidFill>
                  <a:schemeClr val="tx1"/>
                </a:solidFill>
                <a:latin typeface="DFKai-SB" panose="03000509000000000000" pitchFamily="65" charset="-120"/>
                <a:ea typeface="DFKai-SB" panose="03000509000000000000" pitchFamily="65" charset="-120"/>
              </a:rPr>
              <a:t>擁有自己的態</a:t>
            </a:r>
            <a:r>
              <a:rPr lang="zh-TW" altLang="en-US" sz="2400" b="1" dirty="0" smtClean="0">
                <a:solidFill>
                  <a:schemeClr val="tx1"/>
                </a:solidFill>
                <a:latin typeface="DFKai-SB" panose="03000509000000000000" pitchFamily="65" charset="-120"/>
                <a:ea typeface="DFKai-SB" panose="03000509000000000000" pitchFamily="65" charset="-120"/>
              </a:rPr>
              <a:t>度</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不對自己的態度負責，</a:t>
            </a:r>
            <a:r>
              <a:rPr lang="zh-TW" altLang="en-US" sz="2400" b="1" dirty="0">
                <a:solidFill>
                  <a:schemeClr val="tx1"/>
                </a:solidFill>
                <a:latin typeface="DFKai-SB" panose="03000509000000000000" pitchFamily="65" charset="-120"/>
                <a:ea typeface="DFKai-SB" panose="03000509000000000000" pitchFamily="65" charset="-120"/>
              </a:rPr>
              <a:t>相反，我們對他人的態度負責，並讓他們對我們的期望影響我們</a:t>
            </a:r>
            <a:r>
              <a:rPr lang="zh-TW" altLang="en-US" sz="2400" b="1" dirty="0" smtClean="0">
                <a:solidFill>
                  <a:schemeClr val="tx1"/>
                </a:solidFill>
                <a:latin typeface="DFKai-SB" panose="03000509000000000000" pitchFamily="65" charset="-120"/>
                <a:ea typeface="DFKai-SB" panose="03000509000000000000" pitchFamily="65" charset="-120"/>
              </a:rPr>
              <a:t>的選擇與決定</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這是越界</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100"/>
              </a:lnSpc>
              <a:buFont typeface="Arial" panose="020B0604020202020204" pitchFamily="34" charset="0"/>
              <a:buChar char="•"/>
            </a:pPr>
            <a:r>
              <a:rPr lang="en-US" altLang="zh-TW" sz="2400" b="1" dirty="0" smtClean="0">
                <a:solidFill>
                  <a:schemeClr val="tx1"/>
                </a:solidFill>
                <a:latin typeface="DFKai-SB" panose="03000509000000000000" pitchFamily="65" charset="-120"/>
                <a:ea typeface="DFKai-SB" panose="03000509000000000000" pitchFamily="65" charset="-120"/>
              </a:rPr>
              <a:t>Jim </a:t>
            </a:r>
            <a:r>
              <a:rPr lang="zh-TW" altLang="en-US" sz="2400" b="1" dirty="0" smtClean="0">
                <a:solidFill>
                  <a:schemeClr val="tx1"/>
                </a:solidFill>
                <a:latin typeface="DFKai-SB" panose="03000509000000000000" pitchFamily="65" charset="-120"/>
                <a:ea typeface="DFKai-SB" panose="03000509000000000000" pitchFamily="65" charset="-120"/>
              </a:rPr>
              <a:t>的案例</a:t>
            </a:r>
            <a:r>
              <a:rPr lang="en-US" altLang="zh-TW" sz="2400" b="1"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100"/>
              </a:lnSpc>
              <a:buFontTx/>
              <a:buChar char="-"/>
            </a:pPr>
            <a:r>
              <a:rPr lang="en-US" altLang="zh-TW" sz="2400" b="1" dirty="0" smtClean="0">
                <a:solidFill>
                  <a:schemeClr val="tx1"/>
                </a:solidFill>
                <a:latin typeface="DFKai-SB" panose="03000509000000000000" pitchFamily="65" charset="-120"/>
                <a:ea typeface="DFKai-SB" panose="03000509000000000000" pitchFamily="65" charset="-120"/>
              </a:rPr>
              <a:t>Jim </a:t>
            </a:r>
            <a:r>
              <a:rPr lang="zh-TW" altLang="en-US" sz="2400" b="1" dirty="0" smtClean="0">
                <a:solidFill>
                  <a:schemeClr val="tx1"/>
                </a:solidFill>
                <a:latin typeface="DFKai-SB" panose="03000509000000000000" pitchFamily="65" charset="-120"/>
                <a:ea typeface="DFKai-SB" panose="03000509000000000000" pitchFamily="65" charset="-120"/>
              </a:rPr>
              <a:t>的太太對</a:t>
            </a:r>
            <a:r>
              <a:rPr lang="en-US" altLang="zh-TW" sz="2400" b="1" dirty="0" smtClean="0">
                <a:solidFill>
                  <a:schemeClr val="tx1"/>
                </a:solidFill>
                <a:latin typeface="DFKai-SB" panose="03000509000000000000" pitchFamily="65" charset="-120"/>
                <a:ea typeface="DFKai-SB" panose="03000509000000000000" pitchFamily="65" charset="-120"/>
              </a:rPr>
              <a:t>Jim </a:t>
            </a:r>
            <a:r>
              <a:rPr lang="zh-TW" altLang="en-US" sz="2400" b="1" dirty="0" smtClean="0">
                <a:solidFill>
                  <a:schemeClr val="tx1"/>
                </a:solidFill>
                <a:latin typeface="DFKai-SB" panose="03000509000000000000" pitchFamily="65" charset="-120"/>
                <a:ea typeface="DFKai-SB" panose="03000509000000000000" pitchFamily="65" charset="-120"/>
              </a:rPr>
              <a:t>不切實際的期望是她越界</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100"/>
              </a:lnSpc>
              <a:buFontTx/>
              <a:buChar char="-"/>
            </a:pPr>
            <a:r>
              <a:rPr lang="en-US" altLang="zh-TW" sz="2400" b="1" dirty="0" smtClean="0">
                <a:solidFill>
                  <a:schemeClr val="tx1"/>
                </a:solidFill>
                <a:latin typeface="DFKai-SB" panose="03000509000000000000" pitchFamily="65" charset="-120"/>
                <a:ea typeface="DFKai-SB" panose="03000509000000000000" pitchFamily="65" charset="-120"/>
              </a:rPr>
              <a:t>Jim </a:t>
            </a:r>
            <a:r>
              <a:rPr lang="zh-TW" altLang="en-US" sz="2400" b="1" dirty="0" smtClean="0">
                <a:solidFill>
                  <a:schemeClr val="tx1"/>
                </a:solidFill>
                <a:latin typeface="DFKai-SB" panose="03000509000000000000" pitchFamily="65" charset="-120"/>
                <a:ea typeface="DFKai-SB" panose="03000509000000000000" pitchFamily="65" charset="-120"/>
              </a:rPr>
              <a:t>的</a:t>
            </a:r>
            <a:r>
              <a:rPr lang="zh-TW" altLang="en-US" sz="2400" b="1" dirty="0" smtClean="0">
                <a:solidFill>
                  <a:srgbClr val="3333FF"/>
                </a:solidFill>
                <a:latin typeface="DFKai-SB" panose="03000509000000000000" pitchFamily="65" charset="-120"/>
                <a:ea typeface="DFKai-SB" panose="03000509000000000000" pitchFamily="65" charset="-120"/>
              </a:rPr>
              <a:t>態度</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「我必須做到妻子的要求，俯合和她的期望」是讓他太太越界的原因</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100"/>
              </a:lnSpc>
              <a:buFontTx/>
              <a:buChar char="-"/>
            </a:pPr>
            <a:r>
              <a:rPr lang="en-US" altLang="zh-TW" sz="2400" b="1" dirty="0" smtClean="0">
                <a:solidFill>
                  <a:schemeClr val="tx1"/>
                </a:solidFill>
                <a:latin typeface="DFKai-SB" panose="03000509000000000000" pitchFamily="65" charset="-120"/>
                <a:ea typeface="DFKai-SB" panose="03000509000000000000" pitchFamily="65" charset="-120"/>
              </a:rPr>
              <a:t>Jim</a:t>
            </a:r>
            <a:r>
              <a:rPr lang="zh-TW" altLang="en-US" sz="2400" b="1" dirty="0" smtClean="0">
                <a:solidFill>
                  <a:srgbClr val="3333FF"/>
                </a:solidFill>
                <a:latin typeface="DFKai-SB" panose="03000509000000000000" pitchFamily="65" charset="-120"/>
                <a:ea typeface="DFKai-SB" panose="03000509000000000000" pitchFamily="65" charset="-120"/>
              </a:rPr>
              <a:t>越界</a:t>
            </a:r>
            <a:r>
              <a:rPr lang="zh-TW" altLang="en-US" sz="2400" b="1" dirty="0" smtClean="0">
                <a:solidFill>
                  <a:schemeClr val="tx1"/>
                </a:solidFill>
                <a:latin typeface="DFKai-SB" panose="03000509000000000000" pitchFamily="65" charset="-120"/>
                <a:ea typeface="DFKai-SB" panose="03000509000000000000" pitchFamily="65" charset="-120"/>
              </a:rPr>
              <a:t>擁有她太太的期望</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他在替他太太的期望 </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 態度負責</a:t>
            </a:r>
            <a:r>
              <a:rPr lang="en-US" altLang="zh-TW" sz="2400" b="1"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100"/>
              </a:lnSpc>
              <a:buFontTx/>
              <a:buChar char="-"/>
            </a:pPr>
            <a:r>
              <a:rPr lang="en-US" altLang="zh-TW" sz="2400" b="1" dirty="0" smtClean="0">
                <a:solidFill>
                  <a:schemeClr val="tx1"/>
                </a:solidFill>
                <a:latin typeface="DFKai-SB" panose="03000509000000000000" pitchFamily="65" charset="-120"/>
                <a:ea typeface="DFKai-SB" panose="03000509000000000000" pitchFamily="65" charset="-120"/>
              </a:rPr>
              <a:t>Jim</a:t>
            </a:r>
            <a:r>
              <a:rPr lang="zh-TW" altLang="en-US" sz="2400" b="1" dirty="0" smtClean="0">
                <a:solidFill>
                  <a:schemeClr val="tx1"/>
                </a:solidFill>
                <a:latin typeface="DFKai-SB" panose="03000509000000000000" pitchFamily="65" charset="-120"/>
                <a:ea typeface="DFKai-SB" panose="03000509000000000000" pitchFamily="65" charset="-120"/>
              </a:rPr>
              <a:t> 沒有為他的自由選擇權負責 </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 </a:t>
            </a:r>
            <a:r>
              <a:rPr lang="zh-TW" altLang="en-US" sz="2400" b="1" dirty="0" smtClean="0">
                <a:solidFill>
                  <a:schemeClr val="tx1"/>
                </a:solidFill>
                <a:latin typeface="DFKai-SB" panose="03000509000000000000" pitchFamily="65" charset="-120"/>
                <a:ea typeface="DFKai-SB" panose="03000509000000000000" pitchFamily="65" charset="-120"/>
              </a:rPr>
              <a:t>健康的界線是</a:t>
            </a:r>
            <a:r>
              <a:rPr lang="en-US" altLang="zh-TW" sz="2400" b="1" dirty="0" smtClean="0">
                <a:solidFill>
                  <a:schemeClr val="tx1"/>
                </a:solidFill>
                <a:latin typeface="DFKai-SB" panose="03000509000000000000" pitchFamily="65" charset="-120"/>
                <a:ea typeface="DFKai-SB" panose="03000509000000000000" pitchFamily="65" charset="-120"/>
              </a:rPr>
              <a:t>Jim</a:t>
            </a:r>
            <a:r>
              <a:rPr lang="zh-TW" altLang="en-US" sz="2400" b="1" dirty="0" smtClean="0">
                <a:solidFill>
                  <a:schemeClr val="tx1"/>
                </a:solidFill>
                <a:latin typeface="DFKai-SB" panose="03000509000000000000" pitchFamily="65" charset="-120"/>
                <a:ea typeface="DFKai-SB" panose="03000509000000000000" pitchFamily="65" charset="-120"/>
              </a:rPr>
              <a:t>該擁有自由選擇權→「我要考慮</a:t>
            </a:r>
            <a:r>
              <a:rPr lang="zh-TW" altLang="en-US" sz="2400" b="1" dirty="0">
                <a:solidFill>
                  <a:schemeClr val="tx1"/>
                </a:solidFill>
                <a:latin typeface="DFKai-SB" panose="03000509000000000000" pitchFamily="65" charset="-120"/>
                <a:ea typeface="DFKai-SB" panose="03000509000000000000" pitchFamily="65" charset="-120"/>
              </a:rPr>
              <a:t>太</a:t>
            </a:r>
            <a:r>
              <a:rPr lang="zh-TW" altLang="en-US" sz="2400" b="1" dirty="0" smtClean="0">
                <a:solidFill>
                  <a:schemeClr val="tx1"/>
                </a:solidFill>
                <a:latin typeface="DFKai-SB" panose="03000509000000000000" pitchFamily="65" charset="-120"/>
                <a:ea typeface="DFKai-SB" panose="03000509000000000000" pitchFamily="65" charset="-120"/>
              </a:rPr>
              <a:t>太</a:t>
            </a:r>
            <a:r>
              <a:rPr lang="en-US" altLang="zh-TW" sz="2400" b="1" dirty="0" smtClean="0">
                <a:solidFill>
                  <a:schemeClr val="tx1"/>
                </a:solidFill>
                <a:latin typeface="DFKai-SB" panose="03000509000000000000" pitchFamily="65" charset="-120"/>
                <a:ea typeface="DFKai-SB" panose="03000509000000000000" pitchFamily="65" charset="-120"/>
              </a:rPr>
              <a:t>,Jean</a:t>
            </a:r>
            <a:r>
              <a:rPr lang="zh-TW" altLang="en-US" sz="2400" b="1" dirty="0" smtClean="0">
                <a:solidFill>
                  <a:schemeClr val="tx1"/>
                </a:solidFill>
                <a:latin typeface="DFKai-SB" panose="03000509000000000000" pitchFamily="65" charset="-120"/>
                <a:ea typeface="DFKai-SB" panose="03000509000000000000" pitchFamily="65" charset="-120"/>
              </a:rPr>
              <a:t>的需要，選擇我能提供的」</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100"/>
              </a:lnSpc>
              <a:buFont typeface="Arial" panose="020B0604020202020204" pitchFamily="34" charset="0"/>
              <a:buChar char="•"/>
            </a:pPr>
            <a:r>
              <a:rPr lang="zh-TW" altLang="en-US" sz="2400" b="1" dirty="0" smtClean="0">
                <a:solidFill>
                  <a:srgbClr val="3333FF"/>
                </a:solidFill>
                <a:latin typeface="DFKai-SB" panose="03000509000000000000" pitchFamily="65" charset="-120"/>
                <a:ea typeface="DFKai-SB" panose="03000509000000000000" pitchFamily="65" charset="-120"/>
              </a:rPr>
              <a:t>越界的重點</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為不屬於我們的負</a:t>
            </a:r>
            <a:r>
              <a:rPr lang="zh-TW" altLang="en-US" sz="2400" b="1" dirty="0" smtClean="0">
                <a:solidFill>
                  <a:schemeClr val="tx1"/>
                </a:solidFill>
                <a:latin typeface="DFKai-SB" panose="03000509000000000000" pitchFamily="65" charset="-120"/>
                <a:ea typeface="DFKai-SB" panose="03000509000000000000" pitchFamily="65" charset="-120"/>
              </a:rPr>
              <a:t>責，</a:t>
            </a:r>
            <a:r>
              <a:rPr lang="zh-TW" altLang="en-US" sz="2400" b="1" dirty="0" smtClean="0">
                <a:solidFill>
                  <a:schemeClr val="tx1"/>
                </a:solidFill>
                <a:latin typeface="DFKai-SB" panose="03000509000000000000" pitchFamily="65" charset="-120"/>
                <a:ea typeface="DFKai-SB" panose="03000509000000000000" pitchFamily="65" charset="-120"/>
              </a:rPr>
              <a:t>對屬於我們的不負責 </a:t>
            </a:r>
            <a:r>
              <a:rPr lang="en-US" altLang="zh-TW" sz="2400" b="1" dirty="0" smtClean="0">
                <a:solidFill>
                  <a:schemeClr val="tx1"/>
                </a:solidFill>
                <a:latin typeface="DFKai-SB" panose="03000509000000000000" pitchFamily="65" charset="-120"/>
                <a:ea typeface="DFKai-SB" panose="03000509000000000000" pitchFamily="65" charset="-120"/>
              </a:rPr>
              <a:t>(owning what is not ours and not owning what is ours)</a:t>
            </a:r>
            <a:br>
              <a:rPr lang="en-US" altLang="zh-TW" sz="2400" b="1" dirty="0" smtClean="0">
                <a:solidFill>
                  <a:schemeClr val="tx1"/>
                </a:solidFill>
                <a:latin typeface="DFKai-SB" panose="03000509000000000000" pitchFamily="65" charset="-120"/>
                <a:ea typeface="DFKai-SB" panose="03000509000000000000" pitchFamily="65" charset="-120"/>
              </a:rPr>
            </a:br>
            <a:endParaRPr lang="en-US" altLang="zh-TW" sz="2400" b="1" dirty="0" smtClean="0">
              <a:solidFill>
                <a:schemeClr val="tx1"/>
              </a:solidFill>
              <a:latin typeface="DFKai-SB" panose="03000509000000000000" pitchFamily="65" charset="-120"/>
              <a:ea typeface="DFKai-SB" panose="03000509000000000000" pitchFamily="65" charset="-120"/>
            </a:endParaRPr>
          </a:p>
          <a:p>
            <a:pPr algn="l">
              <a:lnSpc>
                <a:spcPts val="3100"/>
              </a:lnSpc>
            </a:pPr>
            <a:endParaRPr lang="zh-TW" altLang="en-US" sz="2400" b="1" dirty="0">
              <a:solidFill>
                <a:schemeClr val="tx1"/>
              </a:solidFill>
              <a:latin typeface="標楷體" panose="03000509000000000000" pitchFamily="65" charset="-120"/>
              <a:ea typeface="標楷體"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pPr algn="l"/>
            <a:fld id="{69C4CFD8-F662-4A36-AA27-12DE1FA08638}" type="slidenum">
              <a:rPr lang="en-US" smtClean="0"/>
              <a:pPr algn="l"/>
              <a:t>7</a:t>
            </a:fld>
            <a:endParaRPr lang="en-US" dirty="0"/>
          </a:p>
        </p:txBody>
      </p:sp>
    </p:spTree>
    <p:extLst>
      <p:ext uri="{BB962C8B-B14F-4D97-AF65-F5344CB8AC3E}">
        <p14:creationId xmlns:p14="http://schemas.microsoft.com/office/powerpoint/2010/main" val="216821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593723"/>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生命中關鍵領域的越界</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762000"/>
            <a:ext cx="9144000" cy="6096000"/>
          </a:xfrm>
        </p:spPr>
        <p:txBody>
          <a:bodyPr>
            <a:noAutofit/>
          </a:bodyPr>
          <a:lstStyle/>
          <a:p>
            <a:pPr algn="l">
              <a:lnSpc>
                <a:spcPts val="3500"/>
              </a:lnSpc>
            </a:pPr>
            <a:r>
              <a:rPr lang="en-US" altLang="zh-TW" sz="2800" b="1" dirty="0" smtClean="0">
                <a:solidFill>
                  <a:schemeClr val="tx1"/>
                </a:solidFill>
                <a:latin typeface="標楷體" panose="03000509000000000000" pitchFamily="65" charset="-120"/>
                <a:ea typeface="標楷體" panose="03000509000000000000" pitchFamily="65" charset="-120"/>
              </a:rPr>
              <a:t>3.</a:t>
            </a:r>
            <a:r>
              <a:rPr lang="zh-TW" altLang="en-US" sz="2800" b="1" dirty="0" smtClean="0">
                <a:solidFill>
                  <a:schemeClr val="tx1"/>
                </a:solidFill>
                <a:latin typeface="標楷體" panose="03000509000000000000" pitchFamily="65" charset="-120"/>
                <a:ea typeface="標楷體" panose="03000509000000000000" pitchFamily="65" charset="-120"/>
              </a:rPr>
              <a:t>態度 </a:t>
            </a:r>
            <a:r>
              <a:rPr lang="en-US" sz="2800" b="1" dirty="0">
                <a:solidFill>
                  <a:schemeClr val="tx1"/>
                </a:solidFill>
                <a:latin typeface="DFKai-SB" panose="03000509000000000000" pitchFamily="65" charset="-120"/>
                <a:ea typeface="DFKai-SB" panose="03000509000000000000" pitchFamily="65" charset="-120"/>
              </a:rPr>
              <a:t>Our </a:t>
            </a:r>
            <a:r>
              <a:rPr lang="en-US" sz="2800" b="1" dirty="0" smtClean="0">
                <a:solidFill>
                  <a:schemeClr val="tx1"/>
                </a:solidFill>
                <a:latin typeface="DFKai-SB" panose="03000509000000000000" pitchFamily="65" charset="-120"/>
                <a:ea typeface="DFKai-SB" panose="03000509000000000000" pitchFamily="65" charset="-120"/>
              </a:rPr>
              <a:t>Attitudes (</a:t>
            </a:r>
            <a:r>
              <a:rPr lang="zh-TW" altLang="en-US" sz="2800" b="1" dirty="0" smtClean="0">
                <a:solidFill>
                  <a:schemeClr val="tx1"/>
                </a:solidFill>
                <a:latin typeface="DFKai-SB" panose="03000509000000000000" pitchFamily="65" charset="-120"/>
                <a:ea typeface="DFKai-SB" panose="03000509000000000000" pitchFamily="65" charset="-120"/>
              </a:rPr>
              <a:t>續</a:t>
            </a:r>
            <a:r>
              <a:rPr lang="en-US" altLang="zh-TW" sz="2800" b="1" dirty="0" smtClean="0">
                <a:solidFill>
                  <a:schemeClr val="tx1"/>
                </a:solidFill>
                <a:latin typeface="DFKai-SB" panose="03000509000000000000" pitchFamily="65" charset="-120"/>
                <a:ea typeface="DFKai-SB" panose="03000509000000000000" pitchFamily="65" charset="-120"/>
              </a:rPr>
              <a:t>)</a:t>
            </a:r>
            <a:endParaRPr lang="en-US" sz="28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500"/>
              </a:lnSpc>
              <a:buFont typeface="Arial" panose="020B0604020202020204" pitchFamily="34" charset="0"/>
              <a:buChar char="•"/>
            </a:pPr>
            <a:r>
              <a:rPr lang="en-US" altLang="zh-TW" sz="2800" b="1" dirty="0" smtClean="0">
                <a:solidFill>
                  <a:schemeClr val="tx1"/>
                </a:solidFill>
                <a:latin typeface="DFKai-SB" panose="03000509000000000000" pitchFamily="65" charset="-120"/>
                <a:ea typeface="DFKai-SB" panose="03000509000000000000" pitchFamily="65" charset="-120"/>
              </a:rPr>
              <a:t>Donna </a:t>
            </a:r>
            <a:r>
              <a:rPr lang="zh-TW" altLang="en-US" sz="2800" b="1" dirty="0" smtClean="0">
                <a:solidFill>
                  <a:schemeClr val="tx1"/>
                </a:solidFill>
                <a:latin typeface="DFKai-SB" panose="03000509000000000000" pitchFamily="65" charset="-120"/>
                <a:ea typeface="DFKai-SB" panose="03000509000000000000" pitchFamily="65" charset="-120"/>
              </a:rPr>
              <a:t>的案例</a:t>
            </a:r>
            <a:r>
              <a:rPr lang="en-US" altLang="zh-TW" sz="2800" b="1"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500"/>
              </a:lnSpc>
              <a:buFontTx/>
              <a:buChar char="-"/>
            </a:pPr>
            <a:r>
              <a:rPr lang="en-US" altLang="zh-TW" b="1" dirty="0">
                <a:solidFill>
                  <a:schemeClr val="tx1"/>
                </a:solidFill>
                <a:latin typeface="DFKai-SB" panose="03000509000000000000" pitchFamily="65" charset="-120"/>
                <a:ea typeface="DFKai-SB" panose="03000509000000000000" pitchFamily="65" charset="-120"/>
              </a:rPr>
              <a:t>Donna</a:t>
            </a:r>
            <a:r>
              <a:rPr lang="en-US" altLang="zh-TW" b="1" dirty="0" smtClean="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的家人對 </a:t>
            </a:r>
            <a:r>
              <a:rPr lang="en-US" altLang="zh-TW" b="1" dirty="0" smtClean="0">
                <a:solidFill>
                  <a:schemeClr val="tx1"/>
                </a:solidFill>
                <a:latin typeface="DFKai-SB" panose="03000509000000000000" pitchFamily="65" charset="-120"/>
                <a:ea typeface="DFKai-SB" panose="03000509000000000000" pitchFamily="65" charset="-120"/>
              </a:rPr>
              <a:t>Donna</a:t>
            </a:r>
            <a:r>
              <a:rPr lang="zh-TW" altLang="en-US" b="1" dirty="0" smtClean="0">
                <a:solidFill>
                  <a:schemeClr val="tx1"/>
                </a:solidFill>
                <a:latin typeface="DFKai-SB" panose="03000509000000000000" pitchFamily="65" charset="-120"/>
                <a:ea typeface="DFKai-SB" panose="03000509000000000000" pitchFamily="65" charset="-120"/>
              </a:rPr>
              <a:t>過多而不切實際的期望使她很生氣，覺得自己是</a:t>
            </a:r>
            <a:r>
              <a:rPr lang="zh-TW" altLang="en-US" b="1" dirty="0" smtClean="0">
                <a:solidFill>
                  <a:srgbClr val="3333FF"/>
                </a:solidFill>
                <a:latin typeface="DFKai-SB" panose="03000509000000000000" pitchFamily="65" charset="-120"/>
                <a:ea typeface="DFKai-SB" panose="03000509000000000000" pitchFamily="65" charset="-120"/>
              </a:rPr>
              <a:t>受害者</a:t>
            </a:r>
            <a:endParaRPr lang="en-US" altLang="zh-TW" b="1" dirty="0" smtClean="0">
              <a:solidFill>
                <a:srgbClr val="3333FF"/>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en-US" altLang="zh-TW" b="1" dirty="0" smtClean="0">
                <a:solidFill>
                  <a:schemeClr val="tx1"/>
                </a:solidFill>
                <a:latin typeface="DFKai-SB" panose="03000509000000000000" pitchFamily="65" charset="-120"/>
                <a:ea typeface="DFKai-SB" panose="03000509000000000000" pitchFamily="65" charset="-120"/>
              </a:rPr>
              <a:t>Donna</a:t>
            </a:r>
            <a:r>
              <a:rPr lang="zh-TW" altLang="en-US" b="1" dirty="0" smtClean="0">
                <a:solidFill>
                  <a:schemeClr val="tx1"/>
                </a:solidFill>
                <a:latin typeface="DFKai-SB" panose="03000509000000000000" pitchFamily="65" charset="-120"/>
                <a:ea typeface="DFKai-SB" panose="03000509000000000000" pitchFamily="65" charset="-120"/>
              </a:rPr>
              <a:t>的</a:t>
            </a:r>
            <a:r>
              <a:rPr lang="zh-TW" altLang="en-US" b="1" dirty="0" smtClean="0">
                <a:solidFill>
                  <a:srgbClr val="3333FF"/>
                </a:solidFill>
                <a:latin typeface="DFKai-SB" panose="03000509000000000000" pitchFamily="65" charset="-120"/>
                <a:ea typeface="DFKai-SB" panose="03000509000000000000" pitchFamily="65" charset="-120"/>
              </a:rPr>
              <a:t>態度</a:t>
            </a:r>
            <a:r>
              <a:rPr lang="zh-TW" altLang="en-US" b="1" dirty="0">
                <a:solidFill>
                  <a:schemeClr val="tx1"/>
                </a:solidFill>
                <a:latin typeface="DFKai-SB" panose="03000509000000000000" pitchFamily="65" charset="-120"/>
                <a:ea typeface="DFKai-SB" panose="03000509000000000000" pitchFamily="65" charset="-120"/>
              </a:rPr>
              <a:t>是</a:t>
            </a:r>
            <a:r>
              <a:rPr lang="zh-TW" altLang="en-US" b="1" dirty="0" smtClean="0">
                <a:solidFill>
                  <a:schemeClr val="tx1"/>
                </a:solidFill>
                <a:latin typeface="DFKai-SB" panose="03000509000000000000" pitchFamily="65" charset="-120"/>
                <a:ea typeface="DFKai-SB" panose="03000509000000000000" pitchFamily="65" charset="-120"/>
              </a:rPr>
              <a:t>問</a:t>
            </a:r>
            <a:r>
              <a:rPr lang="zh-TW" altLang="en-US" b="1" dirty="0">
                <a:solidFill>
                  <a:schemeClr val="tx1"/>
                </a:solidFill>
                <a:latin typeface="DFKai-SB" panose="03000509000000000000" pitchFamily="65" charset="-120"/>
                <a:ea typeface="DFKai-SB" panose="03000509000000000000" pitchFamily="65" charset="-120"/>
              </a:rPr>
              <a:t>題核</a:t>
            </a:r>
            <a:r>
              <a:rPr lang="zh-TW" altLang="en-US" b="1" dirty="0" smtClean="0">
                <a:solidFill>
                  <a:schemeClr val="tx1"/>
                </a:solidFill>
                <a:latin typeface="DFKai-SB" panose="03000509000000000000" pitchFamily="65" charset="-120"/>
                <a:ea typeface="DFKai-SB" panose="03000509000000000000" pitchFamily="65" charset="-120"/>
              </a:rPr>
              <a:t>心 </a:t>
            </a:r>
            <a:endParaRPr lang="en-US" altLang="zh-TW" b="1" dirty="0" smtClean="0">
              <a:solidFill>
                <a:schemeClr val="tx1"/>
              </a:solidFill>
              <a:latin typeface="DFKai-SB" panose="03000509000000000000" pitchFamily="65" charset="-120"/>
              <a:ea typeface="DFKai-SB" panose="03000509000000000000" pitchFamily="65" charset="-120"/>
            </a:endParaRPr>
          </a:p>
          <a:p>
            <a:pPr marL="1257300" lvl="2" indent="-342900" algn="l">
              <a:lnSpc>
                <a:spcPts val="3500"/>
              </a:lnSpc>
              <a:buFont typeface="Arial" panose="020B0604020202020204" pitchFamily="34" charset="0"/>
              <a:buChar char="•"/>
            </a:pPr>
            <a:r>
              <a:rPr lang="zh-TW" altLang="en-US" b="1" dirty="0" smtClean="0">
                <a:solidFill>
                  <a:schemeClr val="tx1"/>
                </a:solidFill>
                <a:latin typeface="DFKai-SB" panose="03000509000000000000" pitchFamily="65" charset="-120"/>
                <a:ea typeface="DFKai-SB" panose="03000509000000000000" pitchFamily="65" charset="-120"/>
              </a:rPr>
              <a:t>她怪罪家人，想改變</a:t>
            </a:r>
            <a:r>
              <a:rPr lang="zh-TW" altLang="en-US" b="1" dirty="0">
                <a:solidFill>
                  <a:schemeClr val="tx1"/>
                </a:solidFill>
                <a:latin typeface="DFKai-SB" panose="03000509000000000000" pitchFamily="65" charset="-120"/>
                <a:ea typeface="DFKai-SB" panose="03000509000000000000" pitchFamily="65" charset="-120"/>
              </a:rPr>
              <a:t>家人→ 「她期望家人對她沒有期望</a:t>
            </a:r>
            <a:r>
              <a:rPr lang="zh-TW" altLang="en-US" b="1" dirty="0" smtClean="0">
                <a:solidFill>
                  <a:schemeClr val="tx1"/>
                </a:solidFill>
                <a:latin typeface="DFKai-SB" panose="03000509000000000000" pitchFamily="65" charset="-120"/>
                <a:ea typeface="DFKai-SB" panose="03000509000000000000" pitchFamily="65" charset="-120"/>
              </a:rPr>
              <a:t>」</a:t>
            </a:r>
            <a:endParaRPr lang="en-US" altLang="zh-TW" b="1" dirty="0" smtClean="0">
              <a:solidFill>
                <a:schemeClr val="tx1"/>
              </a:solidFill>
              <a:latin typeface="DFKai-SB" panose="03000509000000000000" pitchFamily="65" charset="-120"/>
              <a:ea typeface="DFKai-SB" panose="03000509000000000000" pitchFamily="65" charset="-120"/>
            </a:endParaRPr>
          </a:p>
          <a:p>
            <a:pPr marL="1257300" lvl="2" indent="-342900" algn="l">
              <a:lnSpc>
                <a:spcPts val="3500"/>
              </a:lnSpc>
              <a:buFont typeface="Arial" panose="020B0604020202020204" pitchFamily="34" charset="0"/>
              <a:buChar char="•"/>
            </a:pPr>
            <a:r>
              <a:rPr lang="zh-TW" altLang="en-US" b="1" dirty="0" smtClean="0">
                <a:solidFill>
                  <a:schemeClr val="tx1"/>
                </a:solidFill>
                <a:latin typeface="DFKai-SB" panose="03000509000000000000" pitchFamily="65" charset="-120"/>
                <a:ea typeface="DFKai-SB" panose="03000509000000000000" pitchFamily="65" charset="-120"/>
              </a:rPr>
              <a:t>她不想改變自己，不想負起責任</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「限制別人對她不當的要求」 </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500"/>
              </a:lnSpc>
              <a:buFontTx/>
              <a:buChar char="-"/>
            </a:pPr>
            <a:r>
              <a:rPr lang="en-US" altLang="zh-TW" b="1" dirty="0">
                <a:solidFill>
                  <a:schemeClr val="tx1"/>
                </a:solidFill>
                <a:latin typeface="DFKai-SB" panose="03000509000000000000" pitchFamily="65" charset="-120"/>
                <a:ea typeface="DFKai-SB" panose="03000509000000000000" pitchFamily="65" charset="-120"/>
              </a:rPr>
              <a:t>Donna</a:t>
            </a:r>
            <a:r>
              <a:rPr lang="zh-TW" altLang="en-US" b="1" dirty="0" smtClean="0">
                <a:solidFill>
                  <a:schemeClr val="tx1"/>
                </a:solidFill>
                <a:latin typeface="DFKai-SB" panose="03000509000000000000" pitchFamily="65" charset="-120"/>
                <a:ea typeface="DFKai-SB" panose="03000509000000000000" pitchFamily="65" charset="-120"/>
              </a:rPr>
              <a:t>越界擁有她家人的期望</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她在替她家人的期望負責</a:t>
            </a:r>
            <a:r>
              <a:rPr lang="en-US" altLang="zh-TW" b="1"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500"/>
              </a:lnSpc>
              <a:buFontTx/>
              <a:buChar char="-"/>
            </a:pPr>
            <a:r>
              <a:rPr lang="en-US" altLang="zh-TW" b="1" dirty="0">
                <a:solidFill>
                  <a:schemeClr val="tx1"/>
                </a:solidFill>
                <a:latin typeface="DFKai-SB" panose="03000509000000000000" pitchFamily="65" charset="-120"/>
                <a:ea typeface="DFKai-SB" panose="03000509000000000000" pitchFamily="65" charset="-120"/>
              </a:rPr>
              <a:t>Donna</a:t>
            </a:r>
            <a:r>
              <a:rPr lang="zh-TW" altLang="en-US" b="1" dirty="0" smtClean="0">
                <a:solidFill>
                  <a:schemeClr val="tx1"/>
                </a:solidFill>
                <a:latin typeface="DFKai-SB" panose="03000509000000000000" pitchFamily="65" charset="-120"/>
                <a:ea typeface="DFKai-SB" panose="03000509000000000000" pitchFamily="65" charset="-120"/>
              </a:rPr>
              <a:t>沒有為她擁有的自由選擇權負責 </a:t>
            </a:r>
            <a:endParaRPr lang="en-US" altLang="zh-TW" b="1" dirty="0" smtClean="0">
              <a:solidFill>
                <a:schemeClr val="tx1"/>
              </a:solidFill>
              <a:latin typeface="DFKai-SB" panose="03000509000000000000" pitchFamily="65" charset="-120"/>
              <a:ea typeface="DFKai-SB" panose="03000509000000000000" pitchFamily="65" charset="-120"/>
            </a:endParaRPr>
          </a:p>
          <a:p>
            <a:pPr lvl="1" algn="l">
              <a:lnSpc>
                <a:spcPts val="3500"/>
              </a:lnSpc>
            </a:pPr>
            <a:endParaRPr lang="en-US" altLang="zh-TW" b="1" dirty="0">
              <a:solidFill>
                <a:schemeClr val="tx1"/>
              </a:solidFill>
              <a:latin typeface="DFKai-SB" panose="03000509000000000000" pitchFamily="65" charset="-120"/>
              <a:ea typeface="DFKai-SB" panose="03000509000000000000" pitchFamily="65" charset="-120"/>
            </a:endParaRPr>
          </a:p>
          <a:p>
            <a:pPr algn="l">
              <a:lnSpc>
                <a:spcPts val="3500"/>
              </a:lnSpc>
            </a:pPr>
            <a:endParaRPr lang="zh-TW" altLang="en-US" sz="2800" b="1" dirty="0">
              <a:solidFill>
                <a:schemeClr val="tx1"/>
              </a:solidFill>
              <a:latin typeface="標楷體" panose="03000509000000000000" pitchFamily="65" charset="-120"/>
              <a:ea typeface="標楷體" panose="03000509000000000000" pitchFamily="65" charset="-120"/>
            </a:endParaRPr>
          </a:p>
        </p:txBody>
      </p:sp>
      <p:sp>
        <p:nvSpPr>
          <p:cNvPr id="4" name="Slide Number Placeholder 3"/>
          <p:cNvSpPr>
            <a:spLocks noGrp="1"/>
          </p:cNvSpPr>
          <p:nvPr>
            <p:ph type="sldNum" sz="quarter" idx="12"/>
          </p:nvPr>
        </p:nvSpPr>
        <p:spPr>
          <a:xfrm>
            <a:off x="8686800" y="6324600"/>
            <a:ext cx="304800" cy="365125"/>
          </a:xfrm>
        </p:spPr>
        <p:txBody>
          <a:bodyPr/>
          <a:lstStyle/>
          <a:p>
            <a:pPr algn="l"/>
            <a:fld id="{69C4CFD8-F662-4A36-AA27-12DE1FA08638}" type="slidenum">
              <a:rPr lang="en-US" smtClean="0"/>
              <a:pPr algn="l"/>
              <a:t>8</a:t>
            </a:fld>
            <a:endParaRPr lang="en-US" dirty="0"/>
          </a:p>
        </p:txBody>
      </p:sp>
    </p:spTree>
    <p:extLst>
      <p:ext uri="{BB962C8B-B14F-4D97-AF65-F5344CB8AC3E}">
        <p14:creationId xmlns:p14="http://schemas.microsoft.com/office/powerpoint/2010/main" val="2898073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593723"/>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生命中關鍵領域的越界</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685800"/>
            <a:ext cx="9144000" cy="6172200"/>
          </a:xfrm>
        </p:spPr>
        <p:txBody>
          <a:bodyPr>
            <a:noAutofit/>
          </a:bodyPr>
          <a:lstStyle/>
          <a:p>
            <a:pPr algn="l">
              <a:lnSpc>
                <a:spcPts val="3400"/>
              </a:lnSpc>
            </a:pPr>
            <a:r>
              <a:rPr lang="en-US" altLang="zh-TW" sz="2400" b="1" dirty="0" smtClean="0">
                <a:solidFill>
                  <a:schemeClr val="tx1"/>
                </a:solidFill>
                <a:latin typeface="標楷體" panose="03000509000000000000" pitchFamily="65" charset="-120"/>
                <a:ea typeface="標楷體" panose="03000509000000000000" pitchFamily="65" charset="-120"/>
              </a:rPr>
              <a:t>4.</a:t>
            </a:r>
            <a:r>
              <a:rPr lang="zh-TW" altLang="en-US" sz="2400" b="1" dirty="0" smtClean="0">
                <a:solidFill>
                  <a:schemeClr val="tx1"/>
                </a:solidFill>
                <a:latin typeface="標楷體" panose="03000509000000000000" pitchFamily="65" charset="-120"/>
                <a:ea typeface="標楷體" panose="03000509000000000000" pitchFamily="65" charset="-120"/>
              </a:rPr>
              <a:t>行為 </a:t>
            </a:r>
            <a:r>
              <a:rPr lang="en-US" sz="2400" b="1" dirty="0" smtClean="0">
                <a:solidFill>
                  <a:schemeClr val="tx1"/>
                </a:solidFill>
                <a:latin typeface="DFKai-SB" panose="03000509000000000000" pitchFamily="65" charset="-120"/>
                <a:ea typeface="DFKai-SB" panose="03000509000000000000" pitchFamily="65" charset="-120"/>
              </a:rPr>
              <a:t>Our Behaviors</a:t>
            </a:r>
          </a:p>
          <a:p>
            <a:pPr marL="342900" indent="-342900" algn="l">
              <a:lnSpc>
                <a:spcPts val="34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擁</a:t>
            </a:r>
            <a:r>
              <a:rPr lang="zh-TW" altLang="en-US" sz="2400" b="1" dirty="0">
                <a:solidFill>
                  <a:schemeClr val="tx1"/>
                </a:solidFill>
                <a:latin typeface="DFKai-SB" panose="03000509000000000000" pitchFamily="65" charset="-120"/>
                <a:ea typeface="DFKai-SB" panose="03000509000000000000" pitchFamily="65" charset="-120"/>
              </a:rPr>
              <a:t>有我們的行</a:t>
            </a:r>
            <a:r>
              <a:rPr lang="zh-TW" altLang="en-US" sz="2400" b="1" dirty="0" smtClean="0">
                <a:solidFill>
                  <a:schemeClr val="tx1"/>
                </a:solidFill>
                <a:latin typeface="DFKai-SB" panose="03000509000000000000" pitchFamily="65" charset="-120"/>
                <a:ea typeface="DFKai-SB" panose="03000509000000000000" pitchFamily="65" charset="-120"/>
              </a:rPr>
              <a:t>為</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對自己的行為負責</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使我們握有掌控我</a:t>
            </a:r>
            <a:r>
              <a:rPr lang="zh-TW" altLang="en-US" sz="2400" b="1" dirty="0">
                <a:solidFill>
                  <a:schemeClr val="tx1"/>
                </a:solidFill>
                <a:latin typeface="DFKai-SB" panose="03000509000000000000" pitchFamily="65" charset="-120"/>
                <a:ea typeface="DFKai-SB" panose="03000509000000000000" pitchFamily="65" charset="-120"/>
              </a:rPr>
              <a:t>們生活</a:t>
            </a:r>
            <a:r>
              <a:rPr lang="zh-TW" altLang="en-US" sz="2400" b="1" dirty="0" smtClean="0">
                <a:solidFill>
                  <a:schemeClr val="tx1"/>
                </a:solidFill>
                <a:latin typeface="DFKai-SB" panose="03000509000000000000" pitchFamily="65" charset="-120"/>
                <a:ea typeface="DFKai-SB" panose="03000509000000000000" pitchFamily="65" charset="-120"/>
              </a:rPr>
              <a:t>的能力。當</a:t>
            </a:r>
            <a:r>
              <a:rPr lang="zh-TW" altLang="en-US" sz="2400" b="1" dirty="0">
                <a:solidFill>
                  <a:schemeClr val="tx1"/>
                </a:solidFill>
                <a:latin typeface="DFKai-SB" panose="03000509000000000000" pitchFamily="65" charset="-120"/>
                <a:ea typeface="DFKai-SB" panose="03000509000000000000" pitchFamily="65" charset="-120"/>
              </a:rPr>
              <a:t>有人對另一個人的行為負</a:t>
            </a:r>
            <a:r>
              <a:rPr lang="zh-TW" altLang="en-US" sz="2400" b="1" dirty="0" smtClean="0">
                <a:solidFill>
                  <a:schemeClr val="tx1"/>
                </a:solidFill>
                <a:latin typeface="DFKai-SB" panose="03000509000000000000" pitchFamily="65" charset="-120"/>
                <a:ea typeface="DFKai-SB" panose="03000509000000000000" pitchFamily="65" charset="-120"/>
              </a:rPr>
              <a:t>責而免去那個人承擔行為的後果時</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違反了「種與收」的自然因果律就是</a:t>
            </a:r>
            <a:r>
              <a:rPr lang="zh-TW" altLang="en-US" sz="2400" b="1" dirty="0" smtClean="0">
                <a:solidFill>
                  <a:srgbClr val="3333FF"/>
                </a:solidFill>
                <a:latin typeface="DFKai-SB" panose="03000509000000000000" pitchFamily="65" charset="-120"/>
                <a:ea typeface="DFKai-SB" panose="03000509000000000000" pitchFamily="65" charset="-120"/>
              </a:rPr>
              <a:t>越界</a:t>
            </a:r>
            <a:r>
              <a:rPr lang="zh-TW" altLang="en-US" sz="2400" b="1" dirty="0" smtClean="0">
                <a:solidFill>
                  <a:schemeClr val="tx1"/>
                </a:solidFill>
                <a:latin typeface="DFKai-SB" panose="03000509000000000000" pitchFamily="65" charset="-120"/>
                <a:ea typeface="DFKai-SB" panose="03000509000000000000" pitchFamily="65" charset="-120"/>
              </a:rPr>
              <a:t>了</a:t>
            </a:r>
            <a:r>
              <a:rPr lang="en-US" altLang="zh-TW" sz="2400" b="1" dirty="0" smtClean="0">
                <a:solidFill>
                  <a:schemeClr val="tx1"/>
                </a:solidFill>
                <a:latin typeface="DFKai-SB" panose="03000509000000000000" pitchFamily="65" charset="-120"/>
                <a:ea typeface="DFKai-SB" panose="03000509000000000000" pitchFamily="65" charset="-120"/>
              </a:rPr>
              <a:t>(Gal</a:t>
            </a:r>
            <a:r>
              <a:rPr lang="zh-TW" altLang="en-US" sz="2400" b="1" dirty="0" smtClean="0">
                <a:solidFill>
                  <a:schemeClr val="tx1"/>
                </a:solidFill>
                <a:latin typeface="DFKai-SB" panose="03000509000000000000" pitchFamily="65" charset="-120"/>
                <a:ea typeface="DFKai-SB" panose="03000509000000000000" pitchFamily="65" charset="-120"/>
              </a:rPr>
              <a:t>加</a:t>
            </a:r>
            <a:r>
              <a:rPr lang="en-US" altLang="zh-TW" sz="2400" b="1" dirty="0" smtClean="0">
                <a:solidFill>
                  <a:schemeClr val="tx1"/>
                </a:solidFill>
                <a:latin typeface="DFKai-SB" panose="03000509000000000000" pitchFamily="65" charset="-120"/>
                <a:ea typeface="DFKai-SB" panose="03000509000000000000" pitchFamily="65" charset="-120"/>
              </a:rPr>
              <a:t>6:7-8</a:t>
            </a:r>
            <a:r>
              <a:rPr lang="zh-TW" altLang="en-US" sz="2400" b="1" dirty="0" smtClean="0">
                <a:solidFill>
                  <a:schemeClr val="tx1"/>
                </a:solidFill>
                <a:latin typeface="DFKai-SB" panose="03000509000000000000" pitchFamily="65" charset="-120"/>
                <a:ea typeface="DFKai-SB" panose="03000509000000000000" pitchFamily="65" charset="-120"/>
              </a:rPr>
              <a:t>）</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4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若孩子被</a:t>
            </a:r>
            <a:r>
              <a:rPr lang="zh-TW" altLang="en-US" sz="2400" b="1" dirty="0">
                <a:solidFill>
                  <a:schemeClr val="tx1"/>
                </a:solidFill>
                <a:latin typeface="DFKai-SB" panose="03000509000000000000" pitchFamily="65" charset="-120"/>
                <a:ea typeface="DFKai-SB" panose="03000509000000000000" pitchFamily="65" charset="-120"/>
              </a:rPr>
              <a:t>教</a:t>
            </a:r>
            <a:r>
              <a:rPr lang="zh-TW" altLang="en-US" sz="2400" b="1" dirty="0" smtClean="0">
                <a:solidFill>
                  <a:schemeClr val="tx1"/>
                </a:solidFill>
                <a:latin typeface="DFKai-SB" panose="03000509000000000000" pitchFamily="65" charset="-120"/>
                <a:ea typeface="DFKai-SB" panose="03000509000000000000" pitchFamily="65" charset="-120"/>
              </a:rPr>
              <a:t>導做甚麼都可以</a:t>
            </a:r>
            <a:r>
              <a:rPr lang="en-US" altLang="zh-TW" sz="2400" b="1" dirty="0" smtClean="0">
                <a:solidFill>
                  <a:schemeClr val="tx1"/>
                </a:solidFill>
                <a:latin typeface="DFKai-SB" panose="03000509000000000000" pitchFamily="65" charset="-120"/>
                <a:ea typeface="DFKai-SB" panose="03000509000000000000" pitchFamily="65" charset="-120"/>
              </a:rPr>
              <a:t>(Do whatever you want)</a:t>
            </a:r>
            <a:r>
              <a:rPr lang="zh-TW" altLang="en-US" sz="2400" b="1" dirty="0" smtClean="0">
                <a:solidFill>
                  <a:schemeClr val="tx1"/>
                </a:solidFill>
                <a:latin typeface="DFKai-SB" panose="03000509000000000000" pitchFamily="65" charset="-120"/>
                <a:ea typeface="DFKai-SB" panose="03000509000000000000" pitchFamily="65" charset="-120"/>
              </a:rPr>
              <a:t>，出了麻煩會有人替</a:t>
            </a:r>
            <a:r>
              <a:rPr lang="zh-TW" altLang="en-US" sz="2400" b="1" dirty="0">
                <a:solidFill>
                  <a:schemeClr val="tx1"/>
                </a:solidFill>
                <a:latin typeface="DFKai-SB" panose="03000509000000000000" pitchFamily="65" charset="-120"/>
                <a:ea typeface="DFKai-SB" panose="03000509000000000000" pitchFamily="65" charset="-120"/>
              </a:rPr>
              <a:t>他</a:t>
            </a:r>
            <a:r>
              <a:rPr lang="zh-TW" altLang="en-US" sz="2400" b="1" dirty="0" smtClean="0">
                <a:solidFill>
                  <a:schemeClr val="tx1"/>
                </a:solidFill>
                <a:latin typeface="DFKai-SB" panose="03000509000000000000" pitchFamily="65" charset="-120"/>
                <a:ea typeface="DFKai-SB" panose="03000509000000000000" pitchFamily="65" charset="-120"/>
              </a:rPr>
              <a:t>解決</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「你的行為，我來負責」→嚴重越界</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400"/>
              </a:lnSpc>
              <a:buFont typeface="Arial" panose="020B0604020202020204" pitchFamily="34" charset="0"/>
              <a:buChar char="•"/>
            </a:pPr>
            <a:r>
              <a:rPr lang="en-US" altLang="zh-TW" sz="2400" b="1" dirty="0" smtClean="0">
                <a:solidFill>
                  <a:schemeClr val="tx1"/>
                </a:solidFill>
                <a:latin typeface="DFKai-SB" panose="03000509000000000000" pitchFamily="65" charset="-120"/>
                <a:ea typeface="DFKai-SB" panose="03000509000000000000" pitchFamily="65" charset="-120"/>
              </a:rPr>
              <a:t>Harold(</a:t>
            </a:r>
            <a:r>
              <a:rPr lang="zh-TW" altLang="en-US" sz="2400" b="1" dirty="0" smtClean="0">
                <a:solidFill>
                  <a:schemeClr val="tx1"/>
                </a:solidFill>
                <a:latin typeface="DFKai-SB" panose="03000509000000000000" pitchFamily="65" charset="-120"/>
                <a:ea typeface="DFKai-SB" panose="03000509000000000000" pitchFamily="65" charset="-120"/>
              </a:rPr>
              <a:t>父</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與</a:t>
            </a:r>
            <a:r>
              <a:rPr lang="en-US" altLang="zh-TW" sz="2400" b="1" dirty="0" smtClean="0">
                <a:solidFill>
                  <a:schemeClr val="tx1"/>
                </a:solidFill>
                <a:latin typeface="DFKai-SB" panose="03000509000000000000" pitchFamily="65" charset="-120"/>
                <a:ea typeface="DFKai-SB" panose="03000509000000000000" pitchFamily="65" charset="-120"/>
              </a:rPr>
              <a:t>Stacey(</a:t>
            </a:r>
            <a:r>
              <a:rPr lang="zh-TW" altLang="en-US" sz="2400" b="1" dirty="0" smtClean="0">
                <a:solidFill>
                  <a:schemeClr val="tx1"/>
                </a:solidFill>
                <a:latin typeface="DFKai-SB" panose="03000509000000000000" pitchFamily="65" charset="-120"/>
                <a:ea typeface="DFKai-SB" panose="03000509000000000000" pitchFamily="65" charset="-120"/>
              </a:rPr>
              <a:t>女</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的案例</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400"/>
              </a:lnSpc>
              <a:buFontTx/>
              <a:buChar char="-"/>
            </a:pPr>
            <a:r>
              <a:rPr lang="zh-TW" altLang="en-US" sz="2400" b="1" dirty="0" smtClean="0">
                <a:solidFill>
                  <a:srgbClr val="3333FF"/>
                </a:solidFill>
                <a:latin typeface="DFKai-SB" panose="03000509000000000000" pitchFamily="65" charset="-120"/>
                <a:ea typeface="DFKai-SB" panose="03000509000000000000" pitchFamily="65" charset="-120"/>
              </a:rPr>
              <a:t>父親越界</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女兒遊手好閒，揮霍、吸毒</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 因有錢的父親給她大筆錢 </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父親沒有讓孩子學會工作才有飯吃「</a:t>
            </a:r>
            <a:r>
              <a:rPr lang="zh-TW" altLang="en-US" sz="2400" b="1" dirty="0">
                <a:solidFill>
                  <a:schemeClr val="tx1"/>
                </a:solidFill>
                <a:latin typeface="DFKai-SB" panose="03000509000000000000" pitchFamily="65" charset="-120"/>
                <a:ea typeface="DFKai-SB" panose="03000509000000000000" pitchFamily="65" charset="-120"/>
              </a:rPr>
              <a:t>種與收</a:t>
            </a:r>
            <a:r>
              <a:rPr lang="zh-TW" altLang="en-US" sz="2400" b="1" dirty="0" smtClean="0">
                <a:solidFill>
                  <a:schemeClr val="tx1"/>
                </a:solidFill>
                <a:latin typeface="DFKai-SB" panose="03000509000000000000" pitchFamily="65" charset="-120"/>
                <a:ea typeface="DFKai-SB" panose="03000509000000000000" pitchFamily="65" charset="-120"/>
              </a:rPr>
              <a:t>」的律</a:t>
            </a:r>
            <a:r>
              <a:rPr lang="en-US" altLang="zh-TW" sz="2400" b="1"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4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女兒</a:t>
            </a:r>
            <a:r>
              <a:rPr lang="zh-TW" altLang="en-US" sz="2400" b="1" dirty="0" smtClean="0">
                <a:solidFill>
                  <a:srgbClr val="3333FF"/>
                </a:solidFill>
                <a:latin typeface="DFKai-SB" panose="03000509000000000000" pitchFamily="65" charset="-120"/>
                <a:ea typeface="DFKai-SB" panose="03000509000000000000" pitchFamily="65" charset="-120"/>
              </a:rPr>
              <a:t>未曾學過「</a:t>
            </a:r>
            <a:r>
              <a:rPr lang="zh-TW" altLang="en-US" sz="2400" b="1" dirty="0">
                <a:solidFill>
                  <a:srgbClr val="3333FF"/>
                </a:solidFill>
                <a:latin typeface="DFKai-SB" panose="03000509000000000000" pitchFamily="65" charset="-120"/>
                <a:ea typeface="DFKai-SB" panose="03000509000000000000" pitchFamily="65" charset="-120"/>
              </a:rPr>
              <a:t>種與收」的自然因果</a:t>
            </a:r>
            <a:r>
              <a:rPr lang="zh-TW" altLang="en-US" sz="2400" b="1" dirty="0" smtClean="0">
                <a:solidFill>
                  <a:srgbClr val="3333FF"/>
                </a:solidFill>
                <a:latin typeface="DFKai-SB" panose="03000509000000000000" pitchFamily="65" charset="-120"/>
                <a:ea typeface="DFKai-SB" panose="03000509000000000000" pitchFamily="65" charset="-120"/>
              </a:rPr>
              <a:t>律</a:t>
            </a:r>
            <a:r>
              <a:rPr lang="en-US" altLang="zh-TW" sz="2400" b="1" dirty="0" smtClean="0">
                <a:solidFill>
                  <a:srgbClr val="3333FF"/>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她愛怎樣就</a:t>
            </a:r>
            <a:r>
              <a:rPr lang="zh-TW" altLang="en-US" sz="2400" b="1" dirty="0">
                <a:solidFill>
                  <a:schemeClr val="tx1"/>
                </a:solidFill>
                <a:latin typeface="DFKai-SB" panose="03000509000000000000" pitchFamily="65" charset="-120"/>
                <a:ea typeface="DFKai-SB" panose="03000509000000000000" pitchFamily="65" charset="-120"/>
              </a:rPr>
              <a:t>怎</a:t>
            </a:r>
            <a:r>
              <a:rPr lang="zh-TW" altLang="en-US" sz="2400" b="1" dirty="0" smtClean="0">
                <a:solidFill>
                  <a:schemeClr val="tx1"/>
                </a:solidFill>
                <a:latin typeface="DFKai-SB" panose="03000509000000000000" pitchFamily="65" charset="-120"/>
                <a:ea typeface="DFKai-SB" panose="03000509000000000000" pitchFamily="65" charset="-120"/>
              </a:rPr>
              <a:t>樣</a:t>
            </a:r>
            <a:r>
              <a:rPr lang="zh-TW" altLang="en-US" sz="2400" b="1" dirty="0" smtClean="0">
                <a:solidFill>
                  <a:srgbClr val="3333FF"/>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做</a:t>
            </a:r>
            <a:r>
              <a:rPr lang="zh-TW" altLang="en-US" sz="2400" b="1" dirty="0">
                <a:solidFill>
                  <a:schemeClr val="tx1"/>
                </a:solidFill>
                <a:latin typeface="DFKai-SB" panose="03000509000000000000" pitchFamily="65" charset="-120"/>
                <a:ea typeface="DFKai-SB" panose="03000509000000000000" pitchFamily="65" charset="-120"/>
              </a:rPr>
              <a:t>甚麼</a:t>
            </a:r>
            <a:r>
              <a:rPr lang="zh-TW" altLang="en-US" sz="2400" b="1" dirty="0" smtClean="0">
                <a:solidFill>
                  <a:schemeClr val="tx1"/>
                </a:solidFill>
                <a:latin typeface="DFKai-SB" panose="03000509000000000000" pitchFamily="65" charset="-120"/>
                <a:ea typeface="DFKai-SB" panose="03000509000000000000" pitchFamily="65" charset="-120"/>
              </a:rPr>
              <a:t>都有父親為她承擔後</a:t>
            </a:r>
            <a:r>
              <a:rPr lang="zh-TW" altLang="en-US" sz="2400" b="1" dirty="0" smtClean="0">
                <a:solidFill>
                  <a:schemeClr val="tx1"/>
                </a:solidFill>
                <a:latin typeface="DFKai-SB" panose="03000509000000000000" pitchFamily="65" charset="-120"/>
                <a:ea typeface="DFKai-SB" panose="03000509000000000000" pitchFamily="65" charset="-120"/>
              </a:rPr>
              <a:t>果</a:t>
            </a:r>
            <a:endParaRPr lang="en-US" altLang="zh-TW" sz="2400" b="1" dirty="0" smtClean="0">
              <a:solidFill>
                <a:schemeClr val="tx1"/>
              </a:solidFill>
              <a:latin typeface="DFKai-SB" panose="03000509000000000000" pitchFamily="65" charset="-120"/>
              <a:ea typeface="DFKai-SB" panose="03000509000000000000" pitchFamily="65" charset="-120"/>
            </a:endParaRPr>
          </a:p>
          <a:p>
            <a:pPr algn="l">
              <a:lnSpc>
                <a:spcPts val="3400"/>
              </a:lnSpc>
            </a:pPr>
            <a:r>
              <a:rPr lang="en-US" altLang="zh-TW" sz="2400" b="1" dirty="0" smtClean="0">
                <a:solidFill>
                  <a:srgbClr val="7030A0"/>
                </a:solidFill>
                <a:latin typeface="DFKai-SB" panose="03000509000000000000" pitchFamily="65" charset="-120"/>
                <a:ea typeface="DFKai-SB" panose="03000509000000000000" pitchFamily="65" charset="-120"/>
              </a:rPr>
              <a:t>(</a:t>
            </a:r>
            <a:r>
              <a:rPr lang="zh-TW" altLang="en-US" sz="2400" b="1" dirty="0" smtClean="0">
                <a:solidFill>
                  <a:srgbClr val="7030A0"/>
                </a:solidFill>
                <a:latin typeface="DFKai-SB" panose="03000509000000000000" pitchFamily="65" charset="-120"/>
                <a:ea typeface="DFKai-SB" panose="03000509000000000000" pitchFamily="65" charset="-120"/>
              </a:rPr>
              <a:t>家暴是另一例子</a:t>
            </a:r>
            <a:r>
              <a:rPr lang="en-US" altLang="zh-TW" sz="2400" b="1" dirty="0" smtClean="0">
                <a:solidFill>
                  <a:srgbClr val="7030A0"/>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受虐者付代價</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沮喪</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 孩子懼怕、孤立</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他們允許施暴者長期越界，不讓他去承擔暴力帶來的後果</a:t>
            </a:r>
            <a:r>
              <a:rPr lang="en-US" altLang="zh-TW" sz="2400" b="1" dirty="0" smtClean="0">
                <a:solidFill>
                  <a:schemeClr val="tx1"/>
                </a:solidFill>
                <a:latin typeface="DFKai-SB" panose="03000509000000000000" pitchFamily="65" charset="-120"/>
                <a:ea typeface="DFKai-SB" panose="03000509000000000000" pitchFamily="65" charset="-120"/>
              </a:rPr>
              <a:t>)</a:t>
            </a:r>
            <a:endParaRPr lang="zh-TW" altLang="en-US" sz="2400" b="1" dirty="0">
              <a:solidFill>
                <a:schemeClr val="tx1"/>
              </a:solidFill>
              <a:latin typeface="標楷體" panose="03000509000000000000" pitchFamily="65" charset="-120"/>
              <a:ea typeface="標楷體" panose="03000509000000000000" pitchFamily="65" charset="-120"/>
            </a:endParaRPr>
          </a:p>
        </p:txBody>
      </p:sp>
      <p:sp>
        <p:nvSpPr>
          <p:cNvPr id="4" name="Slide Number Placeholder 3"/>
          <p:cNvSpPr>
            <a:spLocks noGrp="1"/>
          </p:cNvSpPr>
          <p:nvPr>
            <p:ph type="sldNum" sz="quarter" idx="12"/>
          </p:nvPr>
        </p:nvSpPr>
        <p:spPr>
          <a:xfrm>
            <a:off x="8382000" y="6324600"/>
            <a:ext cx="609600" cy="365125"/>
          </a:xfrm>
        </p:spPr>
        <p:txBody>
          <a:bodyPr/>
          <a:lstStyle/>
          <a:p>
            <a:pPr algn="l"/>
            <a:fld id="{69C4CFD8-F662-4A36-AA27-12DE1FA08638}" type="slidenum">
              <a:rPr lang="en-US" smtClean="0"/>
              <a:pPr algn="l"/>
              <a:t>9</a:t>
            </a:fld>
            <a:endParaRPr lang="en-US" dirty="0"/>
          </a:p>
        </p:txBody>
      </p:sp>
    </p:spTree>
    <p:extLst>
      <p:ext uri="{BB962C8B-B14F-4D97-AF65-F5344CB8AC3E}">
        <p14:creationId xmlns:p14="http://schemas.microsoft.com/office/powerpoint/2010/main" val="3343734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593723"/>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生命中關鍵領域的越界</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685800"/>
            <a:ext cx="9144000" cy="6172200"/>
          </a:xfrm>
        </p:spPr>
        <p:txBody>
          <a:bodyPr>
            <a:noAutofit/>
          </a:bodyPr>
          <a:lstStyle/>
          <a:p>
            <a:pPr algn="l">
              <a:lnSpc>
                <a:spcPts val="3400"/>
              </a:lnSpc>
            </a:pPr>
            <a:r>
              <a:rPr lang="en-US" altLang="zh-TW" sz="2800" b="1" dirty="0" smtClean="0">
                <a:solidFill>
                  <a:schemeClr val="tx1"/>
                </a:solidFill>
                <a:latin typeface="標楷體" panose="03000509000000000000" pitchFamily="65" charset="-120"/>
                <a:ea typeface="標楷體" panose="03000509000000000000" pitchFamily="65" charset="-120"/>
              </a:rPr>
              <a:t>5.</a:t>
            </a:r>
            <a:r>
              <a:rPr lang="zh-TW" altLang="en-US" sz="2800" b="1" dirty="0" smtClean="0">
                <a:solidFill>
                  <a:schemeClr val="tx1"/>
                </a:solidFill>
                <a:latin typeface="標楷體" panose="03000509000000000000" pitchFamily="65" charset="-120"/>
                <a:ea typeface="標楷體" panose="03000509000000000000" pitchFamily="65" charset="-120"/>
              </a:rPr>
              <a:t>思想 </a:t>
            </a:r>
            <a:r>
              <a:rPr lang="en-US" sz="2800" b="1" dirty="0" smtClean="0">
                <a:solidFill>
                  <a:schemeClr val="tx1"/>
                </a:solidFill>
                <a:latin typeface="DFKai-SB" panose="03000509000000000000" pitchFamily="65" charset="-120"/>
                <a:ea typeface="DFKai-SB" panose="03000509000000000000" pitchFamily="65" charset="-120"/>
              </a:rPr>
              <a:t>Our </a:t>
            </a:r>
            <a:r>
              <a:rPr lang="en-US" altLang="zh-TW" sz="2800" b="1" dirty="0" smtClean="0">
                <a:solidFill>
                  <a:schemeClr val="tx1"/>
                </a:solidFill>
                <a:latin typeface="DFKai-SB" panose="03000509000000000000" pitchFamily="65" charset="-120"/>
                <a:ea typeface="DFKai-SB" panose="03000509000000000000" pitchFamily="65" charset="-120"/>
              </a:rPr>
              <a:t>Thought</a:t>
            </a:r>
            <a:r>
              <a:rPr lang="en-US" sz="2800" b="1" dirty="0" smtClean="0">
                <a:solidFill>
                  <a:schemeClr val="tx1"/>
                </a:solidFill>
                <a:latin typeface="DFKai-SB" panose="03000509000000000000" pitchFamily="65" charset="-120"/>
                <a:ea typeface="DFKai-SB" panose="03000509000000000000" pitchFamily="65" charset="-120"/>
              </a:rPr>
              <a:t>s</a:t>
            </a:r>
          </a:p>
          <a:p>
            <a:pPr marL="342900" indent="-342900" algn="l">
              <a:lnSpc>
                <a:spcPts val="3400"/>
              </a:lnSpc>
              <a:buFont typeface="Arial" panose="020B0604020202020204" pitchFamily="34" charset="0"/>
              <a:buChar char="•"/>
            </a:pP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思想」會產生情緒、行</a:t>
            </a:r>
            <a:r>
              <a:rPr lang="zh-TW" altLang="en-US" sz="2800" dirty="0" smtClean="0">
                <a:solidFill>
                  <a:schemeClr val="tx1"/>
                </a:solidFill>
                <a:latin typeface="DFKai-SB" panose="03000509000000000000" pitchFamily="65" charset="-120"/>
                <a:ea typeface="DFKai-SB" panose="03000509000000000000" pitchFamily="65" charset="-120"/>
              </a:rPr>
              <a:t>為的</a:t>
            </a:r>
            <a:r>
              <a:rPr lang="zh-TW" altLang="en-US" sz="2800" dirty="0">
                <a:solidFill>
                  <a:schemeClr val="tx1"/>
                </a:solidFill>
                <a:latin typeface="DFKai-SB" panose="03000509000000000000" pitchFamily="65" charset="-120"/>
                <a:ea typeface="DFKai-SB" panose="03000509000000000000" pitchFamily="65" charset="-120"/>
              </a:rPr>
              <a:t>反應。 </a:t>
            </a:r>
            <a:r>
              <a:rPr lang="zh-TW" altLang="en-US" sz="2800" dirty="0" smtClean="0">
                <a:solidFill>
                  <a:schemeClr val="tx1"/>
                </a:solidFill>
                <a:latin typeface="DFKai-SB" panose="03000509000000000000" pitchFamily="65" charset="-120"/>
                <a:ea typeface="DFKai-SB" panose="03000509000000000000" pitchFamily="65" charset="-120"/>
              </a:rPr>
              <a:t>例如，</a:t>
            </a:r>
            <a:r>
              <a:rPr lang="zh-TW" altLang="en-US" sz="2800" dirty="0">
                <a:solidFill>
                  <a:schemeClr val="tx1"/>
                </a:solidFill>
                <a:latin typeface="DFKai-SB" panose="03000509000000000000" pitchFamily="65" charset="-120"/>
                <a:ea typeface="DFKai-SB" panose="03000509000000000000" pitchFamily="65" charset="-120"/>
              </a:rPr>
              <a:t>朋友約會遲到又沒有接聽電</a:t>
            </a:r>
            <a:r>
              <a:rPr lang="zh-TW" altLang="en-US" sz="2800" dirty="0" smtClean="0">
                <a:solidFill>
                  <a:schemeClr val="tx1"/>
                </a:solidFill>
                <a:latin typeface="DFKai-SB" panose="03000509000000000000" pitchFamily="65" charset="-120"/>
                <a:ea typeface="DFKai-SB" panose="03000509000000000000" pitchFamily="65" charset="-120"/>
              </a:rPr>
              <a:t>話</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400"/>
              </a:lnSpc>
            </a:pPr>
            <a:r>
              <a:rPr lang="zh-TW" altLang="en-US" sz="2800" dirty="0" smtClean="0">
                <a:solidFill>
                  <a:schemeClr val="tx1"/>
                </a:solidFill>
                <a:latin typeface="DFKai-SB" panose="03000509000000000000" pitchFamily="65" charset="-120"/>
                <a:ea typeface="DFKai-SB" panose="03000509000000000000" pitchFamily="65" charset="-120"/>
              </a:rPr>
              <a:t> </a:t>
            </a:r>
            <a:endParaRPr lang="en-US" altLang="zh-TW" sz="2800" dirty="0" smtClean="0">
              <a:solidFill>
                <a:schemeClr val="tx1"/>
              </a:solidFill>
              <a:latin typeface="DFKai-SB" panose="03000509000000000000" pitchFamily="65" charset="-120"/>
              <a:ea typeface="DFKai-SB" panose="03000509000000000000" pitchFamily="65" charset="-120"/>
            </a:endParaRPr>
          </a:p>
          <a:p>
            <a:pPr algn="l">
              <a:lnSpc>
                <a:spcPts val="3400"/>
              </a:lnSpc>
            </a:pPr>
            <a:r>
              <a:rPr lang="zh-TW" altLang="en-US" sz="2800" dirty="0" smtClean="0">
                <a:solidFill>
                  <a:srgbClr val="3333FF"/>
                </a:solidFill>
                <a:latin typeface="DFKai-SB" panose="03000509000000000000" pitchFamily="65" charset="-120"/>
                <a:ea typeface="DFKai-SB" panose="03000509000000000000" pitchFamily="65" charset="-120"/>
              </a:rPr>
              <a:t>「</a:t>
            </a:r>
            <a:r>
              <a:rPr lang="zh-TW" altLang="en-US" sz="2800" dirty="0">
                <a:solidFill>
                  <a:srgbClr val="3333FF"/>
                </a:solidFill>
                <a:latin typeface="DFKai-SB" panose="03000509000000000000" pitchFamily="65" charset="-120"/>
                <a:ea typeface="DFKai-SB" panose="03000509000000000000" pitchFamily="65" charset="-120"/>
              </a:rPr>
              <a:t>他是否有意外或不測？</a:t>
            </a:r>
            <a:r>
              <a:rPr lang="zh-TW" altLang="en-US" sz="2800" dirty="0" smtClean="0">
                <a:solidFill>
                  <a:schemeClr val="tx1"/>
                </a:solidFill>
                <a:latin typeface="DFKai-SB" panose="03000509000000000000" pitchFamily="65" charset="-120"/>
                <a:ea typeface="DFKai-SB" panose="03000509000000000000" pitchFamily="65" charset="-120"/>
              </a:rPr>
              <a:t>」</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思想</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焦</a:t>
            </a:r>
            <a:r>
              <a:rPr lang="zh-TW" altLang="en-US" sz="2800" dirty="0">
                <a:solidFill>
                  <a:schemeClr val="tx1"/>
                </a:solidFill>
                <a:latin typeface="DFKai-SB" panose="03000509000000000000" pitchFamily="65" charset="-120"/>
                <a:ea typeface="DFKai-SB" panose="03000509000000000000" pitchFamily="65" charset="-120"/>
              </a:rPr>
              <a:t>慮不安</a:t>
            </a:r>
            <a:r>
              <a:rPr lang="en-US" altLang="zh-TW" sz="2800" dirty="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情</a:t>
            </a:r>
            <a:r>
              <a:rPr lang="zh-TW" altLang="en-US" sz="2800" dirty="0" smtClean="0">
                <a:solidFill>
                  <a:schemeClr val="tx1"/>
                </a:solidFill>
                <a:latin typeface="DFKai-SB" panose="03000509000000000000" pitchFamily="65" charset="-120"/>
                <a:ea typeface="DFKai-SB" panose="03000509000000000000" pitchFamily="65" charset="-120"/>
              </a:rPr>
              <a:t>緒</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不</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斷</a:t>
            </a:r>
            <a:r>
              <a:rPr lang="zh-TW" altLang="en-US" sz="2800" dirty="0">
                <a:solidFill>
                  <a:schemeClr val="tx1"/>
                </a:solidFill>
                <a:latin typeface="DFKai-SB" panose="03000509000000000000" pitchFamily="65" charset="-120"/>
                <a:ea typeface="DFKai-SB" panose="03000509000000000000" pitchFamily="65" charset="-120"/>
              </a:rPr>
              <a:t>打</a:t>
            </a:r>
            <a:r>
              <a:rPr lang="zh-TW" altLang="en-US" sz="2800" dirty="0" smtClean="0">
                <a:solidFill>
                  <a:schemeClr val="tx1"/>
                </a:solidFill>
                <a:latin typeface="DFKai-SB" panose="03000509000000000000" pitchFamily="65" charset="-120"/>
                <a:ea typeface="DFKai-SB" panose="03000509000000000000" pitchFamily="65" charset="-120"/>
              </a:rPr>
              <a:t>電話</a:t>
            </a:r>
            <a:r>
              <a:rPr lang="en-US" altLang="zh-TW" sz="2800" dirty="0" smtClean="0">
                <a:solidFill>
                  <a:schemeClr val="tx1"/>
                </a:solidFill>
                <a:latin typeface="DFKai-SB" panose="03000509000000000000" pitchFamily="65" charset="-120"/>
                <a:ea typeface="DFKai-SB" panose="03000509000000000000" pitchFamily="65" charset="-120"/>
              </a:rPr>
              <a:t>(</a:t>
            </a:r>
            <a:r>
              <a:rPr lang="zh-TW" altLang="en-US" sz="2800" dirty="0">
                <a:solidFill>
                  <a:schemeClr val="tx1"/>
                </a:solidFill>
                <a:latin typeface="DFKai-SB" panose="03000509000000000000" pitchFamily="65" charset="-120"/>
                <a:ea typeface="DFKai-SB" panose="03000509000000000000" pitchFamily="65" charset="-120"/>
              </a:rPr>
              <a:t>行</a:t>
            </a:r>
            <a:r>
              <a:rPr lang="zh-TW" altLang="en-US" sz="2800" dirty="0" smtClean="0">
                <a:solidFill>
                  <a:schemeClr val="tx1"/>
                </a:solidFill>
                <a:latin typeface="DFKai-SB" panose="03000509000000000000" pitchFamily="65" charset="-120"/>
                <a:ea typeface="DFKai-SB" panose="03000509000000000000" pitchFamily="65" charset="-120"/>
              </a:rPr>
              <a:t>為</a:t>
            </a:r>
            <a:r>
              <a:rPr lang="en-US" altLang="zh-TW" sz="2800" dirty="0" smtClean="0">
                <a:solidFill>
                  <a:schemeClr val="tx1"/>
                </a:solidFill>
                <a:latin typeface="DFKai-SB" panose="03000509000000000000" pitchFamily="65" charset="-120"/>
                <a:ea typeface="DFKai-SB" panose="03000509000000000000" pitchFamily="65" charset="-120"/>
              </a:rPr>
              <a:t>)</a:t>
            </a:r>
          </a:p>
          <a:p>
            <a:pPr algn="l">
              <a:lnSpc>
                <a:spcPts val="3400"/>
              </a:lnSpc>
            </a:pPr>
            <a:r>
              <a:rPr lang="zh-TW" altLang="en-US" sz="2800" dirty="0" smtClean="0">
                <a:solidFill>
                  <a:srgbClr val="3333FF"/>
                </a:solidFill>
                <a:latin typeface="DFKai-SB" panose="03000509000000000000" pitchFamily="65" charset="-120"/>
                <a:ea typeface="DFKai-SB" panose="03000509000000000000" pitchFamily="65" charset="-120"/>
              </a:rPr>
              <a:t>「</a:t>
            </a:r>
            <a:r>
              <a:rPr lang="zh-TW" altLang="en-US" sz="2800" dirty="0">
                <a:solidFill>
                  <a:srgbClr val="3333FF"/>
                </a:solidFill>
                <a:latin typeface="DFKai-SB" panose="03000509000000000000" pitchFamily="65" charset="-120"/>
                <a:ea typeface="DFKai-SB" panose="03000509000000000000" pitchFamily="65" charset="-120"/>
              </a:rPr>
              <a:t>他可能是塞車，又聽不到電話響聲</a:t>
            </a:r>
            <a:r>
              <a:rPr lang="zh-TW" altLang="en-US" sz="2800" dirty="0" smtClean="0">
                <a:solidFill>
                  <a:srgbClr val="3333FF"/>
                </a:solidFill>
                <a:latin typeface="DFKai-SB" panose="03000509000000000000" pitchFamily="65" charset="-120"/>
                <a:ea typeface="DFKai-SB" panose="03000509000000000000" pitchFamily="65" charset="-120"/>
              </a:rPr>
              <a:t>」</a:t>
            </a:r>
            <a:r>
              <a:rPr lang="zh-TW" altLang="en-US" sz="2800" dirty="0" smtClean="0">
                <a:solidFill>
                  <a:schemeClr val="tx1"/>
                </a:solidFill>
                <a:latin typeface="DFKai-SB" panose="03000509000000000000" pitchFamily="65" charset="-120"/>
                <a:ea typeface="DFKai-SB" panose="03000509000000000000" pitchFamily="65" charset="-120"/>
              </a:rPr>
              <a:t>→內心安息→耐心</a:t>
            </a:r>
            <a:r>
              <a:rPr lang="en-US" altLang="zh-TW" sz="2800" dirty="0" smtClean="0">
                <a:solidFill>
                  <a:schemeClr val="tx1"/>
                </a:solidFill>
                <a:latin typeface="DFKai-SB" panose="03000509000000000000" pitchFamily="65" charset="-120"/>
                <a:ea typeface="DFKai-SB" panose="03000509000000000000" pitchFamily="65" charset="-120"/>
              </a:rPr>
              <a:t>	</a:t>
            </a:r>
            <a:r>
              <a:rPr lang="zh-TW" altLang="en-US" sz="2800" dirty="0" smtClean="0">
                <a:solidFill>
                  <a:schemeClr val="tx1"/>
                </a:solidFill>
                <a:latin typeface="DFKai-SB" panose="03000509000000000000" pitchFamily="65" charset="-120"/>
                <a:ea typeface="DFKai-SB" panose="03000509000000000000" pitchFamily="65" charset="-120"/>
              </a:rPr>
              <a:t>等候。</a:t>
            </a:r>
            <a:r>
              <a:rPr lang="en-US" altLang="zh-TW" sz="2400" b="1" dirty="0" smtClean="0">
                <a:solidFill>
                  <a:srgbClr val="7030A0"/>
                </a:solidFill>
                <a:latin typeface="DFKai-SB" panose="03000509000000000000" pitchFamily="65" charset="-120"/>
                <a:ea typeface="DFKai-SB" panose="03000509000000000000" pitchFamily="65" charset="-120"/>
              </a:rPr>
              <a:t> </a:t>
            </a:r>
            <a:endParaRPr lang="zh-TW" altLang="en-US" sz="2400" b="1" dirty="0">
              <a:solidFill>
                <a:srgbClr val="7030A0"/>
              </a:solidFill>
              <a:latin typeface="標楷體" panose="03000509000000000000" pitchFamily="65" charset="-120"/>
              <a:ea typeface="標楷體" panose="03000509000000000000" pitchFamily="65" charset="-120"/>
            </a:endParaRPr>
          </a:p>
        </p:txBody>
      </p:sp>
      <p:sp>
        <p:nvSpPr>
          <p:cNvPr id="4" name="Slide Number Placeholder 3"/>
          <p:cNvSpPr>
            <a:spLocks noGrp="1"/>
          </p:cNvSpPr>
          <p:nvPr>
            <p:ph type="sldNum" sz="quarter" idx="12"/>
          </p:nvPr>
        </p:nvSpPr>
        <p:spPr>
          <a:xfrm>
            <a:off x="8534400" y="6324600"/>
            <a:ext cx="457200" cy="365125"/>
          </a:xfrm>
        </p:spPr>
        <p:txBody>
          <a:bodyPr/>
          <a:lstStyle/>
          <a:p>
            <a:pPr algn="l"/>
            <a:fld id="{69C4CFD8-F662-4A36-AA27-12DE1FA08638}" type="slidenum">
              <a:rPr lang="en-US" smtClean="0"/>
              <a:pPr algn="l"/>
              <a:t>10</a:t>
            </a:fld>
            <a:endParaRPr lang="en-US" dirty="0"/>
          </a:p>
        </p:txBody>
      </p:sp>
      <p:pic>
        <p:nvPicPr>
          <p:cNvPr id="5" name="Picture 4"/>
          <p:cNvPicPr>
            <a:picLocks noChangeAspect="1"/>
          </p:cNvPicPr>
          <p:nvPr/>
        </p:nvPicPr>
        <p:blipFill>
          <a:blip r:embed="rId3"/>
          <a:stretch>
            <a:fillRect/>
          </a:stretch>
        </p:blipFill>
        <p:spPr>
          <a:xfrm>
            <a:off x="3505200" y="4616816"/>
            <a:ext cx="2381250" cy="1905000"/>
          </a:xfrm>
          <a:prstGeom prst="rect">
            <a:avLst/>
          </a:prstGeom>
        </p:spPr>
      </p:pic>
    </p:spTree>
    <p:extLst>
      <p:ext uri="{BB962C8B-B14F-4D97-AF65-F5344CB8AC3E}">
        <p14:creationId xmlns:p14="http://schemas.microsoft.com/office/powerpoint/2010/main" val="401131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685798"/>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界</a:t>
            </a:r>
            <a:r>
              <a:rPr lang="en-US" altLang="zh-TW" sz="48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4800" b="1" dirty="0">
                <a:latin typeface="標楷體" panose="03000509000000000000" pitchFamily="65" charset="-120"/>
                <a:ea typeface="標楷體" panose="03000509000000000000" pitchFamily="65" charset="-120"/>
              </a:rPr>
              <a:t>思</a:t>
            </a:r>
            <a:r>
              <a:rPr lang="zh-TW" altLang="en-US" sz="4800" b="1" dirty="0" smtClean="0">
                <a:latin typeface="標楷體" panose="03000509000000000000" pitchFamily="65" charset="-120"/>
                <a:ea typeface="標楷體" panose="03000509000000000000" pitchFamily="65" charset="-120"/>
              </a:rPr>
              <a:t>想</a:t>
            </a:r>
            <a:r>
              <a:rPr lang="en-US" altLang="zh-TW" sz="4800" b="1" dirty="0">
                <a:latin typeface="DFKai-SB" panose="03000509000000000000" pitchFamily="65" charset="-120"/>
                <a:ea typeface="DFKai-SB" panose="03000509000000000000" pitchFamily="65" charset="-120"/>
              </a:rPr>
              <a:t>(</a:t>
            </a:r>
            <a:r>
              <a:rPr lang="zh-TW" altLang="en-US" sz="4800" b="1" dirty="0">
                <a:latin typeface="DFKai-SB" panose="03000509000000000000" pitchFamily="65" charset="-120"/>
                <a:ea typeface="DFKai-SB" panose="03000509000000000000" pitchFamily="65" charset="-120"/>
              </a:rPr>
              <a:t>續</a:t>
            </a:r>
            <a:r>
              <a:rPr lang="en-US" altLang="zh-TW" sz="4800" b="1" dirty="0" smtClean="0">
                <a:latin typeface="DFKai-SB" panose="03000509000000000000" pitchFamily="65" charset="-120"/>
                <a:ea typeface="DFKai-SB" panose="03000509000000000000" pitchFamily="65" charset="-120"/>
              </a:rPr>
              <a:t>)</a:t>
            </a:r>
            <a:r>
              <a:rPr lang="zh-TW" altLang="en-US" sz="4800" b="1" dirty="0" smtClean="0">
                <a:latin typeface="標楷體" panose="03000509000000000000" pitchFamily="65" charset="-120"/>
                <a:ea typeface="標楷體"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762000"/>
            <a:ext cx="9144000" cy="6096000"/>
          </a:xfrm>
        </p:spPr>
        <p:txBody>
          <a:bodyPr>
            <a:noAutofit/>
          </a:bodyPr>
          <a:lstStyle/>
          <a:p>
            <a:pPr marL="342900" indent="-3429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a:solidFill>
                  <a:schemeClr val="tx1"/>
                </a:solidFill>
                <a:latin typeface="DFKai-SB" panose="03000509000000000000" pitchFamily="65" charset="-120"/>
                <a:ea typeface="DFKai-SB" panose="03000509000000000000" pitchFamily="65" charset="-120"/>
              </a:rPr>
              <a:t>們必須為我們的想法負</a:t>
            </a:r>
            <a:r>
              <a:rPr lang="zh-TW" altLang="en-US" sz="2800" b="1" dirty="0" smtClean="0">
                <a:solidFill>
                  <a:schemeClr val="tx1"/>
                </a:solidFill>
                <a:latin typeface="DFKai-SB" panose="03000509000000000000" pitchFamily="65" charset="-120"/>
                <a:ea typeface="DFKai-SB" panose="03000509000000000000" pitchFamily="65" charset="-120"/>
              </a:rPr>
              <a:t>責，因我們的思想決定我們對人對事的反應</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對妨礙人際關係的思想負責</a:t>
            </a:r>
            <a:r>
              <a:rPr lang="zh-TW" altLang="en-US" sz="2400" b="1" dirty="0" smtClean="0">
                <a:solidFill>
                  <a:schemeClr val="tx1"/>
                </a:solidFill>
                <a:latin typeface="DFKai-SB" panose="03000509000000000000" pitchFamily="65" charset="-120"/>
                <a:ea typeface="DFKai-SB" panose="03000509000000000000" pitchFamily="65" charset="-120"/>
              </a:rPr>
              <a:t>，警醒的將</a:t>
            </a:r>
            <a:r>
              <a:rPr lang="zh-TW" altLang="en-US" sz="2400" b="1" dirty="0" smtClean="0">
                <a:solidFill>
                  <a:schemeClr val="tx1"/>
                </a:solidFill>
                <a:latin typeface="DFKai-SB" panose="03000509000000000000" pitchFamily="65" charset="-120"/>
                <a:ea typeface="DFKai-SB" panose="03000509000000000000" pitchFamily="65" charset="-120"/>
              </a:rPr>
              <a:t>它帶到神面前，認罪悔改，用「神的想法」代替，例如以下的思想</a:t>
            </a:r>
            <a:r>
              <a:rPr lang="en-US" altLang="zh-TW" sz="2400" b="1" dirty="0">
                <a:solidFill>
                  <a:schemeClr val="tx1"/>
                </a:solidFill>
                <a:latin typeface="DFKai-SB" panose="03000509000000000000" pitchFamily="65" charset="-120"/>
                <a:ea typeface="DFKai-SB" panose="03000509000000000000" pitchFamily="65" charset="-120"/>
              </a:rPr>
              <a:t>:</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1257300" lvl="2" indent="-342900" algn="l">
              <a:lnSpc>
                <a:spcPts val="3300"/>
              </a:lnSpc>
              <a:buFont typeface="Arial" panose="020B0604020202020204" pitchFamily="34" charset="0"/>
              <a:buChar char="•"/>
            </a:pPr>
            <a:r>
              <a:rPr lang="zh-TW" altLang="en-US" b="1" dirty="0" smtClean="0">
                <a:solidFill>
                  <a:schemeClr val="tx1"/>
                </a:solidFill>
                <a:latin typeface="DFKai-SB" panose="03000509000000000000" pitchFamily="65" charset="-120"/>
                <a:ea typeface="DFKai-SB" panose="03000509000000000000" pitchFamily="65" charset="-120"/>
              </a:rPr>
              <a:t>自卑，自我定</a:t>
            </a:r>
            <a:r>
              <a:rPr lang="zh-TW" altLang="en-US" b="1" dirty="0" smtClean="0">
                <a:solidFill>
                  <a:schemeClr val="tx1"/>
                </a:solidFill>
                <a:latin typeface="DFKai-SB" panose="03000509000000000000" pitchFamily="65" charset="-120"/>
                <a:ea typeface="DFKai-SB" panose="03000509000000000000" pitchFamily="65" charset="-120"/>
              </a:rPr>
              <a:t>罪</a:t>
            </a:r>
            <a:endParaRPr lang="en-US" altLang="zh-TW" b="1" dirty="0" smtClean="0">
              <a:solidFill>
                <a:schemeClr val="tx1"/>
              </a:solidFill>
              <a:latin typeface="DFKai-SB" panose="03000509000000000000" pitchFamily="65" charset="-120"/>
              <a:ea typeface="DFKai-SB" panose="03000509000000000000" pitchFamily="65" charset="-120"/>
            </a:endParaRPr>
          </a:p>
          <a:p>
            <a:pPr marL="1257300" lvl="2" indent="-342900" algn="l">
              <a:lnSpc>
                <a:spcPts val="3300"/>
              </a:lnSpc>
              <a:buFont typeface="Arial" panose="020B0604020202020204" pitchFamily="34" charset="0"/>
              <a:buChar char="•"/>
            </a:pPr>
            <a:r>
              <a:rPr lang="zh-TW" altLang="en-US" b="1" dirty="0" smtClean="0">
                <a:solidFill>
                  <a:schemeClr val="tx1"/>
                </a:solidFill>
                <a:latin typeface="DFKai-SB" panose="03000509000000000000" pitchFamily="65" charset="-120"/>
                <a:ea typeface="DFKai-SB" panose="03000509000000000000" pitchFamily="65" charset="-120"/>
              </a:rPr>
              <a:t>所有扭曲、偏激，</a:t>
            </a:r>
            <a:r>
              <a:rPr lang="zh-TW" altLang="en-US" b="1" dirty="0">
                <a:solidFill>
                  <a:schemeClr val="tx1"/>
                </a:solidFill>
                <a:latin typeface="DFKai-SB" panose="03000509000000000000" pitchFamily="65" charset="-120"/>
                <a:ea typeface="DFKai-SB" panose="03000509000000000000" pitchFamily="65" charset="-120"/>
              </a:rPr>
              <a:t>批評</a:t>
            </a:r>
            <a:r>
              <a:rPr lang="zh-TW" altLang="en-US" b="1" dirty="0" smtClean="0">
                <a:solidFill>
                  <a:schemeClr val="tx1"/>
                </a:solidFill>
                <a:latin typeface="DFKai-SB" panose="03000509000000000000" pitchFamily="65" charset="-120"/>
                <a:ea typeface="DFKai-SB" panose="03000509000000000000" pitchFamily="65" charset="-120"/>
              </a:rPr>
              <a:t>論斷，詛咒別人</a:t>
            </a:r>
            <a:r>
              <a:rPr lang="en-US" altLang="zh-TW" b="1" dirty="0" smtClean="0">
                <a:solidFill>
                  <a:schemeClr val="tx1"/>
                </a:solidFill>
                <a:latin typeface="DFKai-SB" panose="03000509000000000000" pitchFamily="65" charset="-120"/>
                <a:ea typeface="DFKai-SB" panose="03000509000000000000" pitchFamily="65" charset="-120"/>
              </a:rPr>
              <a:t>…</a:t>
            </a:r>
          </a:p>
          <a:p>
            <a:pPr marL="1257300" lvl="2" indent="-342900" algn="l">
              <a:lnSpc>
                <a:spcPts val="3300"/>
              </a:lnSpc>
              <a:buFont typeface="Arial" panose="020B0604020202020204" pitchFamily="34" charset="0"/>
              <a:buChar char="•"/>
            </a:pPr>
            <a:r>
              <a:rPr lang="zh-TW" altLang="en-US" b="1" dirty="0">
                <a:solidFill>
                  <a:schemeClr val="tx1"/>
                </a:solidFill>
                <a:latin typeface="DFKai-SB" panose="03000509000000000000" pitchFamily="65" charset="-120"/>
                <a:ea typeface="DFKai-SB" panose="03000509000000000000" pitchFamily="65" charset="-120"/>
              </a:rPr>
              <a:t>其他不合聖經或聖靈提醒你</a:t>
            </a:r>
            <a:r>
              <a:rPr lang="zh-TW" altLang="en-US" b="1" dirty="0" smtClean="0">
                <a:solidFill>
                  <a:schemeClr val="tx1"/>
                </a:solidFill>
                <a:latin typeface="DFKai-SB" panose="03000509000000000000" pitchFamily="65" charset="-120"/>
                <a:ea typeface="DFKai-SB" panose="03000509000000000000" pitchFamily="65" charset="-120"/>
              </a:rPr>
              <a:t>的，對人對事的負</a:t>
            </a:r>
            <a:r>
              <a:rPr lang="zh-TW" altLang="en-US" b="1" dirty="0">
                <a:solidFill>
                  <a:schemeClr val="tx1"/>
                </a:solidFill>
                <a:latin typeface="DFKai-SB" panose="03000509000000000000" pitchFamily="65" charset="-120"/>
                <a:ea typeface="DFKai-SB" panose="03000509000000000000" pitchFamily="65" charset="-120"/>
              </a:rPr>
              <a:t>面思</a:t>
            </a:r>
            <a:r>
              <a:rPr lang="zh-TW" altLang="en-US" b="1" dirty="0" smtClean="0">
                <a:solidFill>
                  <a:schemeClr val="tx1"/>
                </a:solidFill>
                <a:latin typeface="DFKai-SB" panose="03000509000000000000" pitchFamily="65" charset="-120"/>
                <a:ea typeface="DFKai-SB" panose="03000509000000000000" pitchFamily="65" charset="-120"/>
              </a:rPr>
              <a:t>想 </a:t>
            </a:r>
            <a:endParaRPr lang="en-US" altLang="zh-TW" b="1" dirty="0" smtClean="0">
              <a:solidFill>
                <a:schemeClr val="tx1"/>
              </a:solidFill>
              <a:latin typeface="DFKai-SB" panose="03000509000000000000" pitchFamily="65" charset="-120"/>
              <a:ea typeface="DFKai-SB" panose="03000509000000000000" pitchFamily="65" charset="-120"/>
            </a:endParaRPr>
          </a:p>
          <a:p>
            <a:pPr marL="342900" indent="-342900" algn="l">
              <a:lnSpc>
                <a:spcPts val="33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我們不能為別人的思想負責</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接受別</a:t>
            </a:r>
            <a:r>
              <a:rPr lang="zh-TW" altLang="en-US" sz="2400" b="1" dirty="0">
                <a:solidFill>
                  <a:schemeClr val="tx1"/>
                </a:solidFill>
                <a:latin typeface="DFKai-SB" panose="03000509000000000000" pitchFamily="65" charset="-120"/>
                <a:ea typeface="DFKai-SB" panose="03000509000000000000" pitchFamily="65" charset="-120"/>
              </a:rPr>
              <a:t>人</a:t>
            </a:r>
            <a:r>
              <a:rPr lang="zh-TW" altLang="en-US" sz="2400" b="1" dirty="0" smtClean="0">
                <a:solidFill>
                  <a:schemeClr val="tx1"/>
                </a:solidFill>
                <a:latin typeface="DFKai-SB" panose="03000509000000000000" pitchFamily="65" charset="-120"/>
                <a:ea typeface="DFKai-SB" panose="03000509000000000000" pitchFamily="65" charset="-120"/>
              </a:rPr>
              <a:t>對我們無論好或壞 </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 正面或負面的看法、想法→只要我們確信在神面前是對的，我們要給別人自由擁有他們的想法</a:t>
            </a:r>
            <a:r>
              <a:rPr lang="zh-TW" altLang="en-US" sz="2400" b="1" dirty="0" smtClean="0">
                <a:solidFill>
                  <a:schemeClr val="tx1"/>
                </a:solidFill>
                <a:latin typeface="DFKai-SB" panose="03000509000000000000" pitchFamily="65" charset="-120"/>
                <a:ea typeface="DFKai-SB" panose="03000509000000000000" pitchFamily="65" charset="-120"/>
              </a:rPr>
              <a:t>。  </a:t>
            </a:r>
            <a:endParaRPr lang="en-US" altLang="zh-TW" sz="24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300"/>
              </a:lnSpc>
              <a:buFontTx/>
              <a:buChar char="-"/>
            </a:pPr>
            <a:r>
              <a:rPr lang="zh-TW" altLang="en-US" sz="2400" b="1" dirty="0" smtClean="0">
                <a:solidFill>
                  <a:schemeClr val="tx1"/>
                </a:solidFill>
                <a:latin typeface="DFKai-SB" panose="03000509000000000000" pitchFamily="65" charset="-120"/>
                <a:ea typeface="DFKai-SB" panose="03000509000000000000" pitchFamily="65" charset="-120"/>
              </a:rPr>
              <a:t>無</a:t>
            </a:r>
            <a:r>
              <a:rPr lang="zh-TW" altLang="en-US" sz="2400" b="1" dirty="0" smtClean="0">
                <a:solidFill>
                  <a:schemeClr val="tx1"/>
                </a:solidFill>
                <a:latin typeface="DFKai-SB" panose="03000509000000000000" pitchFamily="65" charset="-120"/>
                <a:ea typeface="DFKai-SB" panose="03000509000000000000" pitchFamily="65" charset="-120"/>
              </a:rPr>
              <a:t>論我們做甚麼，人都會有意見，我們要允許別人有他們的意見，</a:t>
            </a:r>
            <a:r>
              <a:rPr lang="zh-TW" altLang="en-US" sz="2400" b="1" dirty="0" smtClean="0">
                <a:solidFill>
                  <a:srgbClr val="3333FF"/>
                </a:solidFill>
                <a:latin typeface="DFKai-SB" panose="03000509000000000000" pitchFamily="65" charset="-120"/>
                <a:ea typeface="DFKai-SB" panose="03000509000000000000" pitchFamily="65" charset="-120"/>
              </a:rPr>
              <a:t>不要想越界</a:t>
            </a:r>
            <a:r>
              <a:rPr lang="zh-TW" altLang="en-US" sz="2400" b="1" dirty="0" smtClean="0">
                <a:solidFill>
                  <a:schemeClr val="tx1"/>
                </a:solidFill>
                <a:latin typeface="DFKai-SB" panose="03000509000000000000" pitchFamily="65" charset="-120"/>
                <a:ea typeface="DFKai-SB" panose="03000509000000000000" pitchFamily="65" charset="-120"/>
              </a:rPr>
              <a:t>去改變他們，或控制他們</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534400" y="6400800"/>
            <a:ext cx="457200" cy="365125"/>
          </a:xfrm>
        </p:spPr>
        <p:txBody>
          <a:bodyPr/>
          <a:lstStyle/>
          <a:p>
            <a:pPr algn="l"/>
            <a:fld id="{69C4CFD8-F662-4A36-AA27-12DE1FA08638}" type="slidenum">
              <a:rPr lang="en-US" smtClean="0"/>
              <a:pPr algn="l"/>
              <a:t>11</a:t>
            </a:fld>
            <a:endParaRPr lang="en-US" dirty="0"/>
          </a:p>
        </p:txBody>
      </p:sp>
    </p:spTree>
    <p:extLst>
      <p:ext uri="{BB962C8B-B14F-4D97-AF65-F5344CB8AC3E}">
        <p14:creationId xmlns:p14="http://schemas.microsoft.com/office/powerpoint/2010/main" val="539447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685798"/>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界 </a:t>
            </a:r>
            <a:r>
              <a:rPr lang="zh-TW" altLang="en-US" sz="4800" b="1" dirty="0" smtClean="0">
                <a:latin typeface="標楷體" panose="03000509000000000000" pitchFamily="65" charset="-120"/>
                <a:ea typeface="標楷體"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762000"/>
            <a:ext cx="9144000" cy="6096000"/>
          </a:xfrm>
        </p:spPr>
        <p:txBody>
          <a:bodyPr>
            <a:noAutofit/>
          </a:bodyPr>
          <a:lstStyle/>
          <a:p>
            <a:pPr algn="l">
              <a:lnSpc>
                <a:spcPts val="4500"/>
              </a:lnSpc>
            </a:pPr>
            <a:r>
              <a:rPr lang="en-US" altLang="zh-TW" sz="2800" b="1" dirty="0" smtClean="0">
                <a:solidFill>
                  <a:schemeClr val="tx1"/>
                </a:solidFill>
                <a:latin typeface="DFKai-SB" panose="03000509000000000000" pitchFamily="65" charset="-120"/>
                <a:ea typeface="DFKai-SB" panose="03000509000000000000" pitchFamily="65" charset="-120"/>
              </a:rPr>
              <a:t>6.</a:t>
            </a:r>
            <a:r>
              <a:rPr lang="zh-TW" altLang="en-US" sz="2800" b="1" dirty="0" smtClean="0">
                <a:solidFill>
                  <a:schemeClr val="tx1"/>
                </a:solidFill>
                <a:latin typeface="DFKai-SB" panose="03000509000000000000" pitchFamily="65" charset="-120"/>
                <a:ea typeface="DFKai-SB" panose="03000509000000000000" pitchFamily="65" charset="-120"/>
              </a:rPr>
              <a:t>能力 </a:t>
            </a:r>
            <a:r>
              <a:rPr lang="en-US" altLang="zh-TW" sz="2800" b="1" dirty="0" smtClean="0">
                <a:solidFill>
                  <a:schemeClr val="tx1"/>
                </a:solidFill>
                <a:latin typeface="DFKai-SB" panose="03000509000000000000" pitchFamily="65" charset="-120"/>
                <a:ea typeface="DFKai-SB" panose="03000509000000000000" pitchFamily="65" charset="-120"/>
              </a:rPr>
              <a:t>Our Abilities</a:t>
            </a:r>
          </a:p>
          <a:p>
            <a:pPr marL="457200" indent="-457200" algn="l">
              <a:lnSpc>
                <a:spcPts val="4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我們不需要與別人比較，因我們每一個人都是獨特的受造</a:t>
            </a:r>
            <a:r>
              <a:rPr lang="en-US" altLang="zh-TW" sz="2800" b="1" dirty="0" smtClean="0">
                <a:solidFill>
                  <a:schemeClr val="tx1"/>
                </a:solidFill>
                <a:latin typeface="DFKai-SB" panose="03000509000000000000" pitchFamily="65" charset="-120"/>
                <a:ea typeface="DFKai-SB" panose="03000509000000000000" pitchFamily="65" charset="-120"/>
              </a:rPr>
              <a:t>.</a:t>
            </a:r>
          </a:p>
          <a:p>
            <a:pPr marL="457200" indent="-457200" algn="l">
              <a:lnSpc>
                <a:spcPts val="4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自傲或自卑就是對自己能力的</a:t>
            </a:r>
            <a:r>
              <a:rPr lang="zh-TW" altLang="en-US" sz="2800" b="1" dirty="0" smtClean="0">
                <a:solidFill>
                  <a:srgbClr val="3333FF"/>
                </a:solidFill>
                <a:latin typeface="DFKai-SB" panose="03000509000000000000" pitchFamily="65" charset="-120"/>
                <a:ea typeface="DFKai-SB" panose="03000509000000000000" pitchFamily="65" charset="-120"/>
              </a:rPr>
              <a:t>越界</a:t>
            </a:r>
            <a:endParaRPr lang="en-US" altLang="zh-TW" sz="2800" b="1" dirty="0" smtClean="0">
              <a:solidFill>
                <a:srgbClr val="3333FF"/>
              </a:solidFill>
              <a:latin typeface="DFKai-SB" panose="03000509000000000000" pitchFamily="65" charset="-120"/>
              <a:ea typeface="DFKai-SB" panose="03000509000000000000" pitchFamily="65" charset="-120"/>
            </a:endParaRPr>
          </a:p>
          <a:p>
            <a:pPr marL="457200" indent="-457200" algn="l">
              <a:lnSpc>
                <a:spcPts val="45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我們也不要讓別人</a:t>
            </a:r>
            <a:r>
              <a:rPr lang="zh-TW" altLang="en-US" sz="2800" b="1" dirty="0" smtClean="0">
                <a:solidFill>
                  <a:srgbClr val="3333FF"/>
                </a:solidFill>
                <a:latin typeface="DFKai-SB" panose="03000509000000000000" pitchFamily="65" charset="-120"/>
                <a:ea typeface="DFKai-SB" panose="03000509000000000000" pitchFamily="65" charset="-120"/>
              </a:rPr>
              <a:t>越界</a:t>
            </a:r>
            <a:r>
              <a:rPr lang="zh-TW" altLang="en-US" sz="2800" b="1" dirty="0">
                <a:solidFill>
                  <a:schemeClr val="tx1"/>
                </a:solidFill>
                <a:latin typeface="DFKai-SB" panose="03000509000000000000" pitchFamily="65" charset="-120"/>
                <a:ea typeface="DFKai-SB" panose="03000509000000000000" pitchFamily="65" charset="-120"/>
              </a:rPr>
              <a:t>來</a:t>
            </a:r>
            <a:r>
              <a:rPr lang="zh-TW" altLang="en-US" sz="2800" b="1" dirty="0" smtClean="0">
                <a:solidFill>
                  <a:schemeClr val="tx1"/>
                </a:solidFill>
                <a:latin typeface="DFKai-SB" panose="03000509000000000000" pitchFamily="65" charset="-120"/>
                <a:ea typeface="DFKai-SB" panose="03000509000000000000" pitchFamily="65" charset="-120"/>
              </a:rPr>
              <a:t>告</a:t>
            </a:r>
            <a:r>
              <a:rPr lang="zh-TW" altLang="en-US" sz="2800" b="1" dirty="0">
                <a:solidFill>
                  <a:schemeClr val="tx1"/>
                </a:solidFill>
                <a:latin typeface="DFKai-SB" panose="03000509000000000000" pitchFamily="65" charset="-120"/>
                <a:ea typeface="DFKai-SB" panose="03000509000000000000" pitchFamily="65" charset="-120"/>
              </a:rPr>
              <a:t>訴我</a:t>
            </a:r>
            <a:r>
              <a:rPr lang="zh-TW" altLang="en-US" sz="2800" b="1" dirty="0" smtClean="0">
                <a:solidFill>
                  <a:schemeClr val="tx1"/>
                </a:solidFill>
                <a:latin typeface="DFKai-SB" panose="03000509000000000000" pitchFamily="65" charset="-120"/>
                <a:ea typeface="DFKai-SB" panose="03000509000000000000" pitchFamily="65" charset="-120"/>
              </a:rPr>
              <a:t>們，我</a:t>
            </a:r>
            <a:r>
              <a:rPr lang="zh-TW" altLang="en-US" sz="2800" b="1" dirty="0">
                <a:solidFill>
                  <a:schemeClr val="tx1"/>
                </a:solidFill>
                <a:latin typeface="DFKai-SB" panose="03000509000000000000" pitchFamily="65" charset="-120"/>
                <a:ea typeface="DFKai-SB" panose="03000509000000000000" pitchFamily="65" charset="-120"/>
              </a:rPr>
              <a:t>們的能力是什</a:t>
            </a:r>
            <a:r>
              <a:rPr lang="zh-TW" altLang="en-US" sz="2800" b="1" dirty="0" smtClean="0">
                <a:solidFill>
                  <a:schemeClr val="tx1"/>
                </a:solidFill>
                <a:latin typeface="DFKai-SB" panose="03000509000000000000" pitchFamily="65" charset="-120"/>
                <a:ea typeface="DFKai-SB" panose="03000509000000000000" pitchFamily="65" charset="-120"/>
              </a:rPr>
              <a:t>麼，因為我們常常會不自覺地去迎合我們生命中重要的人對我們的期望，否定我們真正的能</a:t>
            </a:r>
            <a:r>
              <a:rPr lang="zh-TW" altLang="en-US" sz="2800" b="1" dirty="0" smtClean="0">
                <a:solidFill>
                  <a:schemeClr val="tx1"/>
                </a:solidFill>
                <a:latin typeface="DFKai-SB" panose="03000509000000000000" pitchFamily="65" charset="-120"/>
                <a:ea typeface="DFKai-SB" panose="03000509000000000000" pitchFamily="65" charset="-120"/>
              </a:rPr>
              <a:t>力</a:t>
            </a:r>
            <a:r>
              <a:rPr lang="zh-TW" altLang="en-US" sz="2800" b="1" dirty="0" smtClean="0">
                <a:solidFill>
                  <a:srgbClr val="7030A0"/>
                </a:solidFill>
                <a:latin typeface="DFKai-SB" panose="03000509000000000000" pitchFamily="65" charset="-120"/>
                <a:ea typeface="DFKai-SB" panose="03000509000000000000" pitchFamily="65" charset="-120"/>
              </a:rPr>
              <a:t> </a:t>
            </a:r>
            <a:endParaRPr lang="en-US" altLang="zh-TW" sz="24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324600"/>
            <a:ext cx="381000" cy="365125"/>
          </a:xfrm>
        </p:spPr>
        <p:txBody>
          <a:bodyPr/>
          <a:lstStyle/>
          <a:p>
            <a:pPr algn="l"/>
            <a:fld id="{69C4CFD8-F662-4A36-AA27-12DE1FA08638}" type="slidenum">
              <a:rPr lang="en-US" smtClean="0"/>
              <a:pPr algn="l"/>
              <a:t>12</a:t>
            </a:fld>
            <a:endParaRPr lang="en-US" dirty="0"/>
          </a:p>
        </p:txBody>
      </p:sp>
    </p:spTree>
    <p:extLst>
      <p:ext uri="{BB962C8B-B14F-4D97-AF65-F5344CB8AC3E}">
        <p14:creationId xmlns:p14="http://schemas.microsoft.com/office/powerpoint/2010/main" val="3695952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685798"/>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界 </a:t>
            </a:r>
            <a:r>
              <a:rPr lang="zh-TW" altLang="en-US" sz="4800" b="1" dirty="0" smtClean="0">
                <a:latin typeface="標楷體" panose="03000509000000000000" pitchFamily="65" charset="-120"/>
                <a:ea typeface="標楷體"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914400"/>
            <a:ext cx="9144000" cy="5943600"/>
          </a:xfrm>
        </p:spPr>
        <p:txBody>
          <a:bodyPr>
            <a:noAutofit/>
          </a:bodyPr>
          <a:lstStyle/>
          <a:p>
            <a:pPr algn="l">
              <a:lnSpc>
                <a:spcPts val="4000"/>
              </a:lnSpc>
            </a:pPr>
            <a:r>
              <a:rPr lang="en-US" altLang="zh-TW" sz="2800" b="1" dirty="0" smtClean="0">
                <a:solidFill>
                  <a:schemeClr val="tx1"/>
                </a:solidFill>
                <a:latin typeface="DFKai-SB" panose="03000509000000000000" pitchFamily="65" charset="-120"/>
                <a:ea typeface="DFKai-SB" panose="03000509000000000000" pitchFamily="65" charset="-120"/>
              </a:rPr>
              <a:t>7.</a:t>
            </a:r>
            <a:r>
              <a:rPr lang="zh-TW" altLang="en-US" sz="2800" b="1" dirty="0" smtClean="0">
                <a:solidFill>
                  <a:schemeClr val="tx1"/>
                </a:solidFill>
                <a:latin typeface="DFKai-SB" panose="03000509000000000000" pitchFamily="65" charset="-120"/>
                <a:ea typeface="DFKai-SB" panose="03000509000000000000" pitchFamily="65" charset="-120"/>
              </a:rPr>
              <a:t>選擇 </a:t>
            </a:r>
            <a:r>
              <a:rPr lang="en-US" altLang="zh-TW" sz="2800" b="1" dirty="0" smtClean="0">
                <a:solidFill>
                  <a:schemeClr val="tx1"/>
                </a:solidFill>
                <a:latin typeface="DFKai-SB" panose="03000509000000000000" pitchFamily="65" charset="-120"/>
                <a:ea typeface="DFKai-SB" panose="03000509000000000000" pitchFamily="65" charset="-120"/>
              </a:rPr>
              <a:t>Our Choices</a:t>
            </a:r>
          </a:p>
          <a:p>
            <a:pPr marL="457200" indent="-457200" algn="l">
              <a:lnSpc>
                <a:spcPts val="40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健康界線的要素之一是「負責任」，而責任的重要基礎是「自由選擇</a:t>
            </a:r>
            <a:r>
              <a:rPr lang="zh-TW" altLang="en-US" sz="2800" b="1" dirty="0" smtClean="0">
                <a:solidFill>
                  <a:schemeClr val="tx1"/>
                </a:solidFill>
                <a:latin typeface="DFKai-SB" panose="03000509000000000000" pitchFamily="65" charset="-120"/>
                <a:ea typeface="DFKai-SB" panose="03000509000000000000" pitchFamily="65" charset="-120"/>
              </a:rPr>
              <a:t>」</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4000"/>
              </a:lnSpc>
              <a:buFont typeface="Arial" panose="020B0604020202020204" pitchFamily="34" charset="0"/>
              <a:buChar char="•"/>
            </a:pPr>
            <a:r>
              <a:rPr lang="zh-TW" altLang="en-US" sz="2800" b="1" dirty="0" smtClean="0">
                <a:solidFill>
                  <a:srgbClr val="3333FF"/>
                </a:solidFill>
                <a:latin typeface="DFKai-SB" panose="03000509000000000000" pitchFamily="65" charset="-120"/>
                <a:ea typeface="DFKai-SB" panose="03000509000000000000" pitchFamily="65" charset="-120"/>
              </a:rPr>
              <a:t>越界情形 </a:t>
            </a:r>
            <a:r>
              <a:rPr lang="en-US" altLang="zh-TW" sz="2800" b="1" dirty="0" smtClean="0">
                <a:solidFill>
                  <a:srgbClr val="3333FF"/>
                </a:solidFill>
                <a:latin typeface="DFKai-SB" panose="03000509000000000000" pitchFamily="65" charset="-120"/>
                <a:ea typeface="DFKai-SB" panose="03000509000000000000" pitchFamily="65" charset="-120"/>
              </a:rPr>
              <a:t>I</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替別人做選擇</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把別人的選擇權拿走</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40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使用罪惡感綑綁別人的選擇 </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例</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「你怎麼可以讓我一個人過節？」「如果你不</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你就是</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自私</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 不孝</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的人」</a:t>
            </a:r>
            <a:r>
              <a:rPr lang="en-US" altLang="zh-TW" b="1"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40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使用「愛」， 「性」</a:t>
            </a:r>
            <a:r>
              <a:rPr lang="zh-TW" altLang="en-US" b="1" dirty="0">
                <a:solidFill>
                  <a:schemeClr val="tx1"/>
                </a:solidFill>
                <a:latin typeface="DFKai-SB" panose="03000509000000000000" pitchFamily="65" charset="-120"/>
                <a:ea typeface="DFKai-SB" panose="03000509000000000000" pitchFamily="65" charset="-120"/>
              </a:rPr>
              <a:t> </a:t>
            </a:r>
            <a:r>
              <a:rPr lang="zh-TW" altLang="en-US" b="1" dirty="0" smtClean="0">
                <a:solidFill>
                  <a:schemeClr val="tx1"/>
                </a:solidFill>
                <a:latin typeface="DFKai-SB" panose="03000509000000000000" pitchFamily="65" charset="-120"/>
                <a:ea typeface="DFKai-SB" panose="03000509000000000000" pitchFamily="65" charset="-120"/>
              </a:rPr>
              <a:t>或任何別的事情來操縱別人的選擇</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例</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「如果你愛我，你就應該</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a:t>
            </a:r>
            <a:r>
              <a:rPr lang="en-US" altLang="zh-TW" b="1" dirty="0" smtClean="0">
                <a:solidFill>
                  <a:schemeClr val="tx1"/>
                </a:solidFill>
                <a:latin typeface="DFKai-SB" panose="03000509000000000000" pitchFamily="65" charset="-120"/>
                <a:ea typeface="DFKai-SB" panose="03000509000000000000" pitchFamily="65" charset="-120"/>
              </a:rPr>
              <a:t>)</a:t>
            </a:r>
            <a:endParaRPr lang="en-US" altLang="zh-TW" b="1" dirty="0" smtClean="0">
              <a:solidFill>
                <a:srgbClr val="7030A0"/>
              </a:solidFill>
              <a:latin typeface="DFKai-SB" panose="03000509000000000000" pitchFamily="65" charset="-120"/>
              <a:ea typeface="DFKai-SB" panose="03000509000000000000" pitchFamily="65" charset="-120"/>
            </a:endParaRPr>
          </a:p>
          <a:p>
            <a:pPr algn="l">
              <a:lnSpc>
                <a:spcPts val="4000"/>
              </a:lnSpc>
            </a:pPr>
            <a:endParaRPr lang="en-US" altLang="zh-TW" sz="2800" b="1" dirty="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324600"/>
            <a:ext cx="381000" cy="365125"/>
          </a:xfrm>
        </p:spPr>
        <p:txBody>
          <a:bodyPr/>
          <a:lstStyle/>
          <a:p>
            <a:pPr algn="l"/>
            <a:fld id="{69C4CFD8-F662-4A36-AA27-12DE1FA08638}" type="slidenum">
              <a:rPr lang="en-US" smtClean="0"/>
              <a:pPr algn="l"/>
              <a:t>13</a:t>
            </a:fld>
            <a:endParaRPr lang="en-US" dirty="0"/>
          </a:p>
        </p:txBody>
      </p:sp>
    </p:spTree>
    <p:extLst>
      <p:ext uri="{BB962C8B-B14F-4D97-AF65-F5344CB8AC3E}">
        <p14:creationId xmlns:p14="http://schemas.microsoft.com/office/powerpoint/2010/main" val="13374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685798"/>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界</a:t>
            </a:r>
            <a:r>
              <a:rPr lang="en-US" altLang="zh-TW" sz="48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選擇</a:t>
            </a:r>
            <a:r>
              <a:rPr lang="en-US" altLang="zh-TW" sz="48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續</a:t>
            </a:r>
            <a:r>
              <a:rPr lang="en-US" altLang="zh-TW" sz="48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 </a:t>
            </a:r>
            <a:r>
              <a:rPr lang="zh-TW" altLang="en-US" sz="4800" b="1" dirty="0" smtClean="0">
                <a:latin typeface="標楷體" panose="03000509000000000000" pitchFamily="65" charset="-120"/>
                <a:ea typeface="標楷體"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838200"/>
            <a:ext cx="9144000" cy="6019800"/>
          </a:xfrm>
        </p:spPr>
        <p:txBody>
          <a:bodyPr>
            <a:noAutofit/>
          </a:bodyPr>
          <a:lstStyle/>
          <a:p>
            <a:pPr marL="457200" indent="-457200" algn="l">
              <a:lnSpc>
                <a:spcPts val="40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越界情形 </a:t>
            </a:r>
            <a:r>
              <a:rPr lang="en-US" altLang="zh-TW" sz="2800" b="1" dirty="0" smtClean="0">
                <a:solidFill>
                  <a:schemeClr val="tx1"/>
                </a:solidFill>
                <a:latin typeface="DFKai-SB" panose="03000509000000000000" pitchFamily="65" charset="-120"/>
                <a:ea typeface="DFKai-SB" panose="03000509000000000000" pitchFamily="65" charset="-120"/>
              </a:rPr>
              <a:t>II:</a:t>
            </a:r>
            <a:r>
              <a:rPr lang="zh-TW" altLang="en-US" sz="2800" b="1" dirty="0" smtClean="0">
                <a:solidFill>
                  <a:schemeClr val="tx1"/>
                </a:solidFill>
                <a:latin typeface="DFKai-SB" panose="03000509000000000000" pitchFamily="65" charset="-120"/>
                <a:ea typeface="DFKai-SB" panose="03000509000000000000" pitchFamily="65" charset="-120"/>
              </a:rPr>
              <a:t> 要別人為我的選擇負</a:t>
            </a:r>
            <a:r>
              <a:rPr lang="zh-TW" altLang="en-US" sz="2800" b="1" dirty="0" smtClean="0">
                <a:solidFill>
                  <a:schemeClr val="tx1"/>
                </a:solidFill>
                <a:latin typeface="DFKai-SB" panose="03000509000000000000" pitchFamily="65" charset="-120"/>
                <a:ea typeface="DFKai-SB" panose="03000509000000000000" pitchFamily="65" charset="-120"/>
              </a:rPr>
              <a:t>責</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514350" indent="-514350" algn="l">
              <a:lnSpc>
                <a:spcPts val="40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抱怨別人施壓讓他們無奈地做他們不願意的選擇，而不是對</a:t>
            </a:r>
            <a:r>
              <a:rPr lang="zh-TW" altLang="en-US" sz="2800" b="1" dirty="0">
                <a:solidFill>
                  <a:schemeClr val="tx1"/>
                </a:solidFill>
                <a:latin typeface="DFKai-SB" panose="03000509000000000000" pitchFamily="65" charset="-120"/>
                <a:ea typeface="DFKai-SB" panose="03000509000000000000" pitchFamily="65" charset="-120"/>
              </a:rPr>
              <a:t>自</a:t>
            </a:r>
            <a:r>
              <a:rPr lang="zh-TW" altLang="en-US" sz="2800" b="1" dirty="0" smtClean="0">
                <a:solidFill>
                  <a:schemeClr val="tx1"/>
                </a:solidFill>
                <a:latin typeface="DFKai-SB" panose="03000509000000000000" pitchFamily="65" charset="-120"/>
                <a:ea typeface="DFKai-SB" panose="03000509000000000000" pitchFamily="65" charset="-120"/>
              </a:rPr>
              <a:t>己的</a:t>
            </a:r>
            <a:r>
              <a:rPr lang="zh-TW" altLang="en-US" sz="2800" b="1" dirty="0">
                <a:solidFill>
                  <a:schemeClr val="tx1"/>
                </a:solidFill>
                <a:latin typeface="DFKai-SB" panose="03000509000000000000" pitchFamily="65" charset="-120"/>
                <a:ea typeface="DFKai-SB" panose="03000509000000000000" pitchFamily="65" charset="-120"/>
              </a:rPr>
              <a:t>選</a:t>
            </a:r>
            <a:r>
              <a:rPr lang="zh-TW" altLang="en-US" sz="2800" b="1" dirty="0" smtClean="0">
                <a:solidFill>
                  <a:schemeClr val="tx1"/>
                </a:solidFill>
                <a:latin typeface="DFKai-SB" panose="03000509000000000000" pitchFamily="65" charset="-120"/>
                <a:ea typeface="DFKai-SB" panose="03000509000000000000" pitchFamily="65" charset="-120"/>
              </a:rPr>
              <a:t>擇負</a:t>
            </a:r>
            <a:r>
              <a:rPr lang="zh-TW" altLang="en-US" sz="2800" b="1" dirty="0" smtClean="0">
                <a:solidFill>
                  <a:schemeClr val="tx1"/>
                </a:solidFill>
                <a:latin typeface="DFKai-SB" panose="03000509000000000000" pitchFamily="65" charset="-120"/>
                <a:ea typeface="DFKai-SB" panose="03000509000000000000" pitchFamily="65" charset="-120"/>
              </a:rPr>
              <a:t>責</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40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不要因我們的選擇而怪罪別人，如果別人用「罪惡感」來操控我們的選擇，我們的責任是用正確的態度來溝通解決</a:t>
            </a:r>
            <a:r>
              <a:rPr lang="zh-TW" altLang="en-US" b="1" dirty="0" smtClean="0">
                <a:solidFill>
                  <a:schemeClr val="tx1"/>
                </a:solidFill>
                <a:latin typeface="DFKai-SB" panose="03000509000000000000" pitchFamily="65" charset="-120"/>
                <a:ea typeface="DFKai-SB" panose="03000509000000000000" pitchFamily="65" charset="-120"/>
              </a:rPr>
              <a:t>，</a:t>
            </a:r>
            <a:r>
              <a:rPr lang="zh-TW" altLang="en-US" b="1" dirty="0">
                <a:solidFill>
                  <a:srgbClr val="3333FF"/>
                </a:solidFill>
                <a:latin typeface="DFKai-SB" panose="03000509000000000000" pitchFamily="65" charset="-120"/>
                <a:ea typeface="DFKai-SB" panose="03000509000000000000" pitchFamily="65" charset="-120"/>
              </a:rPr>
              <a:t>為我們的選擇負責</a:t>
            </a:r>
            <a:r>
              <a:rPr lang="zh-TW" altLang="en-US"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不讓罪惡感來操控</a:t>
            </a:r>
            <a:r>
              <a:rPr lang="zh-TW" altLang="en-US" b="1" dirty="0" smtClean="0">
                <a:solidFill>
                  <a:schemeClr val="tx1"/>
                </a:solidFill>
                <a:latin typeface="DFKai-SB" panose="03000509000000000000" pitchFamily="65" charset="-120"/>
                <a:ea typeface="DFKai-SB" panose="03000509000000000000" pitchFamily="65" charset="-120"/>
              </a:rPr>
              <a:t>」</a:t>
            </a:r>
            <a:endParaRPr lang="en-US" altLang="zh-TW" b="1"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4000"/>
              </a:lnSpc>
              <a:buFontTx/>
              <a:buChar char="-"/>
            </a:pPr>
            <a:r>
              <a:rPr lang="zh-TW" altLang="en-US" b="1" dirty="0" smtClean="0">
                <a:solidFill>
                  <a:srgbClr val="3333FF"/>
                </a:solidFill>
                <a:latin typeface="DFKai-SB" panose="03000509000000000000" pitchFamily="65" charset="-120"/>
                <a:ea typeface="DFKai-SB" panose="03000509000000000000" pitchFamily="65" charset="-120"/>
              </a:rPr>
              <a:t>例</a:t>
            </a:r>
            <a:r>
              <a:rPr lang="en-US" altLang="zh-TW" b="1" dirty="0" smtClean="0">
                <a:solidFill>
                  <a:srgbClr val="3333FF"/>
                </a:solidFill>
                <a:latin typeface="DFKai-SB" panose="03000509000000000000" pitchFamily="65" charset="-120"/>
                <a:ea typeface="DFKai-SB" panose="03000509000000000000" pitchFamily="65" charset="-120"/>
              </a:rPr>
              <a:t>:</a:t>
            </a:r>
            <a:r>
              <a:rPr lang="en-US" altLang="zh-TW" b="1" dirty="0">
                <a:solidFill>
                  <a:srgbClr val="3333FF"/>
                </a:solidFill>
                <a:latin typeface="DFKai-SB" panose="03000509000000000000" pitchFamily="65" charset="-120"/>
                <a:ea typeface="DFKai-SB" panose="03000509000000000000" pitchFamily="65" charset="-120"/>
              </a:rPr>
              <a:t> </a:t>
            </a:r>
            <a:r>
              <a:rPr lang="en-US" altLang="zh-TW" b="1" dirty="0">
                <a:solidFill>
                  <a:schemeClr val="tx1"/>
                </a:solidFill>
                <a:latin typeface="DFKai-SB" panose="03000509000000000000" pitchFamily="65" charset="-120"/>
                <a:ea typeface="DFKai-SB" panose="03000509000000000000" pitchFamily="65" charset="-120"/>
              </a:rPr>
              <a:t>Sandy</a:t>
            </a:r>
            <a:r>
              <a:rPr lang="zh-TW" altLang="en-US" b="1" dirty="0">
                <a:solidFill>
                  <a:schemeClr val="tx1"/>
                </a:solidFill>
                <a:latin typeface="DFKai-SB" panose="03000509000000000000" pitchFamily="65" charset="-120"/>
                <a:ea typeface="DFKai-SB" panose="03000509000000000000" pitchFamily="65" charset="-120"/>
              </a:rPr>
              <a:t>回家陪媽媽過感恩節是她的選擇</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雖然她內心不情願</a:t>
            </a:r>
            <a:r>
              <a:rPr lang="en-US" altLang="zh-TW" b="1" dirty="0">
                <a:solidFill>
                  <a:schemeClr val="tx1"/>
                </a:solidFill>
                <a:latin typeface="DFKai-SB" panose="03000509000000000000" pitchFamily="65" charset="-120"/>
                <a:ea typeface="DFKai-SB" panose="03000509000000000000" pitchFamily="65" charset="-120"/>
              </a:rPr>
              <a:t>)</a:t>
            </a:r>
            <a:r>
              <a:rPr lang="zh-TW" altLang="en-US" b="1" dirty="0">
                <a:solidFill>
                  <a:schemeClr val="tx1"/>
                </a:solidFill>
                <a:latin typeface="DFKai-SB" panose="03000509000000000000" pitchFamily="65" charset="-120"/>
                <a:ea typeface="DFKai-SB" panose="03000509000000000000" pitchFamily="65" charset="-120"/>
              </a:rPr>
              <a:t>，她要為這個選擇負責，就是去溝通，她不能要媽媽為她的選擇負責而怪媽</a:t>
            </a:r>
            <a:r>
              <a:rPr lang="zh-TW" altLang="en-US" b="1" dirty="0" smtClean="0">
                <a:solidFill>
                  <a:schemeClr val="tx1"/>
                </a:solidFill>
                <a:latin typeface="DFKai-SB" panose="03000509000000000000" pitchFamily="65" charset="-120"/>
                <a:ea typeface="DFKai-SB" panose="03000509000000000000" pitchFamily="65" charset="-120"/>
              </a:rPr>
              <a:t>媽   </a:t>
            </a:r>
            <a:endParaRPr lang="en-US" altLang="zh-TW"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324600"/>
            <a:ext cx="381000" cy="365125"/>
          </a:xfrm>
        </p:spPr>
        <p:txBody>
          <a:bodyPr/>
          <a:lstStyle/>
          <a:p>
            <a:pPr algn="l"/>
            <a:fld id="{69C4CFD8-F662-4A36-AA27-12DE1FA08638}" type="slidenum">
              <a:rPr lang="en-US" smtClean="0"/>
              <a:pPr algn="l"/>
              <a:t>14</a:t>
            </a:fld>
            <a:endParaRPr lang="en-US" dirty="0"/>
          </a:p>
        </p:txBody>
      </p:sp>
    </p:spTree>
    <p:extLst>
      <p:ext uri="{BB962C8B-B14F-4D97-AF65-F5344CB8AC3E}">
        <p14:creationId xmlns:p14="http://schemas.microsoft.com/office/powerpoint/2010/main" val="907638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593723"/>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界 </a:t>
            </a:r>
            <a:r>
              <a:rPr lang="zh-TW" altLang="en-US" sz="4800" b="1" dirty="0" smtClean="0">
                <a:latin typeface="標楷體" panose="03000509000000000000" pitchFamily="65" charset="-120"/>
                <a:ea typeface="標楷體"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593725"/>
            <a:ext cx="9144000" cy="6264275"/>
          </a:xfrm>
        </p:spPr>
        <p:txBody>
          <a:bodyPr>
            <a:noAutofit/>
          </a:bodyPr>
          <a:lstStyle/>
          <a:p>
            <a:pPr algn="l">
              <a:lnSpc>
                <a:spcPts val="3500"/>
              </a:lnSpc>
            </a:pPr>
            <a:r>
              <a:rPr lang="en-US" altLang="zh-TW" sz="2400" b="1" dirty="0" smtClean="0">
                <a:solidFill>
                  <a:schemeClr val="tx1"/>
                </a:solidFill>
                <a:latin typeface="DFKai-SB" panose="03000509000000000000" pitchFamily="65" charset="-120"/>
                <a:ea typeface="DFKai-SB" panose="03000509000000000000" pitchFamily="65" charset="-120"/>
              </a:rPr>
              <a:t>8.</a:t>
            </a:r>
            <a:r>
              <a:rPr lang="zh-TW" altLang="en-US" sz="2400" b="1" dirty="0" smtClean="0">
                <a:solidFill>
                  <a:schemeClr val="tx1"/>
                </a:solidFill>
                <a:latin typeface="DFKai-SB" panose="03000509000000000000" pitchFamily="65" charset="-120"/>
                <a:ea typeface="DFKai-SB" panose="03000509000000000000" pitchFamily="65" charset="-120"/>
              </a:rPr>
              <a:t>願望 </a:t>
            </a:r>
            <a:r>
              <a:rPr lang="en-US" altLang="zh-TW" sz="2400" b="1" dirty="0" smtClean="0">
                <a:solidFill>
                  <a:schemeClr val="tx1"/>
                </a:solidFill>
                <a:latin typeface="DFKai-SB" panose="03000509000000000000" pitchFamily="65" charset="-120"/>
                <a:ea typeface="DFKai-SB" panose="03000509000000000000" pitchFamily="65" charset="-120"/>
              </a:rPr>
              <a:t>Our Desires</a:t>
            </a:r>
          </a:p>
          <a:p>
            <a:pPr marL="457200" indent="-457200" algn="l">
              <a:lnSpc>
                <a:spcPts val="3500"/>
              </a:lnSpc>
              <a:buFont typeface="Arial" panose="020B0604020202020204" pitchFamily="34" charset="0"/>
              <a:buChar char="•"/>
            </a:pPr>
            <a:r>
              <a:rPr lang="zh-TW" altLang="en-US" sz="2400" b="1" dirty="0" smtClean="0">
                <a:solidFill>
                  <a:schemeClr val="tx1"/>
                </a:solidFill>
                <a:latin typeface="DFKai-SB" panose="03000509000000000000" pitchFamily="65" charset="-120"/>
                <a:ea typeface="DFKai-SB" panose="03000509000000000000" pitchFamily="65" charset="-120"/>
              </a:rPr>
              <a:t>我們該為我們</a:t>
            </a:r>
            <a:r>
              <a:rPr lang="zh-TW" altLang="en-US" sz="2400" b="1" dirty="0">
                <a:solidFill>
                  <a:schemeClr val="tx1"/>
                </a:solidFill>
                <a:latin typeface="DFKai-SB" panose="03000509000000000000" pitchFamily="65" charset="-120"/>
                <a:ea typeface="DFKai-SB" panose="03000509000000000000" pitchFamily="65" charset="-120"/>
              </a:rPr>
              <a:t>的</a:t>
            </a:r>
            <a:r>
              <a:rPr lang="zh-TW" altLang="en-US" sz="2400" b="1" dirty="0" smtClean="0">
                <a:solidFill>
                  <a:schemeClr val="tx1"/>
                </a:solidFill>
                <a:latin typeface="DFKai-SB" panose="03000509000000000000" pitchFamily="65" charset="-120"/>
                <a:ea typeface="DFKai-SB" panose="03000509000000000000" pitchFamily="65" charset="-120"/>
              </a:rPr>
              <a:t>願望負責，不該為別人的願望負責</a:t>
            </a:r>
            <a:r>
              <a:rPr lang="en-US" altLang="zh-TW" sz="2400" b="1" dirty="0" smtClean="0">
                <a:solidFill>
                  <a:schemeClr val="tx1"/>
                </a:solidFill>
                <a:latin typeface="DFKai-SB" panose="03000509000000000000" pitchFamily="65" charset="-120"/>
                <a:ea typeface="DFKai-SB" panose="03000509000000000000" pitchFamily="65" charset="-120"/>
              </a:rPr>
              <a:t>(</a:t>
            </a:r>
            <a:r>
              <a:rPr lang="zh-TW" altLang="en-US" sz="2400" b="1" dirty="0" smtClean="0">
                <a:solidFill>
                  <a:schemeClr val="tx1"/>
                </a:solidFill>
                <a:latin typeface="DFKai-SB" panose="03000509000000000000" pitchFamily="65" charset="-120"/>
                <a:ea typeface="DFKai-SB" panose="03000509000000000000" pitchFamily="65" charset="-120"/>
              </a:rPr>
              <a:t>例</a:t>
            </a:r>
            <a:r>
              <a:rPr lang="en-US" altLang="zh-TW" sz="2400" b="1" dirty="0" smtClean="0">
                <a:solidFill>
                  <a:schemeClr val="tx1"/>
                </a:solidFill>
                <a:latin typeface="DFKai-SB" panose="03000509000000000000" pitchFamily="65" charset="-120"/>
                <a:ea typeface="DFKai-SB" panose="03000509000000000000" pitchFamily="65" charset="-120"/>
              </a:rPr>
              <a:t>:Jim</a:t>
            </a:r>
            <a:r>
              <a:rPr lang="zh-TW" altLang="en-US" sz="2400" b="1" dirty="0" smtClean="0">
                <a:solidFill>
                  <a:schemeClr val="tx1"/>
                </a:solidFill>
                <a:latin typeface="DFKai-SB" panose="03000509000000000000" pitchFamily="65" charset="-120"/>
                <a:ea typeface="DFKai-SB" panose="03000509000000000000" pitchFamily="65" charset="-120"/>
              </a:rPr>
              <a:t>不</a:t>
            </a:r>
            <a:r>
              <a:rPr lang="zh-TW" altLang="en-US" sz="2400" b="1" dirty="0">
                <a:solidFill>
                  <a:schemeClr val="tx1"/>
                </a:solidFill>
                <a:latin typeface="DFKai-SB" panose="03000509000000000000" pitchFamily="65" charset="-120"/>
                <a:ea typeface="DFKai-SB" panose="03000509000000000000" pitchFamily="65" charset="-120"/>
              </a:rPr>
              <a:t>必</a:t>
            </a:r>
            <a:r>
              <a:rPr lang="zh-TW" altLang="en-US" sz="2400" b="1" dirty="0" smtClean="0">
                <a:solidFill>
                  <a:schemeClr val="tx1"/>
                </a:solidFill>
                <a:latin typeface="DFKai-SB" panose="03000509000000000000" pitchFamily="65" charset="-120"/>
                <a:ea typeface="DFKai-SB" panose="03000509000000000000" pitchFamily="65" charset="-120"/>
              </a:rPr>
              <a:t>為她太太想望有一個無瑕疵的花園負責，</a:t>
            </a:r>
            <a:r>
              <a:rPr lang="en-US" altLang="zh-TW" sz="2400" b="1" dirty="0" smtClean="0">
                <a:solidFill>
                  <a:schemeClr val="tx1"/>
                </a:solidFill>
                <a:latin typeface="DFKai-SB" panose="03000509000000000000" pitchFamily="65" charset="-120"/>
                <a:ea typeface="DFKai-SB" panose="03000509000000000000" pitchFamily="65" charset="-120"/>
              </a:rPr>
              <a:t>Jim </a:t>
            </a:r>
            <a:r>
              <a:rPr lang="zh-TW" altLang="en-US" sz="2400" b="1" dirty="0" smtClean="0">
                <a:solidFill>
                  <a:schemeClr val="tx1"/>
                </a:solidFill>
                <a:latin typeface="DFKai-SB" panose="03000509000000000000" pitchFamily="65" charset="-120"/>
                <a:ea typeface="DFKai-SB" panose="03000509000000000000" pitchFamily="65" charset="-120"/>
              </a:rPr>
              <a:t>可以選擇要不要滿足太太這個願望</a:t>
            </a:r>
            <a:r>
              <a:rPr lang="zh-TW" altLang="en-US" sz="2400" b="1" dirty="0" smtClean="0">
                <a:solidFill>
                  <a:srgbClr val="7030A0"/>
                </a:solidFill>
                <a:latin typeface="DFKai-SB" panose="03000509000000000000" pitchFamily="65" charset="-120"/>
                <a:ea typeface="DFKai-SB" panose="03000509000000000000" pitchFamily="65" charset="-120"/>
              </a:rPr>
              <a:t>，因這不是</a:t>
            </a:r>
            <a:r>
              <a:rPr lang="en-US" altLang="zh-TW" sz="2400" b="1" dirty="0" smtClean="0">
                <a:solidFill>
                  <a:srgbClr val="7030A0"/>
                </a:solidFill>
                <a:latin typeface="DFKai-SB" panose="03000509000000000000" pitchFamily="65" charset="-120"/>
                <a:ea typeface="DFKai-SB" panose="03000509000000000000" pitchFamily="65" charset="-120"/>
              </a:rPr>
              <a:t>Jim</a:t>
            </a:r>
            <a:r>
              <a:rPr lang="zh-TW" altLang="en-US" sz="2400" b="1" dirty="0" smtClean="0">
                <a:solidFill>
                  <a:srgbClr val="7030A0"/>
                </a:solidFill>
                <a:latin typeface="DFKai-SB" panose="03000509000000000000" pitchFamily="65" charset="-120"/>
                <a:ea typeface="DFKai-SB" panose="03000509000000000000" pitchFamily="65" charset="-120"/>
              </a:rPr>
              <a:t>自己的願望</a:t>
            </a:r>
            <a:r>
              <a:rPr lang="en-US" altLang="zh-TW" sz="2400" b="1" dirty="0" smtClean="0">
                <a:solidFill>
                  <a:schemeClr val="tx1"/>
                </a:solidFill>
                <a:latin typeface="DFKai-SB" panose="03000509000000000000" pitchFamily="65" charset="-120"/>
                <a:ea typeface="DFKai-SB" panose="03000509000000000000" pitchFamily="65" charset="-120"/>
              </a:rPr>
              <a:t>)</a:t>
            </a:r>
          </a:p>
          <a:p>
            <a:pPr marL="457200" indent="-457200" algn="l">
              <a:lnSpc>
                <a:spcPts val="3500"/>
              </a:lnSpc>
              <a:buFont typeface="Arial" panose="020B0604020202020204" pitchFamily="34" charset="0"/>
              <a:buChar char="•"/>
            </a:pPr>
            <a:r>
              <a:rPr lang="zh-TW" altLang="en-US" sz="2400" b="1" dirty="0" smtClean="0">
                <a:solidFill>
                  <a:schemeClr val="tx1"/>
                </a:solidFill>
                <a:latin typeface="DFKai-SB" pitchFamily="65" charset="-120"/>
                <a:ea typeface="DFKai-SB" pitchFamily="65" charset="-120"/>
              </a:rPr>
              <a:t>我</a:t>
            </a:r>
            <a:r>
              <a:rPr lang="zh-TW" altLang="en-US" sz="2400" b="1" dirty="0">
                <a:solidFill>
                  <a:schemeClr val="tx1"/>
                </a:solidFill>
                <a:latin typeface="DFKai-SB" pitchFamily="65" charset="-120"/>
                <a:ea typeface="DFKai-SB" pitchFamily="65" charset="-120"/>
              </a:rPr>
              <a:t>「為」我</a:t>
            </a:r>
            <a:r>
              <a:rPr lang="zh-TW" altLang="en-US" sz="2400" b="1" dirty="0" smtClean="0">
                <a:solidFill>
                  <a:schemeClr val="tx1"/>
                </a:solidFill>
                <a:latin typeface="DFKai-SB" pitchFamily="65" charset="-120"/>
                <a:ea typeface="DFKai-SB" pitchFamily="65" charset="-120"/>
              </a:rPr>
              <a:t>的願望負責，但把</a:t>
            </a:r>
            <a:r>
              <a:rPr lang="zh-TW" altLang="en-US" sz="2400" b="1" dirty="0">
                <a:solidFill>
                  <a:schemeClr val="tx1"/>
                </a:solidFill>
                <a:latin typeface="DFKai-SB" pitchFamily="65" charset="-120"/>
                <a:ea typeface="DFKai-SB" pitchFamily="65" charset="-120"/>
              </a:rPr>
              <a:t>自己應該扛的責任丟給別人時，就是</a:t>
            </a:r>
            <a:r>
              <a:rPr lang="zh-TW" altLang="en-US" sz="2400" b="1" dirty="0">
                <a:solidFill>
                  <a:srgbClr val="3333FF"/>
                </a:solidFill>
                <a:latin typeface="DFKai-SB" pitchFamily="65" charset="-120"/>
                <a:ea typeface="DFKai-SB" pitchFamily="65" charset="-120"/>
              </a:rPr>
              <a:t>越</a:t>
            </a:r>
            <a:r>
              <a:rPr lang="zh-TW" altLang="en-US" sz="2400" b="1" dirty="0" smtClean="0">
                <a:solidFill>
                  <a:srgbClr val="3333FF"/>
                </a:solidFill>
                <a:latin typeface="DFKai-SB" pitchFamily="65" charset="-120"/>
                <a:ea typeface="DFKai-SB" pitchFamily="65" charset="-120"/>
              </a:rPr>
              <a:t>界</a:t>
            </a:r>
            <a:r>
              <a:rPr lang="zh-TW" altLang="en-US" sz="2400" b="1" dirty="0" smtClean="0">
                <a:solidFill>
                  <a:schemeClr val="tx1"/>
                </a:solidFill>
                <a:latin typeface="DFKai-SB" pitchFamily="65" charset="-120"/>
                <a:ea typeface="DFKai-SB" pitchFamily="65" charset="-120"/>
              </a:rPr>
              <a:t>。</a:t>
            </a:r>
            <a:r>
              <a:rPr lang="zh-TW" altLang="en-US" sz="2400" b="1" dirty="0" smtClean="0">
                <a:solidFill>
                  <a:srgbClr val="7030A0"/>
                </a:solidFill>
                <a:latin typeface="DFKai-SB" pitchFamily="65" charset="-120"/>
                <a:ea typeface="DFKai-SB" pitchFamily="65" charset="-120"/>
              </a:rPr>
              <a:t>例</a:t>
            </a:r>
            <a:r>
              <a:rPr lang="en-US" altLang="zh-TW" sz="2400" b="1" dirty="0" smtClean="0">
                <a:solidFill>
                  <a:srgbClr val="7030A0"/>
                </a:solidFill>
                <a:latin typeface="DFKai-SB" pitchFamily="65" charset="-120"/>
                <a:ea typeface="DFKai-SB" pitchFamily="65" charset="-120"/>
              </a:rPr>
              <a:t>:</a:t>
            </a:r>
            <a:r>
              <a:rPr lang="zh-TW" altLang="en-US" sz="2400" b="1" dirty="0" smtClean="0">
                <a:solidFill>
                  <a:srgbClr val="7030A0"/>
                </a:solidFill>
                <a:latin typeface="DFKai-SB" panose="03000509000000000000" pitchFamily="65" charset="-120"/>
                <a:ea typeface="DFKai-SB" panose="03000509000000000000" pitchFamily="65" charset="-120"/>
              </a:rPr>
              <a:t> 改進</a:t>
            </a:r>
            <a:r>
              <a:rPr lang="zh-TW" altLang="en-US" sz="2400" b="1" dirty="0">
                <a:solidFill>
                  <a:srgbClr val="7030A0"/>
                </a:solidFill>
                <a:latin typeface="DFKai-SB" panose="03000509000000000000" pitchFamily="65" charset="-120"/>
                <a:ea typeface="DFKai-SB" panose="03000509000000000000" pitchFamily="65" charset="-120"/>
              </a:rPr>
              <a:t>生活品</a:t>
            </a:r>
            <a:r>
              <a:rPr lang="zh-TW" altLang="en-US" sz="2400" b="1" dirty="0" smtClean="0">
                <a:solidFill>
                  <a:srgbClr val="7030A0"/>
                </a:solidFill>
                <a:latin typeface="DFKai-SB" panose="03000509000000000000" pitchFamily="65" charset="-120"/>
                <a:ea typeface="DFKai-SB" panose="03000509000000000000" pitchFamily="65" charset="-120"/>
              </a:rPr>
              <a:t>質是我們自己的責任</a:t>
            </a:r>
            <a:r>
              <a:rPr lang="en-US" altLang="zh-TW" sz="2400" b="1" dirty="0" smtClean="0">
                <a:solidFill>
                  <a:schemeClr val="tx1"/>
                </a:solidFill>
                <a:latin typeface="DFKai-SB" panose="03000509000000000000" pitchFamily="65" charset="-120"/>
                <a:ea typeface="DFKai-SB" panose="03000509000000000000" pitchFamily="65" charset="-120"/>
              </a:rPr>
              <a:t>(Gal</a:t>
            </a:r>
            <a:r>
              <a:rPr lang="zh-TW" altLang="en-US" sz="2400" b="1" dirty="0" smtClean="0">
                <a:solidFill>
                  <a:schemeClr val="tx1"/>
                </a:solidFill>
                <a:latin typeface="DFKai-SB" panose="03000509000000000000" pitchFamily="65" charset="-120"/>
                <a:ea typeface="DFKai-SB" panose="03000509000000000000" pitchFamily="65" charset="-120"/>
              </a:rPr>
              <a:t>加</a:t>
            </a:r>
            <a:r>
              <a:rPr lang="en-US" altLang="zh-TW" sz="2400" b="1" dirty="0" smtClean="0">
                <a:solidFill>
                  <a:schemeClr val="tx1"/>
                </a:solidFill>
                <a:latin typeface="DFKai-SB" panose="03000509000000000000" pitchFamily="65" charset="-120"/>
                <a:ea typeface="DFKai-SB" panose="03000509000000000000" pitchFamily="65" charset="-120"/>
              </a:rPr>
              <a:t>6:5)</a:t>
            </a:r>
          </a:p>
          <a:p>
            <a:pPr lvl="1" indent="-457200" algn="l">
              <a:lnSpc>
                <a:spcPts val="3500"/>
              </a:lnSpc>
              <a:buFont typeface="Arial" panose="020B0604020202020204" pitchFamily="34" charset="0"/>
              <a:buChar char="•"/>
            </a:pPr>
            <a:r>
              <a:rPr lang="zh-TW" altLang="en-US" sz="2400" b="1" dirty="0">
                <a:solidFill>
                  <a:schemeClr val="tx1"/>
                </a:solidFill>
                <a:latin typeface="DFKai-SB" pitchFamily="65" charset="-120"/>
                <a:ea typeface="DFKai-SB" pitchFamily="65" charset="-120"/>
                <a:sym typeface="Symbol" pitchFamily="18" charset="2"/>
              </a:rPr>
              <a:t>我向他人盡自己的責任</a:t>
            </a:r>
            <a:r>
              <a:rPr lang="en-US" altLang="zh-TW" sz="2400" b="1" dirty="0">
                <a:solidFill>
                  <a:schemeClr val="tx1"/>
                </a:solidFill>
                <a:latin typeface="DFKai-SB" pitchFamily="65" charset="-120"/>
                <a:ea typeface="DFKai-SB" pitchFamily="65" charset="-120"/>
              </a:rPr>
              <a:t>→</a:t>
            </a:r>
            <a:r>
              <a:rPr lang="zh-TW" altLang="en-US" sz="2400" b="1" dirty="0">
                <a:solidFill>
                  <a:schemeClr val="tx1"/>
                </a:solidFill>
                <a:latin typeface="DFKai-SB" pitchFamily="65" charset="-120"/>
                <a:ea typeface="DFKai-SB" pitchFamily="65" charset="-120"/>
              </a:rPr>
              <a:t>別人過重需要幫助的擔</a:t>
            </a:r>
            <a:r>
              <a:rPr lang="zh-TW" altLang="en-US" sz="2400" b="1" dirty="0" smtClean="0">
                <a:solidFill>
                  <a:schemeClr val="tx1"/>
                </a:solidFill>
                <a:latin typeface="DFKai-SB" pitchFamily="65" charset="-120"/>
                <a:ea typeface="DFKai-SB" pitchFamily="65" charset="-120"/>
              </a:rPr>
              <a:t>子</a:t>
            </a:r>
            <a:r>
              <a:rPr lang="en-US" altLang="zh-TW" sz="2400" b="1" dirty="0" smtClean="0">
                <a:solidFill>
                  <a:schemeClr val="tx1"/>
                </a:solidFill>
                <a:latin typeface="DFKai-SB" pitchFamily="65" charset="-120"/>
                <a:ea typeface="DFKai-SB" pitchFamily="65" charset="-120"/>
              </a:rPr>
              <a:t>(</a:t>
            </a:r>
            <a:r>
              <a:rPr lang="en-US" altLang="zh-TW" sz="2400" b="1" dirty="0">
                <a:solidFill>
                  <a:schemeClr val="tx1"/>
                </a:solidFill>
                <a:latin typeface="DFKai-SB" panose="03000509000000000000" pitchFamily="65" charset="-120"/>
                <a:ea typeface="DFKai-SB" panose="03000509000000000000" pitchFamily="65" charset="-120"/>
              </a:rPr>
              <a:t>Gal</a:t>
            </a:r>
            <a:r>
              <a:rPr lang="zh-TW" altLang="en-US" sz="2400" b="1" dirty="0">
                <a:solidFill>
                  <a:schemeClr val="tx1"/>
                </a:solidFill>
                <a:latin typeface="DFKai-SB" panose="03000509000000000000" pitchFamily="65" charset="-120"/>
                <a:ea typeface="DFKai-SB" panose="03000509000000000000" pitchFamily="65" charset="-120"/>
              </a:rPr>
              <a:t>加</a:t>
            </a:r>
            <a:r>
              <a:rPr lang="en-US" altLang="zh-TW" sz="2400" b="1" dirty="0" smtClean="0">
                <a:solidFill>
                  <a:schemeClr val="tx1"/>
                </a:solidFill>
                <a:latin typeface="DFKai-SB" pitchFamily="65" charset="-120"/>
                <a:ea typeface="DFKai-SB" pitchFamily="65" charset="-120"/>
              </a:rPr>
              <a:t>6:2)</a:t>
            </a:r>
          </a:p>
          <a:p>
            <a:pPr lvl="1" indent="-457200" algn="l">
              <a:lnSpc>
                <a:spcPts val="3500"/>
              </a:lnSpc>
              <a:buFont typeface="Arial" panose="020B0604020202020204" pitchFamily="34" charset="0"/>
              <a:buChar char="•"/>
            </a:pPr>
            <a:r>
              <a:rPr lang="zh-TW" altLang="en-US" sz="2400" b="1" dirty="0" smtClean="0">
                <a:solidFill>
                  <a:schemeClr val="tx1"/>
                </a:solidFill>
                <a:latin typeface="DFKai-SB" pitchFamily="65" charset="-120"/>
                <a:ea typeface="DFKai-SB" pitchFamily="65" charset="-120"/>
                <a:sym typeface="Symbol" pitchFamily="18" charset="2"/>
              </a:rPr>
              <a:t>但</a:t>
            </a:r>
            <a:r>
              <a:rPr lang="zh-TW" altLang="en-US" sz="2400" b="1" dirty="0">
                <a:solidFill>
                  <a:schemeClr val="tx1"/>
                </a:solidFill>
                <a:latin typeface="DFKai-SB" pitchFamily="65" charset="-120"/>
                <a:ea typeface="DFKai-SB" pitchFamily="65" charset="-120"/>
                <a:sym typeface="Symbol" pitchFamily="18" charset="2"/>
              </a:rPr>
              <a:t>我不應該替他人負責→我不做他人應該做的</a:t>
            </a:r>
            <a:r>
              <a:rPr lang="zh-TW" altLang="en-US" sz="2400" b="1" dirty="0" smtClean="0">
                <a:solidFill>
                  <a:schemeClr val="tx1"/>
                </a:solidFill>
                <a:latin typeface="DFKai-SB" pitchFamily="65" charset="-120"/>
                <a:ea typeface="DFKai-SB" pitchFamily="65" charset="-120"/>
                <a:sym typeface="Symbol" pitchFamily="18" charset="2"/>
              </a:rPr>
              <a:t>事</a:t>
            </a:r>
            <a:r>
              <a:rPr lang="en-US" altLang="zh-TW" sz="2400" b="1" dirty="0" smtClean="0">
                <a:solidFill>
                  <a:schemeClr val="tx1"/>
                </a:solidFill>
                <a:latin typeface="DFKai-SB" pitchFamily="65" charset="-120"/>
                <a:ea typeface="DFKai-SB" pitchFamily="65" charset="-120"/>
                <a:sym typeface="Symbol" pitchFamily="18" charset="2"/>
              </a:rPr>
              <a:t>(</a:t>
            </a:r>
            <a:r>
              <a:rPr lang="zh-TW" altLang="en-US" sz="2400" b="1" dirty="0" smtClean="0">
                <a:solidFill>
                  <a:srgbClr val="7030A0"/>
                </a:solidFill>
                <a:latin typeface="DFKai-SB" pitchFamily="65" charset="-120"/>
                <a:ea typeface="DFKai-SB" pitchFamily="65" charset="-120"/>
                <a:sym typeface="Symbol" pitchFamily="18" charset="2"/>
              </a:rPr>
              <a:t>神在舊約律法規定要將麥穗留給窮人</a:t>
            </a:r>
            <a:r>
              <a:rPr lang="zh-TW" altLang="en-US" sz="2400" b="1" dirty="0">
                <a:solidFill>
                  <a:srgbClr val="7030A0"/>
                </a:solidFill>
                <a:latin typeface="DFKai-SB" pitchFamily="65" charset="-120"/>
                <a:ea typeface="DFKai-SB" pitchFamily="65" charset="-120"/>
                <a:sym typeface="Symbol" pitchFamily="18" charset="2"/>
              </a:rPr>
              <a:t>，</a:t>
            </a:r>
            <a:r>
              <a:rPr lang="zh-TW" altLang="en-US" sz="2400" b="1" dirty="0" smtClean="0">
                <a:solidFill>
                  <a:srgbClr val="7030A0"/>
                </a:solidFill>
                <a:latin typeface="DFKai-SB" pitchFamily="65" charset="-120"/>
                <a:ea typeface="DFKai-SB" pitchFamily="65" charset="-120"/>
                <a:sym typeface="Symbol" pitchFamily="18" charset="2"/>
              </a:rPr>
              <a:t>但窮人要自己負責去拾取</a:t>
            </a:r>
            <a:r>
              <a:rPr lang="en-US" altLang="zh-TW" sz="2400" b="1" dirty="0" smtClean="0">
                <a:solidFill>
                  <a:srgbClr val="7030A0"/>
                </a:solidFill>
                <a:latin typeface="DFKai-SB" pitchFamily="65" charset="-120"/>
                <a:ea typeface="DFKai-SB" pitchFamily="65" charset="-120"/>
                <a:sym typeface="Symbol" pitchFamily="18" charset="2"/>
              </a:rPr>
              <a:t>(</a:t>
            </a:r>
            <a:r>
              <a:rPr lang="zh-TW" altLang="en-US" sz="2400" dirty="0" smtClean="0">
                <a:solidFill>
                  <a:srgbClr val="7030A0"/>
                </a:solidFill>
                <a:latin typeface="DFKai-SB" panose="03000509000000000000" pitchFamily="65" charset="-120"/>
                <a:ea typeface="DFKai-SB" panose="03000509000000000000" pitchFamily="65" charset="-120"/>
              </a:rPr>
              <a:t>利</a:t>
            </a:r>
            <a:r>
              <a:rPr lang="en-US" altLang="zh-TW" sz="2400" dirty="0" smtClean="0">
                <a:solidFill>
                  <a:srgbClr val="7030A0"/>
                </a:solidFill>
                <a:latin typeface="DFKai-SB" panose="03000509000000000000" pitchFamily="65" charset="-120"/>
                <a:ea typeface="DFKai-SB" panose="03000509000000000000" pitchFamily="65" charset="-120"/>
              </a:rPr>
              <a:t>19:9-10))</a:t>
            </a:r>
            <a:endParaRPr lang="zh-TW" altLang="en-US" sz="2400" b="1" dirty="0">
              <a:solidFill>
                <a:srgbClr val="7030A0"/>
              </a:solidFill>
              <a:latin typeface="DFKai-SB" pitchFamily="65" charset="-120"/>
              <a:ea typeface="DFKai-SB" pitchFamily="65" charset="-120"/>
              <a:sym typeface="Symbol" pitchFamily="18" charset="2"/>
            </a:endParaRPr>
          </a:p>
          <a:p>
            <a:pPr marL="0" lvl="1" algn="l">
              <a:lnSpc>
                <a:spcPts val="3500"/>
              </a:lnSpc>
            </a:pPr>
            <a:r>
              <a:rPr lang="en-US" altLang="zh-TW" sz="2400" b="1" u="sng" dirty="0" smtClean="0">
                <a:solidFill>
                  <a:schemeClr val="tx1"/>
                </a:solidFill>
                <a:latin typeface="標楷體" pitchFamily="65" charset="-120"/>
                <a:ea typeface="標楷體" pitchFamily="65" charset="-120"/>
              </a:rPr>
              <a:t>Gal</a:t>
            </a:r>
            <a:r>
              <a:rPr lang="zh-TW" altLang="en-US" sz="2400" b="1" u="sng" dirty="0" smtClean="0">
                <a:solidFill>
                  <a:schemeClr val="tx1"/>
                </a:solidFill>
                <a:latin typeface="標楷體" pitchFamily="65" charset="-120"/>
                <a:ea typeface="標楷體" pitchFamily="65" charset="-120"/>
              </a:rPr>
              <a:t>加</a:t>
            </a:r>
            <a:r>
              <a:rPr lang="zh-TW" altLang="en-US" sz="2400" b="1" u="sng" dirty="0">
                <a:solidFill>
                  <a:schemeClr val="tx1"/>
                </a:solidFill>
                <a:latin typeface="標楷體" pitchFamily="65" charset="-120"/>
                <a:ea typeface="標楷體" pitchFamily="65" charset="-120"/>
              </a:rPr>
              <a:t>6：5</a:t>
            </a:r>
            <a:r>
              <a:rPr lang="zh-TW" altLang="en-US" sz="2400" b="1" dirty="0">
                <a:solidFill>
                  <a:schemeClr val="tx1"/>
                </a:solidFill>
                <a:latin typeface="標楷體" pitchFamily="65" charset="-120"/>
                <a:ea typeface="標楷體" pitchFamily="65" charset="-120"/>
              </a:rPr>
              <a:t> 因為各人必擔當自己的擔子(</a:t>
            </a:r>
            <a:r>
              <a:rPr lang="en-US" altLang="zh-TW" sz="2400" b="1" dirty="0">
                <a:solidFill>
                  <a:schemeClr val="tx1"/>
                </a:solidFill>
              </a:rPr>
              <a:t>each one should carry </a:t>
            </a:r>
            <a:r>
              <a:rPr lang="en-US" altLang="zh-TW" sz="2400" b="1" dirty="0" smtClean="0">
                <a:solidFill>
                  <a:schemeClr val="tx1"/>
                </a:solidFill>
              </a:rPr>
              <a:t>his 	own load</a:t>
            </a:r>
            <a:r>
              <a:rPr lang="en-US" altLang="zh-TW" sz="2400" b="1" dirty="0">
                <a:solidFill>
                  <a:schemeClr val="tx1"/>
                </a:solidFill>
                <a:latin typeface="標楷體" pitchFamily="65" charset="-120"/>
                <a:ea typeface="標楷體" pitchFamily="65" charset="-120"/>
              </a:rPr>
              <a:t>)</a:t>
            </a:r>
            <a:r>
              <a:rPr lang="zh-TW" altLang="en-US" sz="2400" b="1" dirty="0">
                <a:solidFill>
                  <a:schemeClr val="tx1"/>
                </a:solidFill>
                <a:latin typeface="標楷體" pitchFamily="65" charset="-120"/>
                <a:ea typeface="標楷體" pitchFamily="65" charset="-120"/>
              </a:rPr>
              <a:t>→</a:t>
            </a:r>
            <a:r>
              <a:rPr lang="zh-TW" altLang="en-US" sz="2400" b="1" dirty="0">
                <a:solidFill>
                  <a:schemeClr val="tx1"/>
                </a:solidFill>
                <a:latin typeface="DFKai-SB" pitchFamily="65" charset="-120"/>
                <a:ea typeface="DFKai-SB" pitchFamily="65" charset="-120"/>
              </a:rPr>
              <a:t>個人每天的責</a:t>
            </a:r>
            <a:r>
              <a:rPr lang="zh-TW" altLang="en-US" sz="2400" b="1" dirty="0" smtClean="0">
                <a:solidFill>
                  <a:schemeClr val="tx1"/>
                </a:solidFill>
                <a:latin typeface="DFKai-SB" pitchFamily="65" charset="-120"/>
                <a:ea typeface="DFKai-SB" pitchFamily="65" charset="-120"/>
              </a:rPr>
              <a:t>任</a:t>
            </a:r>
            <a:endParaRPr lang="en-US" altLang="zh-TW" sz="2400" b="1" dirty="0" smtClean="0">
              <a:solidFill>
                <a:schemeClr val="tx1"/>
              </a:solidFill>
              <a:latin typeface="DFKai-SB" pitchFamily="65" charset="-120"/>
              <a:ea typeface="DFKai-SB" pitchFamily="65" charset="-120"/>
            </a:endParaRPr>
          </a:p>
          <a:p>
            <a:pPr marL="0" lvl="1" algn="l">
              <a:lnSpc>
                <a:spcPts val="3500"/>
              </a:lnSpc>
            </a:pPr>
            <a:r>
              <a:rPr lang="en-US" altLang="zh-TW" sz="2400" b="1" u="sng" dirty="0">
                <a:solidFill>
                  <a:schemeClr val="tx1"/>
                </a:solidFill>
                <a:latin typeface="標楷體" pitchFamily="65" charset="-120"/>
                <a:ea typeface="標楷體" pitchFamily="65" charset="-120"/>
              </a:rPr>
              <a:t>Gal</a:t>
            </a:r>
            <a:r>
              <a:rPr lang="zh-TW" altLang="en-US" sz="2400" b="1" u="sng" dirty="0" smtClean="0">
                <a:solidFill>
                  <a:schemeClr val="tx1"/>
                </a:solidFill>
                <a:latin typeface="標楷體" pitchFamily="65" charset="-120"/>
                <a:ea typeface="標楷體" pitchFamily="65" charset="-120"/>
              </a:rPr>
              <a:t>加</a:t>
            </a:r>
            <a:r>
              <a:rPr lang="zh-TW" altLang="en-US" sz="2400" b="1" u="sng" dirty="0">
                <a:solidFill>
                  <a:schemeClr val="tx1"/>
                </a:solidFill>
                <a:latin typeface="標楷體" pitchFamily="65" charset="-120"/>
                <a:ea typeface="標楷體" pitchFamily="65" charset="-120"/>
              </a:rPr>
              <a:t>6：2</a:t>
            </a:r>
            <a:r>
              <a:rPr lang="zh-TW" altLang="en-US" sz="2400" b="1" dirty="0">
                <a:solidFill>
                  <a:schemeClr val="tx1"/>
                </a:solidFill>
                <a:latin typeface="標楷體" pitchFamily="65" charset="-120"/>
                <a:ea typeface="標楷體" pitchFamily="65" charset="-120"/>
              </a:rPr>
              <a:t> 你們各人的重擔要互相擔</a:t>
            </a:r>
            <a:r>
              <a:rPr lang="zh-TW" altLang="en-US" sz="2400" b="1" dirty="0" smtClean="0">
                <a:solidFill>
                  <a:schemeClr val="tx1"/>
                </a:solidFill>
                <a:latin typeface="標楷體" pitchFamily="65" charset="-120"/>
                <a:ea typeface="標楷體" pitchFamily="65" charset="-120"/>
              </a:rPr>
              <a:t>當</a:t>
            </a:r>
            <a:r>
              <a:rPr lang="en-US" altLang="zh-TW" sz="2400" b="1" dirty="0" smtClean="0">
                <a:solidFill>
                  <a:schemeClr val="tx1"/>
                </a:solidFill>
                <a:latin typeface="標楷體" pitchFamily="65" charset="-120"/>
                <a:ea typeface="標楷體" pitchFamily="65" charset="-120"/>
              </a:rPr>
              <a:t>…</a:t>
            </a:r>
            <a:r>
              <a:rPr lang="zh-TW" altLang="en-US" sz="2400" b="1" dirty="0" smtClean="0">
                <a:solidFill>
                  <a:schemeClr val="tx1"/>
                </a:solidFill>
                <a:latin typeface="標楷體" pitchFamily="65" charset="-120"/>
                <a:ea typeface="標楷體" pitchFamily="65" charset="-120"/>
              </a:rPr>
              <a:t> </a:t>
            </a:r>
            <a:r>
              <a:rPr lang="en-US" altLang="zh-TW" sz="2400" b="1" dirty="0" smtClean="0">
                <a:solidFill>
                  <a:schemeClr val="tx1"/>
                </a:solidFill>
                <a:latin typeface="標楷體" pitchFamily="65" charset="-120"/>
                <a:ea typeface="標楷體" pitchFamily="65" charset="-120"/>
              </a:rPr>
              <a:t>(</a:t>
            </a:r>
            <a:r>
              <a:rPr lang="en-US" altLang="zh-TW" sz="2400" b="1" dirty="0">
                <a:solidFill>
                  <a:schemeClr val="tx1"/>
                </a:solidFill>
                <a:ea typeface="標楷體" pitchFamily="65" charset="-120"/>
              </a:rPr>
              <a:t>carry each other’s </a:t>
            </a:r>
            <a:r>
              <a:rPr lang="en-US" altLang="zh-TW" sz="2400" b="1" dirty="0" smtClean="0">
                <a:solidFill>
                  <a:schemeClr val="tx1"/>
                </a:solidFill>
                <a:ea typeface="標楷體" pitchFamily="65" charset="-120"/>
              </a:rPr>
              <a:t>	burdens</a:t>
            </a:r>
            <a:r>
              <a:rPr lang="en-US" altLang="zh-TW" sz="2400" b="1" dirty="0" smtClean="0">
                <a:solidFill>
                  <a:schemeClr val="tx1"/>
                </a:solidFill>
                <a:latin typeface="標楷體" pitchFamily="65" charset="-120"/>
                <a:ea typeface="標楷體" pitchFamily="65" charset="-120"/>
              </a:rPr>
              <a:t>) </a:t>
            </a:r>
            <a:r>
              <a:rPr lang="zh-TW" altLang="en-US" sz="2400" b="1" dirty="0" smtClean="0">
                <a:solidFill>
                  <a:schemeClr val="tx1"/>
                </a:solidFill>
                <a:latin typeface="標楷體" pitchFamily="65" charset="-120"/>
                <a:ea typeface="標楷體" pitchFamily="65" charset="-120"/>
              </a:rPr>
              <a:t>→</a:t>
            </a:r>
            <a:r>
              <a:rPr lang="zh-TW" altLang="en-US" sz="2400" b="1" dirty="0">
                <a:solidFill>
                  <a:schemeClr val="tx1"/>
                </a:solidFill>
                <a:latin typeface="DFKai-SB" pitchFamily="65" charset="-120"/>
                <a:ea typeface="DFKai-SB" pitchFamily="65" charset="-120"/>
              </a:rPr>
              <a:t>別人過重需</a:t>
            </a:r>
            <a:r>
              <a:rPr lang="zh-TW" altLang="en-US" sz="2400" b="1" dirty="0" smtClean="0">
                <a:solidFill>
                  <a:schemeClr val="tx1"/>
                </a:solidFill>
                <a:latin typeface="DFKai-SB" pitchFamily="65" charset="-120"/>
                <a:ea typeface="DFKai-SB" pitchFamily="65" charset="-120"/>
              </a:rPr>
              <a:t>要幫</a:t>
            </a:r>
            <a:r>
              <a:rPr lang="zh-TW" altLang="en-US" sz="2400" b="1" dirty="0">
                <a:solidFill>
                  <a:schemeClr val="tx1"/>
                </a:solidFill>
                <a:latin typeface="DFKai-SB" pitchFamily="65" charset="-120"/>
                <a:ea typeface="DFKai-SB" pitchFamily="65" charset="-120"/>
              </a:rPr>
              <a:t>助的擔</a:t>
            </a:r>
            <a:r>
              <a:rPr lang="zh-TW" altLang="en-US" sz="2400" b="1" dirty="0" smtClean="0">
                <a:solidFill>
                  <a:schemeClr val="tx1"/>
                </a:solidFill>
                <a:latin typeface="DFKai-SB" pitchFamily="65" charset="-120"/>
                <a:ea typeface="DFKai-SB" pitchFamily="65" charset="-120"/>
              </a:rPr>
              <a:t>子</a:t>
            </a:r>
            <a:endParaRPr lang="en-US" altLang="zh-TW" sz="24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324600"/>
            <a:ext cx="381000" cy="365125"/>
          </a:xfrm>
        </p:spPr>
        <p:txBody>
          <a:bodyPr/>
          <a:lstStyle/>
          <a:p>
            <a:pPr algn="l"/>
            <a:fld id="{69C4CFD8-F662-4A36-AA27-12DE1FA08638}" type="slidenum">
              <a:rPr lang="en-US" smtClean="0"/>
              <a:pPr algn="l"/>
              <a:t>15</a:t>
            </a:fld>
            <a:endParaRPr lang="en-US" dirty="0"/>
          </a:p>
        </p:txBody>
      </p:sp>
    </p:spTree>
    <p:extLst>
      <p:ext uri="{BB962C8B-B14F-4D97-AF65-F5344CB8AC3E}">
        <p14:creationId xmlns:p14="http://schemas.microsoft.com/office/powerpoint/2010/main" val="150313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593723"/>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界 </a:t>
            </a:r>
            <a:r>
              <a:rPr lang="zh-TW" altLang="en-US" sz="4800" b="1" dirty="0" smtClean="0">
                <a:latin typeface="標楷體" panose="03000509000000000000" pitchFamily="65" charset="-120"/>
                <a:ea typeface="標楷體"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593725"/>
            <a:ext cx="9144000" cy="6264275"/>
          </a:xfrm>
        </p:spPr>
        <p:txBody>
          <a:bodyPr>
            <a:noAutofit/>
          </a:bodyPr>
          <a:lstStyle/>
          <a:p>
            <a:pPr algn="l">
              <a:lnSpc>
                <a:spcPts val="3700"/>
              </a:lnSpc>
            </a:pPr>
            <a:r>
              <a:rPr lang="en-US" altLang="zh-TW" sz="2800" b="1" dirty="0" smtClean="0">
                <a:solidFill>
                  <a:schemeClr val="tx1"/>
                </a:solidFill>
                <a:latin typeface="DFKai-SB" panose="03000509000000000000" pitchFamily="65" charset="-120"/>
                <a:ea typeface="DFKai-SB" panose="03000509000000000000" pitchFamily="65" charset="-120"/>
              </a:rPr>
              <a:t>9.</a:t>
            </a:r>
            <a:r>
              <a:rPr lang="zh-TW" altLang="en-US" sz="2800" b="1" dirty="0">
                <a:solidFill>
                  <a:schemeClr val="tx1"/>
                </a:solidFill>
                <a:latin typeface="DFKai-SB" panose="03000509000000000000" pitchFamily="65" charset="-120"/>
                <a:ea typeface="DFKai-SB" panose="03000509000000000000" pitchFamily="65" charset="-120"/>
              </a:rPr>
              <a:t>我們的有限 </a:t>
            </a:r>
            <a:r>
              <a:rPr lang="en-US" sz="2800" b="1" dirty="0">
                <a:solidFill>
                  <a:schemeClr val="tx1"/>
                </a:solidFill>
                <a:latin typeface="DFKai-SB" panose="03000509000000000000" pitchFamily="65" charset="-120"/>
                <a:ea typeface="DFKai-SB" panose="03000509000000000000" pitchFamily="65" charset="-120"/>
              </a:rPr>
              <a:t>Our Limits</a:t>
            </a:r>
          </a:p>
          <a:p>
            <a:pPr marL="457200" indent="-457200" algn="l">
              <a:lnSpc>
                <a:spcPts val="37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每個人的能力、時間、金錢、精力等都是有限</a:t>
            </a:r>
            <a:r>
              <a:rPr lang="zh-TW" altLang="en-US" sz="2800" b="1" dirty="0" smtClean="0">
                <a:solidFill>
                  <a:schemeClr val="tx1"/>
                </a:solidFill>
                <a:latin typeface="DFKai-SB" panose="03000509000000000000" pitchFamily="65" charset="-120"/>
                <a:ea typeface="DFKai-SB" panose="03000509000000000000" pitchFamily="65" charset="-120"/>
              </a:rPr>
              <a:t>的，我們若過度使用這些就是越界</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700"/>
              </a:lnSpc>
              <a:buFont typeface="Arial" panose="020B0604020202020204" pitchFamily="34" charset="0"/>
              <a:buChar char="•"/>
            </a:pPr>
            <a:r>
              <a:rPr lang="zh-TW" altLang="en-US" sz="2800" b="1" dirty="0" smtClean="0">
                <a:solidFill>
                  <a:srgbClr val="FF0000"/>
                </a:solidFill>
                <a:latin typeface="DFKai-SB" panose="03000509000000000000" pitchFamily="65" charset="-120"/>
                <a:ea typeface="DFKai-SB" panose="03000509000000000000" pitchFamily="65" charset="-120"/>
              </a:rPr>
              <a:t>對壞行為</a:t>
            </a:r>
            <a:r>
              <a:rPr lang="zh-TW" altLang="en-US" sz="2800" b="1" dirty="0">
                <a:solidFill>
                  <a:srgbClr val="FF0000"/>
                </a:solidFill>
                <a:latin typeface="DFKai-SB" panose="03000509000000000000" pitchFamily="65" charset="-120"/>
                <a:ea typeface="DFKai-SB" panose="03000509000000000000" pitchFamily="65" charset="-120"/>
              </a:rPr>
              <a:t>設</a:t>
            </a:r>
            <a:r>
              <a:rPr lang="zh-TW" altLang="en-US" sz="2800" b="1" dirty="0" smtClean="0">
                <a:solidFill>
                  <a:srgbClr val="FF0000"/>
                </a:solidFill>
                <a:latin typeface="DFKai-SB" panose="03000509000000000000" pitchFamily="65" charset="-120"/>
                <a:ea typeface="DFKai-SB" panose="03000509000000000000" pitchFamily="65" charset="-120"/>
              </a:rPr>
              <a:t>限</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界線是我們領土的圍籬，將好的留在裡</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面</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 壞的留在外面</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我</a:t>
            </a:r>
            <a:r>
              <a:rPr lang="zh-TW" altLang="en-US" b="1" dirty="0">
                <a:solidFill>
                  <a:schemeClr val="tx1"/>
                </a:solidFill>
                <a:latin typeface="DFKai-SB" panose="03000509000000000000" pitchFamily="65" charset="-120"/>
                <a:ea typeface="DFKai-SB" panose="03000509000000000000" pitchFamily="65" charset="-120"/>
              </a:rPr>
              <a:t>們必須長久忍耐並饒恕</a:t>
            </a:r>
            <a:r>
              <a:rPr lang="zh-TW" altLang="en-US" b="1" dirty="0" smtClean="0">
                <a:solidFill>
                  <a:schemeClr val="tx1"/>
                </a:solidFill>
                <a:latin typeface="DFKai-SB" panose="03000509000000000000" pitchFamily="65" charset="-120"/>
                <a:ea typeface="DFKai-SB" panose="03000509000000000000" pitchFamily="65" charset="-120"/>
              </a:rPr>
              <a:t>，但要在愛與尊重的基礎上設</a:t>
            </a:r>
            <a:r>
              <a:rPr lang="zh-TW" altLang="en-US" b="1" dirty="0" smtClean="0">
                <a:solidFill>
                  <a:schemeClr val="tx1"/>
                </a:solidFill>
                <a:latin typeface="DFKai-SB" panose="03000509000000000000" pitchFamily="65" charset="-120"/>
                <a:ea typeface="DFKai-SB" panose="03000509000000000000" pitchFamily="65" charset="-120"/>
              </a:rPr>
              <a:t>立哪些</a:t>
            </a:r>
            <a:r>
              <a:rPr lang="zh-TW" altLang="en-US" b="1" dirty="0" smtClean="0">
                <a:solidFill>
                  <a:schemeClr val="tx1"/>
                </a:solidFill>
                <a:latin typeface="DFKai-SB" panose="03000509000000000000" pitchFamily="65" charset="-120"/>
                <a:ea typeface="DFKai-SB" panose="03000509000000000000" pitchFamily="65" charset="-120"/>
              </a:rPr>
              <a:t>是允許的</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 哪些不是，來要求對方有負責的行為。</a:t>
            </a:r>
            <a:endParaRPr lang="en-US" altLang="zh-TW" b="1" dirty="0" smtClean="0">
              <a:solidFill>
                <a:schemeClr val="tx1"/>
              </a:solidFill>
              <a:latin typeface="DFKai-SB" panose="03000509000000000000" pitchFamily="65" charset="-120"/>
              <a:ea typeface="DFKai-SB" panose="03000509000000000000" pitchFamily="65" charset="-120"/>
            </a:endParaRP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有些事情是非常具破壞性的，允許它存在，並不幫助對方</a:t>
            </a:r>
            <a:r>
              <a:rPr lang="en-US" altLang="zh-TW" b="1" dirty="0" smtClean="0">
                <a:solidFill>
                  <a:schemeClr val="tx1"/>
                </a:solidFill>
                <a:latin typeface="DFKai-SB" panose="03000509000000000000" pitchFamily="65" charset="-120"/>
                <a:ea typeface="DFKai-SB" panose="03000509000000000000" pitchFamily="65" charset="-120"/>
              </a:rPr>
              <a:t>,</a:t>
            </a:r>
            <a:r>
              <a:rPr lang="zh-TW" altLang="en-US" b="1" dirty="0" smtClean="0">
                <a:solidFill>
                  <a:schemeClr val="tx1"/>
                </a:solidFill>
                <a:latin typeface="DFKai-SB" panose="03000509000000000000" pitchFamily="65" charset="-120"/>
                <a:ea typeface="DFKai-SB" panose="03000509000000000000" pitchFamily="65" charset="-120"/>
              </a:rPr>
              <a:t> 也不能助長我們之間的愛</a:t>
            </a:r>
            <a:r>
              <a:rPr lang="en-US" altLang="zh-TW" b="1" dirty="0" smtClean="0">
                <a:solidFill>
                  <a:schemeClr val="tx1"/>
                </a:solidFill>
                <a:latin typeface="DFKai-SB" panose="03000509000000000000" pitchFamily="65" charset="-120"/>
                <a:ea typeface="DFKai-SB" panose="03000509000000000000" pitchFamily="65" charset="-120"/>
              </a:rPr>
              <a:t>.</a:t>
            </a:r>
          </a:p>
          <a:p>
            <a:pPr marL="800100" lvl="1" indent="-342900" algn="l">
              <a:lnSpc>
                <a:spcPts val="3700"/>
              </a:lnSpc>
              <a:buFontTx/>
              <a:buChar char="-"/>
            </a:pPr>
            <a:r>
              <a:rPr lang="zh-TW" altLang="en-US" b="1" dirty="0" smtClean="0">
                <a:solidFill>
                  <a:schemeClr val="tx1"/>
                </a:solidFill>
                <a:latin typeface="DFKai-SB" panose="03000509000000000000" pitchFamily="65" charset="-120"/>
                <a:ea typeface="DFKai-SB" panose="03000509000000000000" pitchFamily="65" charset="-120"/>
              </a:rPr>
              <a:t>我們要對罪惡</a:t>
            </a:r>
            <a:r>
              <a:rPr lang="zh-TW" altLang="en-US" b="1" dirty="0">
                <a:solidFill>
                  <a:schemeClr val="tx1"/>
                </a:solidFill>
                <a:latin typeface="DFKai-SB" panose="03000509000000000000" pitchFamily="65" charset="-120"/>
                <a:ea typeface="DFKai-SB" panose="03000509000000000000" pitchFamily="65" charset="-120"/>
              </a:rPr>
              <a:t>設</a:t>
            </a:r>
            <a:r>
              <a:rPr lang="zh-TW" altLang="en-US" b="1" dirty="0" smtClean="0">
                <a:solidFill>
                  <a:schemeClr val="tx1"/>
                </a:solidFill>
                <a:latin typeface="DFKai-SB" panose="03000509000000000000" pitchFamily="65" charset="-120"/>
                <a:ea typeface="DFKai-SB" panose="03000509000000000000" pitchFamily="65" charset="-120"/>
              </a:rPr>
              <a:t>限，不允許它支配我們的家和關係，因不設限的罪惡不會自動消失，它只會長大</a:t>
            </a:r>
            <a:endParaRPr lang="en-US" altLang="zh-TW" b="1" dirty="0" smtClean="0">
              <a:solidFill>
                <a:schemeClr val="tx1"/>
              </a:solidFill>
              <a:latin typeface="DFKai-SB" panose="03000509000000000000" pitchFamily="65" charset="-120"/>
              <a:ea typeface="DFKai-SB" panose="03000509000000000000" pitchFamily="65" charset="-120"/>
            </a:endParaRPr>
          </a:p>
          <a:p>
            <a:pPr algn="l">
              <a:lnSpc>
                <a:spcPts val="3700"/>
              </a:lnSpc>
            </a:pPr>
            <a:endParaRPr lang="en-US" altLang="zh-TW" sz="28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324600"/>
            <a:ext cx="381000" cy="365125"/>
          </a:xfrm>
        </p:spPr>
        <p:txBody>
          <a:bodyPr/>
          <a:lstStyle/>
          <a:p>
            <a:pPr algn="l"/>
            <a:fld id="{69C4CFD8-F662-4A36-AA27-12DE1FA08638}" type="slidenum">
              <a:rPr lang="en-US" smtClean="0"/>
              <a:pPr algn="l"/>
              <a:t>16</a:t>
            </a:fld>
            <a:endParaRPr lang="en-US" dirty="0"/>
          </a:p>
        </p:txBody>
      </p:sp>
    </p:spTree>
    <p:extLst>
      <p:ext uri="{BB962C8B-B14F-4D97-AF65-F5344CB8AC3E}">
        <p14:creationId xmlns:p14="http://schemas.microsoft.com/office/powerpoint/2010/main" val="1419769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24" y="2"/>
            <a:ext cx="9127375" cy="914398"/>
          </a:xfrm>
        </p:spPr>
        <p:txBody>
          <a:bodyPr>
            <a:noAutofit/>
          </a:bodyPr>
          <a:lstStyle/>
          <a:p>
            <a:r>
              <a:rPr lang="zh-TW" altLang="en-US" sz="4800" b="1" dirty="0">
                <a:effectLst>
                  <a:outerShdw blurRad="38100" dist="38100" dir="2700000" algn="tl">
                    <a:srgbClr val="000000">
                      <a:alpha val="43137"/>
                    </a:srgbClr>
                  </a:outerShdw>
                </a:effectLst>
                <a:latin typeface="標楷體" pitchFamily="65" charset="-120"/>
                <a:ea typeface="標楷體" pitchFamily="65" charset="-120"/>
              </a:rPr>
              <a:t>生命中關鍵領域的越</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界</a:t>
            </a:r>
            <a:r>
              <a:rPr lang="en-US" altLang="zh-TW" sz="48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設限</a:t>
            </a:r>
            <a:r>
              <a:rPr lang="en-US" altLang="zh-TW" sz="48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續</a:t>
            </a:r>
            <a:r>
              <a:rPr lang="en-US" altLang="zh-TW" sz="4800" b="1" dirty="0" smtClean="0">
                <a:effectLst>
                  <a:outerShdw blurRad="38100" dist="38100" dir="2700000" algn="tl">
                    <a:srgbClr val="000000">
                      <a:alpha val="43137"/>
                    </a:srgbClr>
                  </a:outerShdw>
                </a:effectLst>
                <a:latin typeface="標楷體" pitchFamily="65" charset="-120"/>
                <a:ea typeface="標楷體" pitchFamily="65" charset="-120"/>
              </a:rPr>
              <a:t>)</a:t>
            </a:r>
            <a:r>
              <a:rPr lang="zh-TW" altLang="en-US" sz="4800" b="1" dirty="0" smtClean="0">
                <a:effectLst>
                  <a:outerShdw blurRad="38100" dist="38100" dir="2700000" algn="tl">
                    <a:srgbClr val="000000">
                      <a:alpha val="43137"/>
                    </a:srgbClr>
                  </a:outerShdw>
                </a:effectLst>
                <a:latin typeface="標楷體" pitchFamily="65" charset="-120"/>
                <a:ea typeface="標楷體" pitchFamily="65" charset="-120"/>
              </a:rPr>
              <a:t> </a:t>
            </a:r>
            <a:r>
              <a:rPr lang="zh-TW" altLang="en-US" sz="4800" b="1" dirty="0" smtClean="0">
                <a:latin typeface="標楷體" panose="03000509000000000000" pitchFamily="65" charset="-120"/>
                <a:ea typeface="標楷體" panose="03000509000000000000" pitchFamily="65" charset="-120"/>
              </a:rPr>
              <a:t> </a:t>
            </a:r>
            <a:endParaRPr lang="en-US" sz="48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1" y="914400"/>
            <a:ext cx="9144000" cy="5943600"/>
          </a:xfrm>
        </p:spPr>
        <p:txBody>
          <a:bodyPr>
            <a:noAutofit/>
          </a:bodyPr>
          <a:lstStyle/>
          <a:p>
            <a:pPr marL="342900" indent="-342900" algn="l">
              <a:lnSpc>
                <a:spcPts val="3600"/>
              </a:lnSpc>
              <a:buFont typeface="Arial" panose="020B0604020202020204" pitchFamily="34" charset="0"/>
              <a:buChar char="•"/>
            </a:pPr>
            <a:r>
              <a:rPr lang="zh-TW" altLang="en-US" sz="2800" b="1" dirty="0" smtClean="0">
                <a:solidFill>
                  <a:srgbClr val="FF0000"/>
                </a:solidFill>
                <a:latin typeface="DFKai-SB" panose="03000509000000000000" pitchFamily="65" charset="-120"/>
                <a:ea typeface="DFKai-SB" panose="03000509000000000000" pitchFamily="65" charset="-120"/>
              </a:rPr>
              <a:t>對自己設限</a:t>
            </a:r>
            <a:r>
              <a:rPr lang="en-US" altLang="zh-TW" sz="2800" b="1" dirty="0" smtClean="0">
                <a:solidFill>
                  <a:srgbClr val="FF0000"/>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我們必須適當的限制我們的身體、感覺、態度、行為、思想、能力、選擇、和願望，在「過度擴張」與「限制太嚴」中取得平衡。</a:t>
            </a:r>
            <a:endParaRPr lang="en-US" altLang="zh-TW" sz="2800" b="1" dirty="0" smtClean="0">
              <a:solidFill>
                <a:schemeClr val="tx1"/>
              </a:solidFill>
              <a:latin typeface="DFKai-SB" panose="03000509000000000000" pitchFamily="65" charset="-120"/>
              <a:ea typeface="DFKai-SB" panose="03000509000000000000" pitchFamily="65" charset="-120"/>
            </a:endParaRPr>
          </a:p>
          <a:p>
            <a:pPr marL="457200" indent="-457200" algn="l">
              <a:lnSpc>
                <a:spcPts val="3600"/>
              </a:lnSpc>
              <a:buFont typeface="Arial" panose="020B0604020202020204" pitchFamily="34" charset="0"/>
              <a:buChar char="•"/>
            </a:pPr>
            <a:r>
              <a:rPr lang="zh-TW" altLang="en-US" sz="2800" b="1" dirty="0" smtClean="0">
                <a:solidFill>
                  <a:srgbClr val="3333FF"/>
                </a:solidFill>
                <a:latin typeface="DFKai-SB" panose="03000509000000000000" pitchFamily="65" charset="-120"/>
                <a:ea typeface="DFKai-SB" panose="03000509000000000000" pitchFamily="65" charset="-120"/>
              </a:rPr>
              <a:t>例 </a:t>
            </a:r>
            <a:r>
              <a:rPr lang="en-US" altLang="zh-TW" sz="2800" b="1" dirty="0" smtClean="0">
                <a:solidFill>
                  <a:srgbClr val="3333FF"/>
                </a:solidFill>
                <a:latin typeface="DFKai-SB" panose="03000509000000000000" pitchFamily="65" charset="-120"/>
                <a:ea typeface="DFKai-SB" panose="03000509000000000000" pitchFamily="65" charset="-120"/>
              </a:rPr>
              <a:t>1</a:t>
            </a:r>
            <a:r>
              <a:rPr lang="zh-TW" altLang="en-US" sz="2800" b="1" dirty="0" smtClean="0">
                <a:solidFill>
                  <a:srgbClr val="3333FF"/>
                </a:solidFill>
                <a:latin typeface="DFKai-SB" panose="03000509000000000000" pitchFamily="65" charset="-120"/>
                <a:ea typeface="DFKai-SB" panose="03000509000000000000" pitchFamily="65" charset="-120"/>
              </a:rPr>
              <a:t> </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有人從不承認自己生氣而錯失了「生氣」所能表達的信息，有人常常生氣，卻不知道他在氣什麼</a:t>
            </a:r>
            <a:endParaRPr lang="en-US" altLang="zh-TW" sz="2800" b="1" dirty="0">
              <a:solidFill>
                <a:schemeClr val="tx1"/>
              </a:solidFill>
              <a:latin typeface="DFKai-SB" panose="03000509000000000000" pitchFamily="65" charset="-120"/>
              <a:ea typeface="DFKai-SB" panose="03000509000000000000" pitchFamily="65" charset="-120"/>
            </a:endParaRPr>
          </a:p>
          <a:p>
            <a:pPr marL="457200" indent="-457200" algn="l">
              <a:lnSpc>
                <a:spcPts val="3600"/>
              </a:lnSpc>
              <a:buFont typeface="Arial" panose="020B0604020202020204" pitchFamily="34" charset="0"/>
              <a:buChar char="•"/>
            </a:pPr>
            <a:r>
              <a:rPr lang="zh-TW" altLang="en-US" sz="2800" b="1" dirty="0" smtClean="0">
                <a:solidFill>
                  <a:srgbClr val="3333FF"/>
                </a:solidFill>
                <a:latin typeface="DFKai-SB" panose="03000509000000000000" pitchFamily="65" charset="-120"/>
                <a:ea typeface="DFKai-SB" panose="03000509000000000000" pitchFamily="65" charset="-120"/>
              </a:rPr>
              <a:t>例 </a:t>
            </a:r>
            <a:r>
              <a:rPr lang="en-US" altLang="zh-TW" sz="2800" b="1" dirty="0" smtClean="0">
                <a:solidFill>
                  <a:srgbClr val="3333FF"/>
                </a:solidFill>
                <a:latin typeface="DFKai-SB" panose="03000509000000000000" pitchFamily="65" charset="-120"/>
                <a:ea typeface="DFKai-SB" panose="03000509000000000000" pitchFamily="65" charset="-120"/>
              </a:rPr>
              <a:t>2:</a:t>
            </a:r>
            <a:r>
              <a:rPr lang="zh-TW" altLang="en-US" sz="2800" b="1" dirty="0" smtClean="0">
                <a:solidFill>
                  <a:srgbClr val="3333FF"/>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我</a:t>
            </a:r>
            <a:r>
              <a:rPr lang="zh-TW" altLang="en-US" sz="2800" b="1" dirty="0">
                <a:solidFill>
                  <a:schemeClr val="tx1"/>
                </a:solidFill>
                <a:latin typeface="DFKai-SB" panose="03000509000000000000" pitchFamily="65" charset="-120"/>
                <a:ea typeface="DFKai-SB" panose="03000509000000000000" pitchFamily="65" charset="-120"/>
              </a:rPr>
              <a:t>們不需</a:t>
            </a:r>
            <a:r>
              <a:rPr lang="zh-TW" altLang="en-US" sz="2800" b="1" dirty="0" smtClean="0">
                <a:solidFill>
                  <a:schemeClr val="tx1"/>
                </a:solidFill>
                <a:latin typeface="DFKai-SB" panose="03000509000000000000" pitchFamily="65" charset="-120"/>
                <a:ea typeface="DFKai-SB" panose="03000509000000000000" pitchFamily="65" charset="-120"/>
              </a:rPr>
              <a:t>要將</a:t>
            </a:r>
            <a:r>
              <a:rPr lang="zh-TW" altLang="en-US" sz="2800" b="1" dirty="0">
                <a:solidFill>
                  <a:schemeClr val="tx1"/>
                </a:solidFill>
                <a:latin typeface="DFKai-SB" panose="03000509000000000000" pitchFamily="65" charset="-120"/>
                <a:ea typeface="DFKai-SB" panose="03000509000000000000" pitchFamily="65" charset="-120"/>
              </a:rPr>
              <a:t>我們的慾望限</a:t>
            </a:r>
            <a:r>
              <a:rPr lang="zh-TW" altLang="en-US" sz="2800" b="1" dirty="0" smtClean="0">
                <a:solidFill>
                  <a:schemeClr val="tx1"/>
                </a:solidFill>
                <a:latin typeface="DFKai-SB" panose="03000509000000000000" pitchFamily="65" charset="-120"/>
                <a:ea typeface="DFKai-SB" panose="03000509000000000000" pitchFamily="65" charset="-120"/>
              </a:rPr>
              <a:t>制到痛</a:t>
            </a:r>
            <a:r>
              <a:rPr lang="zh-TW" altLang="en-US" sz="2800" b="1" dirty="0">
                <a:solidFill>
                  <a:schemeClr val="tx1"/>
                </a:solidFill>
                <a:latin typeface="DFKai-SB" panose="03000509000000000000" pitchFamily="65" charset="-120"/>
                <a:ea typeface="DFKai-SB" panose="03000509000000000000" pitchFamily="65" charset="-120"/>
              </a:rPr>
              <a:t>苦的地步</a:t>
            </a:r>
            <a:r>
              <a:rPr lang="zh-TW" altLang="en-US" sz="2800" b="1" dirty="0" smtClean="0">
                <a:solidFill>
                  <a:schemeClr val="tx1"/>
                </a:solidFill>
                <a:latin typeface="DFKai-SB" panose="03000509000000000000" pitchFamily="65" charset="-120"/>
                <a:ea typeface="DFKai-SB" panose="03000509000000000000" pitchFamily="65" charset="-120"/>
              </a:rPr>
              <a:t>，只需要擴張到足以享受</a:t>
            </a:r>
            <a:r>
              <a:rPr lang="zh-TW" altLang="en-US" sz="2800" b="1" dirty="0">
                <a:solidFill>
                  <a:schemeClr val="tx1"/>
                </a:solidFill>
                <a:latin typeface="DFKai-SB" panose="03000509000000000000" pitchFamily="65" charset="-120"/>
                <a:ea typeface="DFKai-SB" panose="03000509000000000000" pitchFamily="65" charset="-120"/>
              </a:rPr>
              <a:t>上帝的祝福</a:t>
            </a:r>
            <a:r>
              <a:rPr lang="zh-TW" altLang="en-US" sz="2800" b="1" dirty="0" smtClean="0">
                <a:solidFill>
                  <a:schemeClr val="tx1"/>
                </a:solidFill>
                <a:latin typeface="DFKai-SB" panose="03000509000000000000" pitchFamily="65" charset="-120"/>
                <a:ea typeface="DFKai-SB" panose="03000509000000000000" pitchFamily="65" charset="-120"/>
              </a:rPr>
              <a:t>。但</a:t>
            </a:r>
            <a:r>
              <a:rPr lang="zh-TW" altLang="en-US" sz="2800" b="1" dirty="0">
                <a:solidFill>
                  <a:schemeClr val="tx1"/>
                </a:solidFill>
                <a:latin typeface="DFKai-SB" panose="03000509000000000000" pitchFamily="65" charset="-120"/>
                <a:ea typeface="DFKai-SB" panose="03000509000000000000" pitchFamily="65" charset="-120"/>
              </a:rPr>
              <a:t>如果沒有限制，我們</a:t>
            </a:r>
            <a:r>
              <a:rPr lang="zh-TW" altLang="en-US" sz="2800" b="1" dirty="0" smtClean="0">
                <a:solidFill>
                  <a:schemeClr val="tx1"/>
                </a:solidFill>
                <a:latin typeface="DFKai-SB" panose="03000509000000000000" pitchFamily="65" charset="-120"/>
                <a:ea typeface="DFKai-SB" panose="03000509000000000000" pitchFamily="65" charset="-120"/>
              </a:rPr>
              <a:t>的</a:t>
            </a:r>
            <a:r>
              <a:rPr lang="zh-TW" altLang="en-US" sz="2800" b="1" dirty="0">
                <a:solidFill>
                  <a:schemeClr val="tx1"/>
                </a:solidFill>
                <a:latin typeface="DFKai-SB" panose="03000509000000000000" pitchFamily="65" charset="-120"/>
                <a:ea typeface="DFKai-SB" panose="03000509000000000000" pitchFamily="65" charset="-120"/>
              </a:rPr>
              <a:t>現實</a:t>
            </a:r>
            <a:r>
              <a:rPr lang="zh-TW" altLang="en-US" sz="2800" b="1" dirty="0" smtClean="0">
                <a:solidFill>
                  <a:schemeClr val="tx1"/>
                </a:solidFill>
                <a:latin typeface="DFKai-SB" panose="03000509000000000000" pitchFamily="65" charset="-120"/>
                <a:ea typeface="DFKai-SB" panose="03000509000000000000" pitchFamily="65" charset="-120"/>
              </a:rPr>
              <a:t>生活</a:t>
            </a:r>
            <a:r>
              <a:rPr lang="zh-TW" altLang="en-US" sz="2800" b="1" dirty="0">
                <a:solidFill>
                  <a:schemeClr val="tx1"/>
                </a:solidFill>
                <a:latin typeface="DFKai-SB" panose="03000509000000000000" pitchFamily="65" charset="-120"/>
                <a:ea typeface="DFKai-SB" panose="03000509000000000000" pitchFamily="65" charset="-120"/>
              </a:rPr>
              <a:t>就</a:t>
            </a:r>
            <a:r>
              <a:rPr lang="zh-TW" altLang="en-US" sz="2800" b="1" dirty="0" smtClean="0">
                <a:solidFill>
                  <a:schemeClr val="tx1"/>
                </a:solidFill>
                <a:latin typeface="DFKai-SB" panose="03000509000000000000" pitchFamily="65" charset="-120"/>
                <a:ea typeface="DFKai-SB" panose="03000509000000000000" pitchFamily="65" charset="-120"/>
              </a:rPr>
              <a:t>會被慾望掌控</a:t>
            </a:r>
            <a:r>
              <a:rPr lang="en-US" altLang="zh-TW" sz="2800" b="1" dirty="0" smtClean="0">
                <a:solidFill>
                  <a:schemeClr val="tx1"/>
                </a:solidFill>
                <a:latin typeface="DFKai-SB" panose="03000509000000000000" pitchFamily="65" charset="-120"/>
                <a:ea typeface="DFKai-SB" panose="03000509000000000000" pitchFamily="65" charset="-120"/>
              </a:rPr>
              <a:t>.</a:t>
            </a:r>
          </a:p>
          <a:p>
            <a:pPr marL="457200" indent="-457200" algn="l">
              <a:lnSpc>
                <a:spcPts val="3600"/>
              </a:lnSpc>
              <a:buFont typeface="Arial" panose="020B0604020202020204" pitchFamily="34" charset="0"/>
              <a:buChar char="•"/>
            </a:pPr>
            <a:r>
              <a:rPr lang="zh-TW" altLang="en-US" sz="2800" b="1" dirty="0" smtClean="0">
                <a:solidFill>
                  <a:schemeClr val="tx1"/>
                </a:solidFill>
                <a:latin typeface="DFKai-SB" panose="03000509000000000000" pitchFamily="65" charset="-120"/>
                <a:ea typeface="DFKai-SB" panose="03000509000000000000" pitchFamily="65" charset="-120"/>
              </a:rPr>
              <a:t>界線使我們知道我們要甚麼，而</a:t>
            </a:r>
            <a:r>
              <a:rPr lang="zh-TW" altLang="en-US" sz="2800" b="1" dirty="0">
                <a:solidFill>
                  <a:schemeClr val="tx1"/>
                </a:solidFill>
                <a:latin typeface="DFKai-SB" panose="03000509000000000000" pitchFamily="65" charset="-120"/>
                <a:ea typeface="DFKai-SB" panose="03000509000000000000" pitchFamily="65" charset="-120"/>
              </a:rPr>
              <a:t>非</a:t>
            </a:r>
            <a:r>
              <a:rPr lang="zh-TW" altLang="en-US" sz="2800" b="1" dirty="0" smtClean="0">
                <a:solidFill>
                  <a:schemeClr val="tx1"/>
                </a:solidFill>
                <a:latin typeface="DFKai-SB" panose="03000509000000000000" pitchFamily="65" charset="-120"/>
                <a:ea typeface="DFKai-SB" panose="03000509000000000000" pitchFamily="65" charset="-120"/>
              </a:rPr>
              <a:t>別人要</a:t>
            </a:r>
            <a:r>
              <a:rPr lang="zh-TW" altLang="en-US" sz="2800" b="1" dirty="0">
                <a:solidFill>
                  <a:schemeClr val="tx1"/>
                </a:solidFill>
                <a:latin typeface="DFKai-SB" panose="03000509000000000000" pitchFamily="65" charset="-120"/>
                <a:ea typeface="DFKai-SB" panose="03000509000000000000" pitchFamily="65" charset="-120"/>
              </a:rPr>
              <a:t>甚</a:t>
            </a:r>
            <a:r>
              <a:rPr lang="zh-TW" altLang="en-US" sz="2800" b="1" dirty="0" smtClean="0">
                <a:solidFill>
                  <a:schemeClr val="tx1"/>
                </a:solidFill>
                <a:latin typeface="DFKai-SB" panose="03000509000000000000" pitchFamily="65" charset="-120"/>
                <a:ea typeface="DFKai-SB" panose="03000509000000000000" pitchFamily="65" charset="-120"/>
              </a:rPr>
              <a:t>麼，並讓我們知道誰該負責</a:t>
            </a:r>
            <a:r>
              <a:rPr lang="en-US" altLang="zh-TW" sz="2800" b="1" dirty="0" smtClean="0">
                <a:solidFill>
                  <a:schemeClr val="tx1"/>
                </a:solidFill>
                <a:latin typeface="DFKai-SB" panose="03000509000000000000" pitchFamily="65" charset="-120"/>
                <a:ea typeface="DFKai-SB" panose="03000509000000000000" pitchFamily="65" charset="-120"/>
              </a:rPr>
              <a:t>.</a:t>
            </a:r>
          </a:p>
          <a:p>
            <a:pPr marL="457200" indent="-457200" algn="l">
              <a:lnSpc>
                <a:spcPts val="3600"/>
              </a:lnSpc>
              <a:buFont typeface="Arial" panose="020B0604020202020204" pitchFamily="34" charset="0"/>
              <a:buChar char="•"/>
            </a:pPr>
            <a:r>
              <a:rPr lang="zh-TW" altLang="en-US" sz="2800" b="1" dirty="0">
                <a:solidFill>
                  <a:schemeClr val="tx1"/>
                </a:solidFill>
                <a:latin typeface="DFKai-SB" panose="03000509000000000000" pitchFamily="65" charset="-120"/>
                <a:ea typeface="DFKai-SB" panose="03000509000000000000" pitchFamily="65" charset="-120"/>
              </a:rPr>
              <a:t>理解我們的靈性和情緒的界線是擁有責任、自由和愛的關鍵</a:t>
            </a:r>
            <a:endParaRPr lang="en-US" altLang="zh-TW" sz="2800" b="1" dirty="0">
              <a:solidFill>
                <a:schemeClr val="tx1"/>
              </a:solidFill>
              <a:latin typeface="DFKai-SB" panose="03000509000000000000" pitchFamily="65" charset="-120"/>
              <a:ea typeface="DFKai-SB" panose="03000509000000000000" pitchFamily="65" charset="-120"/>
            </a:endParaRPr>
          </a:p>
          <a:p>
            <a:pPr algn="l">
              <a:lnSpc>
                <a:spcPts val="3600"/>
              </a:lnSpc>
            </a:pPr>
            <a:endParaRPr lang="en-US" altLang="zh-TW" sz="2800" b="1" dirty="0" smtClean="0">
              <a:solidFill>
                <a:schemeClr val="tx1"/>
              </a:solidFill>
              <a:latin typeface="DFKai-SB" panose="03000509000000000000" pitchFamily="65" charset="-120"/>
              <a:ea typeface="DFKai-SB" panose="03000509000000000000" pitchFamily="65" charset="-120"/>
            </a:endParaRPr>
          </a:p>
          <a:p>
            <a:pPr marL="914400" lvl="1" indent="-457200" algn="l">
              <a:lnSpc>
                <a:spcPts val="3600"/>
              </a:lnSpc>
              <a:buFont typeface="Arial" panose="020B0604020202020204" pitchFamily="34" charset="0"/>
              <a:buChar char="•"/>
            </a:pPr>
            <a:endParaRPr lang="en-US" altLang="zh-TW" sz="2400" b="1" dirty="0" smtClean="0">
              <a:solidFill>
                <a:schemeClr val="tx1"/>
              </a:solidFill>
              <a:latin typeface="DFKai-SB" panose="03000509000000000000" pitchFamily="65" charset="-120"/>
              <a:ea typeface="DFKai-SB" panose="03000509000000000000" pitchFamily="65" charset="-120"/>
            </a:endParaRPr>
          </a:p>
        </p:txBody>
      </p:sp>
      <p:sp>
        <p:nvSpPr>
          <p:cNvPr id="4" name="Slide Number Placeholder 3"/>
          <p:cNvSpPr>
            <a:spLocks noGrp="1"/>
          </p:cNvSpPr>
          <p:nvPr>
            <p:ph type="sldNum" sz="quarter" idx="12"/>
          </p:nvPr>
        </p:nvSpPr>
        <p:spPr>
          <a:xfrm>
            <a:off x="8610600" y="6324600"/>
            <a:ext cx="381000" cy="365125"/>
          </a:xfrm>
        </p:spPr>
        <p:txBody>
          <a:bodyPr/>
          <a:lstStyle/>
          <a:p>
            <a:pPr algn="l"/>
            <a:fld id="{69C4CFD8-F662-4A36-AA27-12DE1FA08638}" type="slidenum">
              <a:rPr lang="en-US" smtClean="0"/>
              <a:pPr algn="l"/>
              <a:t>17</a:t>
            </a:fld>
            <a:endParaRPr lang="en-US" dirty="0"/>
          </a:p>
        </p:txBody>
      </p:sp>
    </p:spTree>
    <p:extLst>
      <p:ext uri="{BB962C8B-B14F-4D97-AF65-F5344CB8AC3E}">
        <p14:creationId xmlns:p14="http://schemas.microsoft.com/office/powerpoint/2010/main" val="1113733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22323"/>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禱告範例</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algn="l">
              <a:lnSpc>
                <a:spcPts val="3500"/>
              </a:lnSpc>
            </a:pPr>
            <a:r>
              <a:rPr lang="zh-TW" altLang="en-US" sz="2800" b="1" dirty="0">
                <a:solidFill>
                  <a:schemeClr val="tx1"/>
                </a:solidFill>
                <a:latin typeface="DFKai-SB" panose="03000509000000000000" pitchFamily="65" charset="-120"/>
                <a:ea typeface="DFKai-SB" panose="03000509000000000000" pitchFamily="65" charset="-120"/>
              </a:rPr>
              <a:t>親愛的天父，感謝你打開我的眼睛，讓我看到我越過了</a:t>
            </a:r>
            <a:r>
              <a:rPr lang="zh-TW" altLang="en-US" sz="2800" b="1" dirty="0" smtClean="0">
                <a:solidFill>
                  <a:schemeClr val="tx1"/>
                </a:solidFill>
                <a:latin typeface="DFKai-SB" panose="03000509000000000000" pitchFamily="65" charset="-120"/>
                <a:ea typeface="DFKai-SB" panose="03000509000000000000" pitchFamily="65" charset="-120"/>
              </a:rPr>
              <a:t>別</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人</a:t>
            </a:r>
            <a:r>
              <a:rPr lang="zh-TW" altLang="en-US" sz="2800" b="1" dirty="0">
                <a:solidFill>
                  <a:schemeClr val="tx1"/>
                </a:solidFill>
                <a:latin typeface="DFKai-SB" panose="03000509000000000000" pitchFamily="65" charset="-120"/>
                <a:ea typeface="DFKai-SB" panose="03000509000000000000" pitchFamily="65" charset="-120"/>
              </a:rPr>
              <a:t>的界限的地方，求主饒恕我，也幫助我有智慧</a:t>
            </a:r>
            <a:r>
              <a:rPr lang="zh-TW" altLang="en-US" sz="2800" b="1" dirty="0" smtClean="0">
                <a:solidFill>
                  <a:schemeClr val="tx1"/>
                </a:solidFill>
                <a:latin typeface="DFKai-SB" panose="03000509000000000000" pitchFamily="65" charset="-120"/>
                <a:ea typeface="DFKai-SB" panose="03000509000000000000" pitchFamily="65" charset="-120"/>
              </a:rPr>
              <a:t>的</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請</a:t>
            </a:r>
            <a:r>
              <a:rPr lang="zh-TW" altLang="en-US" sz="2800" b="1" dirty="0">
                <a:solidFill>
                  <a:schemeClr val="tx1"/>
                </a:solidFill>
                <a:latin typeface="DFKai-SB" panose="03000509000000000000" pitchFamily="65" charset="-120"/>
                <a:ea typeface="DFKai-SB" panose="03000509000000000000" pitchFamily="65" charset="-120"/>
              </a:rPr>
              <a:t>求他們的原諒。 </a:t>
            </a:r>
            <a:endParaRPr lang="en-US" sz="2800" b="1" dirty="0">
              <a:solidFill>
                <a:schemeClr val="tx1"/>
              </a:solidFill>
              <a:latin typeface="DFKai-SB" panose="03000509000000000000" pitchFamily="65" charset="-120"/>
              <a:ea typeface="DFKai-SB" panose="03000509000000000000" pitchFamily="65" charset="-120"/>
            </a:endParaRPr>
          </a:p>
          <a:p>
            <a:pPr algn="l">
              <a:lnSpc>
                <a:spcPts val="3500"/>
              </a:lnSpc>
            </a:pPr>
            <a:r>
              <a:rPr lang="zh-TW" altLang="en-US" sz="2800" b="1" dirty="0">
                <a:solidFill>
                  <a:schemeClr val="tx1"/>
                </a:solidFill>
                <a:latin typeface="DFKai-SB" panose="03000509000000000000" pitchFamily="65" charset="-120"/>
                <a:ea typeface="DFKai-SB" panose="03000509000000000000" pitchFamily="65" charset="-120"/>
              </a:rPr>
              <a:t>感謝主也幫助我看到各式各樣或強或弱被人跨越界限的</a:t>
            </a:r>
            <a:r>
              <a:rPr lang="zh-TW" altLang="en-US" sz="2800" b="1" dirty="0" smtClean="0">
                <a:solidFill>
                  <a:schemeClr val="tx1"/>
                </a:solidFill>
                <a:latin typeface="DFKai-SB" panose="03000509000000000000" pitchFamily="65" charset="-120"/>
                <a:ea typeface="DFKai-SB" panose="03000509000000000000" pitchFamily="65" charset="-120"/>
              </a:rPr>
              <a:t>情</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形</a:t>
            </a:r>
            <a:r>
              <a:rPr lang="zh-TW" altLang="en-US" sz="2800" b="1" dirty="0">
                <a:solidFill>
                  <a:schemeClr val="tx1"/>
                </a:solidFill>
                <a:latin typeface="DFKai-SB" panose="03000509000000000000" pitchFamily="65" charset="-120"/>
                <a:ea typeface="DFKai-SB" panose="03000509000000000000" pitchFamily="65" charset="-120"/>
              </a:rPr>
              <a:t>，祈求主賜給我饒恕的能力原諒他們。主啊，</a:t>
            </a:r>
            <a:r>
              <a:rPr lang="zh-TW" altLang="en-US" sz="2800" b="1" dirty="0" smtClean="0">
                <a:solidFill>
                  <a:schemeClr val="tx1"/>
                </a:solidFill>
                <a:latin typeface="DFKai-SB" panose="03000509000000000000" pitchFamily="65" charset="-120"/>
                <a:ea typeface="DFKai-SB" panose="03000509000000000000" pitchFamily="65" charset="-120"/>
              </a:rPr>
              <a:t>我</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願</a:t>
            </a:r>
            <a:r>
              <a:rPr lang="zh-TW" altLang="en-US" sz="2800" b="1" dirty="0">
                <a:solidFill>
                  <a:schemeClr val="tx1"/>
                </a:solidFill>
                <a:latin typeface="DFKai-SB" panose="03000509000000000000" pitchFamily="65" charset="-120"/>
                <a:ea typeface="DFKai-SB" panose="03000509000000000000" pitchFamily="65" charset="-120"/>
              </a:rPr>
              <a:t>意為因別人跨越了我的界限而導致的生活情況</a:t>
            </a:r>
            <a:r>
              <a:rPr lang="zh-TW" altLang="en-US" sz="2800" b="1" dirty="0" smtClean="0">
                <a:solidFill>
                  <a:schemeClr val="tx1"/>
                </a:solidFill>
                <a:latin typeface="DFKai-SB" panose="03000509000000000000" pitchFamily="65" charset="-120"/>
                <a:ea typeface="DFKai-SB" panose="03000509000000000000" pitchFamily="65" charset="-120"/>
              </a:rPr>
              <a:t>負</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責</a:t>
            </a:r>
            <a:r>
              <a:rPr lang="zh-TW" altLang="en-US" sz="2800" b="1" dirty="0">
                <a:solidFill>
                  <a:schemeClr val="tx1"/>
                </a:solidFill>
                <a:latin typeface="DFKai-SB" panose="03000509000000000000" pitchFamily="65" charset="-120"/>
                <a:ea typeface="DFKai-SB" panose="03000509000000000000" pitchFamily="65" charset="-120"/>
              </a:rPr>
              <a:t>，祈求聖靈賜給我智慧與力量去改</a:t>
            </a:r>
            <a:r>
              <a:rPr lang="zh-TW" altLang="en-US" sz="2800" b="1" dirty="0" smtClean="0">
                <a:solidFill>
                  <a:schemeClr val="tx1"/>
                </a:solidFill>
                <a:latin typeface="DFKai-SB" panose="03000509000000000000" pitchFamily="65" charset="-120"/>
                <a:ea typeface="DFKai-SB" panose="03000509000000000000" pitchFamily="65" charset="-120"/>
              </a:rPr>
              <a:t>變我</a:t>
            </a:r>
            <a:r>
              <a:rPr lang="zh-TW" altLang="en-US" sz="2800" b="1" dirty="0">
                <a:solidFill>
                  <a:schemeClr val="tx1"/>
                </a:solidFill>
                <a:latin typeface="DFKai-SB" panose="03000509000000000000" pitchFamily="65" charset="-120"/>
                <a:ea typeface="DFKai-SB" panose="03000509000000000000" pitchFamily="65" charset="-120"/>
              </a:rPr>
              <a:t>自己，</a:t>
            </a:r>
            <a:r>
              <a:rPr lang="zh-TW" altLang="en-US" sz="2800" b="1" dirty="0" smtClean="0">
                <a:solidFill>
                  <a:schemeClr val="tx1"/>
                </a:solidFill>
                <a:latin typeface="DFKai-SB" panose="03000509000000000000" pitchFamily="65" charset="-120"/>
                <a:ea typeface="DFKai-SB" panose="03000509000000000000" pitchFamily="65" charset="-120"/>
              </a:rPr>
              <a:t>因</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著</a:t>
            </a:r>
            <a:r>
              <a:rPr lang="zh-TW" altLang="en-US" sz="2800" b="1" dirty="0">
                <a:solidFill>
                  <a:schemeClr val="tx1"/>
                </a:solidFill>
                <a:latin typeface="DFKai-SB" panose="03000509000000000000" pitchFamily="65" charset="-120"/>
                <a:ea typeface="DFKai-SB" panose="03000509000000000000" pitchFamily="65" charset="-120"/>
              </a:rPr>
              <a:t>這樣的改變，求主釋放祢醫治的大能，醫治我。</a:t>
            </a:r>
            <a:endParaRPr lang="en-US" sz="2800" b="1" dirty="0">
              <a:solidFill>
                <a:schemeClr val="tx1"/>
              </a:solidFill>
              <a:latin typeface="DFKai-SB" panose="03000509000000000000" pitchFamily="65" charset="-120"/>
              <a:ea typeface="DFKai-SB" panose="03000509000000000000" pitchFamily="65" charset="-120"/>
            </a:endParaRPr>
          </a:p>
          <a:p>
            <a:pPr algn="l">
              <a:lnSpc>
                <a:spcPts val="3500"/>
              </a:lnSpc>
            </a:pPr>
            <a:r>
              <a:rPr lang="zh-TW" altLang="en-US" sz="2800" b="1" dirty="0">
                <a:solidFill>
                  <a:schemeClr val="tx1"/>
                </a:solidFill>
                <a:latin typeface="DFKai-SB" panose="03000509000000000000" pitchFamily="65" charset="-120"/>
                <a:ea typeface="DFKai-SB" panose="03000509000000000000" pitchFamily="65" charset="-120"/>
              </a:rPr>
              <a:t>父神，祈求你幫助我設立明智和健康的界限，也祈求祢</a:t>
            </a:r>
            <a:r>
              <a:rPr lang="zh-TW" altLang="en-US" sz="2800" b="1" dirty="0" smtClean="0">
                <a:solidFill>
                  <a:schemeClr val="tx1"/>
                </a:solidFill>
                <a:latin typeface="DFKai-SB" panose="03000509000000000000" pitchFamily="65" charset="-120"/>
                <a:ea typeface="DFKai-SB" panose="03000509000000000000" pitchFamily="65" charset="-120"/>
              </a:rPr>
              <a:t>醫</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治</a:t>
            </a:r>
            <a:r>
              <a:rPr lang="zh-TW" altLang="en-US" sz="2800" b="1" dirty="0">
                <a:solidFill>
                  <a:schemeClr val="tx1"/>
                </a:solidFill>
                <a:latin typeface="DFKai-SB" panose="03000509000000000000" pitchFamily="65" charset="-120"/>
                <a:ea typeface="DFKai-SB" panose="03000509000000000000" pitchFamily="65" charset="-120"/>
              </a:rPr>
              <a:t>、修復那些一直以來因著被人越界帶來的傷害。 </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祈</a:t>
            </a:r>
            <a:r>
              <a:rPr lang="zh-TW" altLang="en-US" sz="2800" b="1" dirty="0">
                <a:solidFill>
                  <a:schemeClr val="tx1"/>
                </a:solidFill>
                <a:latin typeface="DFKai-SB" panose="03000509000000000000" pitchFamily="65" charset="-120"/>
                <a:ea typeface="DFKai-SB" panose="03000509000000000000" pitchFamily="65" charset="-120"/>
              </a:rPr>
              <a:t>求聖靈天天充滿我， 釋放我，靠著祢得勝來榮</a:t>
            </a:r>
            <a:r>
              <a:rPr lang="zh-TW" altLang="en-US" sz="2800" b="1" dirty="0" smtClean="0">
                <a:solidFill>
                  <a:schemeClr val="tx1"/>
                </a:solidFill>
                <a:latin typeface="DFKai-SB" panose="03000509000000000000" pitchFamily="65" charset="-120"/>
                <a:ea typeface="DFKai-SB" panose="03000509000000000000" pitchFamily="65" charset="-120"/>
              </a:rPr>
              <a:t>耀</a:t>
            </a:r>
            <a:r>
              <a:rPr lang="en-US" altLang="zh-TW" sz="2800" b="1" dirty="0" smtClean="0">
                <a:solidFill>
                  <a:schemeClr val="tx1"/>
                </a:solidFill>
                <a:latin typeface="DFKai-SB" panose="03000509000000000000" pitchFamily="65" charset="-120"/>
                <a:ea typeface="DFKai-SB" panose="03000509000000000000" pitchFamily="65" charset="-120"/>
              </a:rPr>
              <a:t>	</a:t>
            </a:r>
            <a:r>
              <a:rPr lang="zh-TW" altLang="en-US" sz="2800" b="1" dirty="0" smtClean="0">
                <a:solidFill>
                  <a:schemeClr val="tx1"/>
                </a:solidFill>
                <a:latin typeface="DFKai-SB" panose="03000509000000000000" pitchFamily="65" charset="-120"/>
                <a:ea typeface="DFKai-SB" panose="03000509000000000000" pitchFamily="65" charset="-120"/>
              </a:rPr>
              <a:t>祢</a:t>
            </a:r>
            <a:r>
              <a:rPr lang="zh-TW" altLang="en-US" sz="2800" b="1" dirty="0">
                <a:solidFill>
                  <a:schemeClr val="tx1"/>
                </a:solidFill>
                <a:latin typeface="DFKai-SB" panose="03000509000000000000" pitchFamily="65" charset="-120"/>
                <a:ea typeface="DFKai-SB" panose="03000509000000000000" pitchFamily="65" charset="-120"/>
              </a:rPr>
              <a:t>的名</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奉耶穌基督的聖名禱告， 阿門。</a:t>
            </a: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18</a:t>
            </a:fld>
            <a:endParaRPr lang="en-US" dirty="0"/>
          </a:p>
        </p:txBody>
      </p:sp>
    </p:spTree>
    <p:extLst>
      <p:ext uri="{BB962C8B-B14F-4D97-AF65-F5344CB8AC3E}">
        <p14:creationId xmlns:p14="http://schemas.microsoft.com/office/powerpoint/2010/main" val="353766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09600"/>
          </a:xfrm>
        </p:spPr>
        <p:txBody>
          <a:bodyPr>
            <a:normAutofit fontScale="90000"/>
          </a:bodyPr>
          <a:lstStyle/>
          <a:p>
            <a:r>
              <a:rPr lang="en-US" altLang="zh-TW"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Prayer Sample</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62001"/>
            <a:ext cx="9144000" cy="6096000"/>
          </a:xfrm>
        </p:spPr>
        <p:txBody>
          <a:bodyPr>
            <a:noAutofit/>
          </a:bodyPr>
          <a:lstStyle/>
          <a:p>
            <a:pPr algn="l">
              <a:lnSpc>
                <a:spcPts val="3000"/>
              </a:lnSpc>
            </a:pPr>
            <a:r>
              <a:rPr lang="en-US" sz="2400" b="1" dirty="0">
                <a:solidFill>
                  <a:schemeClr val="tx1"/>
                </a:solidFill>
              </a:rPr>
              <a:t>Dear heavenly Father, thank you for opening my eyes to where I have crossed over other people’s boundaries. And I ask you to forgive me, and help me to ask them for forgiveness. </a:t>
            </a:r>
            <a:r>
              <a:rPr lang="en-US" sz="2400" b="1" dirty="0" smtClean="0">
                <a:solidFill>
                  <a:schemeClr val="tx1"/>
                </a:solidFill>
              </a:rPr>
              <a:t>You </a:t>
            </a:r>
            <a:r>
              <a:rPr lang="en-US" sz="2400" b="1" dirty="0">
                <a:solidFill>
                  <a:schemeClr val="tx1"/>
                </a:solidFill>
              </a:rPr>
              <a:t>have also helped me see the various ways in which my boundaries—however weak or strong they were—have been crossed.</a:t>
            </a:r>
          </a:p>
          <a:p>
            <a:pPr algn="l">
              <a:lnSpc>
                <a:spcPts val="3000"/>
              </a:lnSpc>
            </a:pPr>
            <a:r>
              <a:rPr lang="en-US" altLang="zh-TW" sz="2400" b="1" dirty="0" smtClean="0">
                <a:solidFill>
                  <a:schemeClr val="tx1"/>
                </a:solidFill>
              </a:rPr>
              <a:t>Lord, </a:t>
            </a:r>
            <a:r>
              <a:rPr lang="en-US" sz="2400" b="1" dirty="0" smtClean="0">
                <a:solidFill>
                  <a:schemeClr val="tx1"/>
                </a:solidFill>
              </a:rPr>
              <a:t>Help </a:t>
            </a:r>
            <a:r>
              <a:rPr lang="en-US" sz="2400" b="1" dirty="0">
                <a:solidFill>
                  <a:schemeClr val="tx1"/>
                </a:solidFill>
              </a:rPr>
              <a:t>me to extend to these people the kind of forgiveness I need to receive for crossing other people’s boundaries. And enable me to take responsibility for the circumstances of my life that have resulted from having my boundaries crossed.  As I continue to make changes that heal.  </a:t>
            </a:r>
          </a:p>
          <a:p>
            <a:pPr algn="l">
              <a:lnSpc>
                <a:spcPts val="3000"/>
              </a:lnSpc>
            </a:pPr>
            <a:r>
              <a:rPr lang="en-US" sz="2400" b="1" dirty="0" smtClean="0">
                <a:solidFill>
                  <a:schemeClr val="tx1"/>
                </a:solidFill>
              </a:rPr>
              <a:t>Lord, Help </a:t>
            </a:r>
            <a:r>
              <a:rPr lang="en-US" sz="2400" b="1" dirty="0">
                <a:solidFill>
                  <a:schemeClr val="tx1"/>
                </a:solidFill>
              </a:rPr>
              <a:t>me to set wise and healthy boundaries. And, Lord, I ask you to restore those that have been damaged along the way. Pray that the Holy Spirit will fill me every day, release me, and make me victory through you to glorify your name</a:t>
            </a:r>
            <a:r>
              <a:rPr lang="en-US" altLang="zh-TW" sz="2400" b="1" dirty="0">
                <a:solidFill>
                  <a:schemeClr val="tx1"/>
                </a:solidFill>
              </a:rPr>
              <a:t>‧ </a:t>
            </a:r>
            <a:r>
              <a:rPr lang="en-US" sz="2400" b="1" dirty="0">
                <a:solidFill>
                  <a:schemeClr val="tx1"/>
                </a:solidFill>
              </a:rPr>
              <a:t>I pray in Jesus’ almighty name. Amen.</a:t>
            </a:r>
          </a:p>
          <a:p>
            <a:pPr algn="l">
              <a:lnSpc>
                <a:spcPts val="3000"/>
              </a:lnSpc>
            </a:pPr>
            <a:r>
              <a:rPr lang="en-US" sz="2400" b="1" dirty="0" smtClean="0">
                <a:solidFill>
                  <a:schemeClr val="tx1"/>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endParaRPr lang="en-US" sz="2400" b="1" dirty="0">
              <a:solidFill>
                <a:schemeClr val="tx1"/>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
        <p:nvSpPr>
          <p:cNvPr id="5" name="Slide Number Placeholder 4"/>
          <p:cNvSpPr>
            <a:spLocks noGrp="1"/>
          </p:cNvSpPr>
          <p:nvPr>
            <p:ph type="sldNum" sz="quarter" idx="12"/>
          </p:nvPr>
        </p:nvSpPr>
        <p:spPr>
          <a:xfrm>
            <a:off x="8534400" y="6400800"/>
            <a:ext cx="381000" cy="365125"/>
          </a:xfrm>
        </p:spPr>
        <p:txBody>
          <a:bodyPr/>
          <a:lstStyle/>
          <a:p>
            <a:fld id="{69C4CFD8-F662-4A36-AA27-12DE1FA08638}" type="slidenum">
              <a:rPr lang="en-US" smtClean="0"/>
              <a:t>19</a:t>
            </a:fld>
            <a:endParaRPr lang="en-US" dirty="0"/>
          </a:p>
        </p:txBody>
      </p:sp>
    </p:spTree>
    <p:extLst>
      <p:ext uri="{BB962C8B-B14F-4D97-AF65-F5344CB8AC3E}">
        <p14:creationId xmlns:p14="http://schemas.microsoft.com/office/powerpoint/2010/main" val="223782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54050"/>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1"/>
            <a:ext cx="9144000" cy="6172200"/>
          </a:xfrm>
        </p:spPr>
        <p:txBody>
          <a:bodyPr>
            <a:noAutofit/>
          </a:bodyPr>
          <a:lstStyle/>
          <a:p>
            <a:pPr lvl="0" algn="l">
              <a:lnSpc>
                <a:spcPts val="3400"/>
              </a:lnSpc>
            </a:pPr>
            <a:r>
              <a:rPr lang="en-US" altLang="zh-TW" sz="2400" dirty="0" smtClean="0">
                <a:solidFill>
                  <a:schemeClr val="tx1"/>
                </a:solidFill>
                <a:latin typeface="DFKai-SB" panose="03000509000000000000" pitchFamily="65" charset="-120"/>
                <a:ea typeface="DFKai-SB" panose="03000509000000000000" pitchFamily="65" charset="-120"/>
              </a:rPr>
              <a:t>1.</a:t>
            </a:r>
            <a:r>
              <a:rPr lang="zh-TW" altLang="en-US" sz="2400" b="1" dirty="0">
                <a:solidFill>
                  <a:schemeClr val="tx1"/>
                </a:solidFill>
                <a:latin typeface="DFKai-SB" panose="03000509000000000000" pitchFamily="65" charset="-120"/>
                <a:ea typeface="DFKai-SB" panose="03000509000000000000" pitchFamily="65" charset="-120"/>
              </a:rPr>
              <a:t>在你的生活中，有誰可能會因為您的期望而感到壓力或受傷嗎？就是你對誰有不切實際的期待而使他受壓或受傷</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在哪些方面或哪些事情你覺得別人</a:t>
            </a:r>
            <a:r>
              <a:rPr lang="en-US"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關係裡的任何人</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例如</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配偶</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兒女</a:t>
            </a:r>
            <a:r>
              <a:rPr lang="en-US" sz="2400" b="1" dirty="0">
                <a:solidFill>
                  <a:schemeClr val="tx1"/>
                </a:solidFill>
                <a:latin typeface="DFKai-SB" panose="03000509000000000000" pitchFamily="65" charset="-120"/>
                <a:ea typeface="DFKai-SB" panose="03000509000000000000" pitchFamily="65" charset="-120"/>
              </a:rPr>
              <a:t>, </a:t>
            </a:r>
            <a:r>
              <a:rPr lang="zh-TW" altLang="en-US" sz="2400" b="1" dirty="0">
                <a:solidFill>
                  <a:schemeClr val="tx1"/>
                </a:solidFill>
                <a:latin typeface="DFKai-SB" panose="03000509000000000000" pitchFamily="65" charset="-120"/>
                <a:ea typeface="DFKai-SB" panose="03000509000000000000" pitchFamily="65" charset="-120"/>
              </a:rPr>
              <a:t>朋友</a:t>
            </a:r>
            <a:r>
              <a:rPr lang="en-US"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「應該</a:t>
            </a:r>
            <a:r>
              <a:rPr lang="en-US" sz="2400" b="1" dirty="0">
                <a:solidFill>
                  <a:schemeClr val="tx1"/>
                </a:solidFill>
                <a:latin typeface="DFKai-SB" panose="03000509000000000000" pitchFamily="65" charset="-120"/>
                <a:ea typeface="DFKai-SB" panose="03000509000000000000" pitchFamily="65" charset="-120"/>
              </a:rPr>
              <a:t>…</a:t>
            </a:r>
            <a:r>
              <a:rPr lang="zh-TW" altLang="en-US" sz="2400" b="1" dirty="0">
                <a:solidFill>
                  <a:schemeClr val="tx1"/>
                </a:solidFill>
                <a:latin typeface="DFKai-SB" panose="03000509000000000000" pitchFamily="65" charset="-120"/>
                <a:ea typeface="DFKai-SB" panose="03000509000000000000" pitchFamily="65" charset="-120"/>
              </a:rPr>
              <a:t>」？ 有誰對你的期望讓您感到壓力或受傷嗎？ 你曾經因為誰給你壓力而去做某事嗎？ 你能弄清楚你是如何因為壓力而答應的嗎？請分享你的經驗</a:t>
            </a:r>
            <a:r>
              <a:rPr lang="en-US" sz="2400" b="1" dirty="0">
                <a:solidFill>
                  <a:schemeClr val="tx1"/>
                </a:solidFill>
                <a:latin typeface="DFKai-SB" panose="03000509000000000000" pitchFamily="65" charset="-120"/>
                <a:ea typeface="DFKai-SB" panose="03000509000000000000" pitchFamily="65" charset="-120"/>
              </a:rPr>
              <a:t>. </a:t>
            </a:r>
            <a:endParaRPr lang="en-US" sz="2400" dirty="0">
              <a:solidFill>
                <a:schemeClr val="tx1"/>
              </a:solidFill>
              <a:latin typeface="DFKai-SB" panose="03000509000000000000" pitchFamily="65" charset="-120"/>
              <a:ea typeface="DFKai-SB" panose="03000509000000000000" pitchFamily="65" charset="-120"/>
            </a:endParaRPr>
          </a:p>
          <a:p>
            <a:pPr algn="l">
              <a:lnSpc>
                <a:spcPts val="3400"/>
              </a:lnSpc>
            </a:pPr>
            <a:r>
              <a:rPr lang="en-US" sz="2800" b="1" dirty="0">
                <a:solidFill>
                  <a:schemeClr val="tx1"/>
                </a:solidFill>
              </a:rPr>
              <a:t>In your life,  Who may be feeling victimized by your expectations? What “</a:t>
            </a:r>
            <a:r>
              <a:rPr lang="en-US" sz="2800" b="1" dirty="0" err="1">
                <a:solidFill>
                  <a:schemeClr val="tx1"/>
                </a:solidFill>
              </a:rPr>
              <a:t>shoulds</a:t>
            </a:r>
            <a:r>
              <a:rPr lang="en-US" sz="2800" b="1" dirty="0">
                <a:solidFill>
                  <a:schemeClr val="tx1"/>
                </a:solidFill>
              </a:rPr>
              <a:t>” do you have for other people (anyone in the relationship, </a:t>
            </a:r>
            <a:r>
              <a:rPr lang="en-US" sz="2800" b="1" dirty="0" err="1">
                <a:solidFill>
                  <a:schemeClr val="tx1"/>
                </a:solidFill>
              </a:rPr>
              <a:t>eg</a:t>
            </a:r>
            <a:r>
              <a:rPr lang="en-US" sz="2800" b="1" dirty="0">
                <a:solidFill>
                  <a:schemeClr val="tx1"/>
                </a:solidFill>
              </a:rPr>
              <a:t>: spouse, children, friends…)? Whose expectations have made you feel victimized? From whom are you “feeling pressured” to do something? Can you figure out the process by which you got hooked into saying yes to something you are feeling pressured to do? Please share your experience.</a:t>
            </a:r>
            <a:endParaRPr lang="en-US" sz="2800" dirty="0">
              <a:solidFill>
                <a:schemeClr val="tx1"/>
              </a:solidFill>
            </a:endParaRPr>
          </a:p>
          <a:p>
            <a:pPr algn="l">
              <a:lnSpc>
                <a:spcPts val="3400"/>
              </a:lnSpc>
            </a:pPr>
            <a:r>
              <a:rPr lang="en-US" sz="24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a:t>
            </a:r>
            <a:endParaRPr lang="en-US" sz="2400" dirty="0">
              <a:solidFill>
                <a:schemeClr val="tx1"/>
              </a:solidFill>
              <a:latin typeface="DFKai-SB" panose="03000509000000000000" pitchFamily="65" charset="-120"/>
              <a:ea typeface="DFKai-SB" panose="03000509000000000000" pitchFamily="65" charset="-120"/>
              <a:cs typeface="Calibri Light" panose="020F0302020204030204" pitchFamily="34" charset="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20</a:t>
            </a:fld>
            <a:endParaRPr lang="en-US" dirty="0"/>
          </a:p>
        </p:txBody>
      </p:sp>
    </p:spTree>
    <p:extLst>
      <p:ext uri="{BB962C8B-B14F-4D97-AF65-F5344CB8AC3E}">
        <p14:creationId xmlns:p14="http://schemas.microsoft.com/office/powerpoint/2010/main" val="4071739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61999"/>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lvl="0" algn="l">
              <a:lnSpc>
                <a:spcPts val="3600"/>
              </a:lnSpc>
            </a:pPr>
            <a:r>
              <a:rPr lang="en-US" altLang="zh-TW" sz="2800" b="1" dirty="0" smtClean="0">
                <a:solidFill>
                  <a:schemeClr val="tx1"/>
                </a:solidFill>
                <a:latin typeface="DFKai-SB" panose="03000509000000000000" pitchFamily="65" charset="-120"/>
                <a:ea typeface="DFKai-SB" panose="03000509000000000000" pitchFamily="65" charset="-120"/>
              </a:rPr>
              <a:t>2.</a:t>
            </a:r>
            <a:r>
              <a:rPr lang="zh-TW" altLang="en-US" sz="2800" b="1" dirty="0">
                <a:solidFill>
                  <a:schemeClr val="tx1"/>
                </a:solidFill>
                <a:latin typeface="DFKai-SB" panose="03000509000000000000" pitchFamily="65" charset="-120"/>
                <a:ea typeface="DFKai-SB" panose="03000509000000000000" pitchFamily="65" charset="-120"/>
              </a:rPr>
              <a:t>你對加拉太書</a:t>
            </a:r>
            <a:r>
              <a:rPr lang="en-US" sz="2800" b="1" dirty="0">
                <a:solidFill>
                  <a:schemeClr val="tx1"/>
                </a:solidFill>
                <a:latin typeface="DFKai-SB" panose="03000509000000000000" pitchFamily="65" charset="-120"/>
                <a:ea typeface="DFKai-SB" panose="03000509000000000000" pitchFamily="65" charset="-120"/>
              </a:rPr>
              <a:t> 6:4 </a:t>
            </a:r>
            <a:r>
              <a:rPr lang="zh-TW" altLang="en-US" sz="2800" b="1" dirty="0">
                <a:solidFill>
                  <a:schemeClr val="tx1"/>
                </a:solidFill>
                <a:latin typeface="DFKai-SB" panose="03000509000000000000" pitchFamily="65" charset="-120"/>
                <a:ea typeface="DFKai-SB" panose="03000509000000000000" pitchFamily="65" charset="-120"/>
              </a:rPr>
              <a:t>有什麼領受？ 您傾向於將自己與其他人比較嗎？ 你傾向於嚴苛對待自己認為你一定不可輸給別人嗎？ 為什麼？ 您是否傾向於將您的配偶、孩子、老闆或您生活中其他重要的人與其他人比較呢？ 你成長的過程中，你的親人</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師長</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也曾這樣將你與他人比較嗎</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回顧這些場景，你有甚麼感受</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在你的人格發展上造成了什麼影響？請分享你的經驗</a:t>
            </a:r>
            <a:r>
              <a:rPr lang="en-US" sz="2800" b="1" dirty="0">
                <a:solidFill>
                  <a:schemeClr val="tx1"/>
                </a:solidFill>
                <a:latin typeface="DFKai-SB" panose="03000509000000000000" pitchFamily="65" charset="-120"/>
                <a:ea typeface="DFKai-SB" panose="03000509000000000000" pitchFamily="65" charset="-120"/>
              </a:rPr>
              <a:t>. </a:t>
            </a:r>
            <a:r>
              <a:rPr lang="en-US" sz="2800" b="1" dirty="0" smtClean="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algn="l">
              <a:lnSpc>
                <a:spcPts val="3600"/>
              </a:lnSpc>
            </a:pPr>
            <a:r>
              <a:rPr lang="en-US" sz="2800" b="1" dirty="0">
                <a:solidFill>
                  <a:schemeClr val="tx1"/>
                </a:solidFill>
                <a:latin typeface="DFKai-SB" panose="03000509000000000000" pitchFamily="65" charset="-120"/>
                <a:ea typeface="DFKai-SB" panose="03000509000000000000" pitchFamily="65" charset="-120"/>
              </a:rPr>
              <a:t>                                                                                                         </a:t>
            </a:r>
            <a:endParaRPr lang="en-US" sz="2800" dirty="0">
              <a:solidFill>
                <a:schemeClr val="tx1"/>
              </a:solidFill>
              <a:latin typeface="DFKai-SB" panose="03000509000000000000" pitchFamily="65" charset="-120"/>
              <a:ea typeface="DFKai-SB" panose="03000509000000000000" pitchFamily="65" charset="-120"/>
            </a:endParaRPr>
          </a:p>
          <a:p>
            <a:pPr algn="l">
              <a:lnSpc>
                <a:spcPts val="3600"/>
              </a:lnSpc>
            </a:pPr>
            <a:r>
              <a:rPr lang="zh-TW" altLang="en-US" sz="2800" b="1" u="sng" dirty="0">
                <a:solidFill>
                  <a:schemeClr val="tx1"/>
                </a:solidFill>
                <a:latin typeface="DFKai-SB" panose="03000509000000000000" pitchFamily="65" charset="-120"/>
                <a:ea typeface="DFKai-SB" panose="03000509000000000000" pitchFamily="65" charset="-120"/>
              </a:rPr>
              <a:t>加拉太書</a:t>
            </a:r>
            <a:r>
              <a:rPr lang="en-US" sz="2800" b="1" u="sng" dirty="0">
                <a:solidFill>
                  <a:schemeClr val="tx1"/>
                </a:solidFill>
                <a:latin typeface="DFKai-SB" panose="03000509000000000000" pitchFamily="65" charset="-120"/>
                <a:ea typeface="DFKai-SB" panose="03000509000000000000" pitchFamily="65" charset="-120"/>
              </a:rPr>
              <a:t> 6:4</a:t>
            </a:r>
            <a:r>
              <a:rPr lang="en-US" sz="2800" dirty="0">
                <a:solidFill>
                  <a:schemeClr val="tx1"/>
                </a:solidFill>
                <a:latin typeface="DFKai-SB" panose="03000509000000000000" pitchFamily="65" charset="-120"/>
                <a:ea typeface="DFKai-SB" panose="03000509000000000000" pitchFamily="65" charset="-120"/>
              </a:rPr>
              <a:t>  </a:t>
            </a:r>
            <a:r>
              <a:rPr lang="zh-TW" altLang="en-US" sz="2800" dirty="0">
                <a:solidFill>
                  <a:schemeClr val="tx1"/>
                </a:solidFill>
                <a:latin typeface="DFKai-SB" panose="03000509000000000000" pitchFamily="65" charset="-120"/>
                <a:ea typeface="DFKai-SB" panose="03000509000000000000" pitchFamily="65" charset="-120"/>
              </a:rPr>
              <a:t>你們每人應該檢查自己的行為，如果自己的行為好，可以引以為榮。但不要和別人相比，免得看到不如自己的人，就驕傲自滿</a:t>
            </a:r>
            <a:endParaRPr lang="en-US" sz="2800" dirty="0">
              <a:solidFill>
                <a:schemeClr val="tx1"/>
              </a:solidFill>
              <a:latin typeface="DFKai-SB" panose="03000509000000000000" pitchFamily="65" charset="-120"/>
              <a:ea typeface="DFKai-SB" panose="03000509000000000000" pitchFamily="65" charset="-120"/>
            </a:endParaRPr>
          </a:p>
          <a:p>
            <a:pPr lvl="0" algn="l">
              <a:lnSpc>
                <a:spcPts val="3600"/>
              </a:lnSpc>
            </a:pP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21</a:t>
            </a:fld>
            <a:endParaRPr lang="en-US" dirty="0"/>
          </a:p>
        </p:txBody>
      </p:sp>
    </p:spTree>
    <p:extLst>
      <p:ext uri="{BB962C8B-B14F-4D97-AF65-F5344CB8AC3E}">
        <p14:creationId xmlns:p14="http://schemas.microsoft.com/office/powerpoint/2010/main" val="4233561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61999"/>
          </a:xfrm>
        </p:spPr>
        <p:txBody>
          <a:bodyPr>
            <a:noAutofit/>
          </a:bodyPr>
          <a:lstStyle/>
          <a:p>
            <a:r>
              <a:rPr lang="zh-TW" altLang="en-US" sz="40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40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685801"/>
            <a:ext cx="9144000" cy="6172200"/>
          </a:xfrm>
        </p:spPr>
        <p:txBody>
          <a:bodyPr>
            <a:noAutofit/>
          </a:bodyPr>
          <a:lstStyle/>
          <a:p>
            <a:pPr algn="l"/>
            <a:r>
              <a:rPr lang="en-US" altLang="zh-TW" sz="2800" b="1" dirty="0" smtClean="0">
                <a:solidFill>
                  <a:schemeClr val="tx1"/>
                </a:solidFill>
                <a:latin typeface="Calibri Light" panose="020F0302020204030204" pitchFamily="34" charset="0"/>
                <a:ea typeface="DFKai-SB" panose="03000509000000000000" pitchFamily="65" charset="-120"/>
                <a:cs typeface="Calibri Light" panose="020F0302020204030204" pitchFamily="34" charset="0"/>
              </a:rPr>
              <a:t>2.</a:t>
            </a:r>
            <a:r>
              <a:rPr lang="en-US" sz="2800" b="1" dirty="0">
                <a:solidFill>
                  <a:schemeClr val="tx1"/>
                </a:solidFill>
                <a:latin typeface="Calibri Light" panose="020F0302020204030204" pitchFamily="34" charset="0"/>
                <a:cs typeface="Calibri Light" panose="020F0302020204030204" pitchFamily="34" charset="0"/>
              </a:rPr>
              <a:t> </a:t>
            </a:r>
            <a:r>
              <a:rPr lang="en-US" sz="2800" b="1" dirty="0">
                <a:solidFill>
                  <a:schemeClr val="tx1"/>
                </a:solidFill>
              </a:rPr>
              <a:t>What does Galatians 6:4 mean to you? Do you tend to compare yourself to other people? Do you tend to be hard on yourself and think you must not lose to others, why?</a:t>
            </a:r>
            <a:endParaRPr lang="en-US" sz="2800" dirty="0">
              <a:solidFill>
                <a:schemeClr val="tx1"/>
              </a:solidFill>
            </a:endParaRPr>
          </a:p>
          <a:p>
            <a:pPr algn="l"/>
            <a:r>
              <a:rPr lang="en-US" sz="2800" b="1" dirty="0">
                <a:solidFill>
                  <a:schemeClr val="tx1"/>
                </a:solidFill>
              </a:rPr>
              <a:t>Do you tend to compare your spouse, children, boss or other significant people in your life to someone else? When you were growing up,  did  your care giver/teachers... compare you to others in this way? Looking back at these scenes, how do you feel</a:t>
            </a:r>
            <a:r>
              <a:rPr lang="zh-TW" altLang="en-US" sz="2800" b="1" dirty="0">
                <a:solidFill>
                  <a:schemeClr val="tx1"/>
                </a:solidFill>
              </a:rPr>
              <a:t>？</a:t>
            </a:r>
            <a:r>
              <a:rPr lang="zh-TW" altLang="en-US" sz="2800" dirty="0">
                <a:solidFill>
                  <a:schemeClr val="tx1"/>
                </a:solidFill>
              </a:rPr>
              <a:t> </a:t>
            </a:r>
            <a:r>
              <a:rPr lang="en-US" sz="2800" b="1" dirty="0">
                <a:solidFill>
                  <a:schemeClr val="tx1"/>
                </a:solidFill>
              </a:rPr>
              <a:t>What impact did it have on your personality development? Please share your experience.</a:t>
            </a:r>
            <a:endParaRPr lang="en-US" sz="2800" dirty="0">
              <a:solidFill>
                <a:schemeClr val="tx1"/>
              </a:solidFill>
            </a:endParaRPr>
          </a:p>
          <a:p>
            <a:pPr algn="l"/>
            <a:endParaRPr lang="en-US" sz="2800" b="1" u="sng" dirty="0" smtClean="0">
              <a:solidFill>
                <a:schemeClr val="tx1"/>
              </a:solidFill>
            </a:endParaRPr>
          </a:p>
          <a:p>
            <a:pPr algn="l"/>
            <a:r>
              <a:rPr lang="en-US" sz="2800" b="1" u="sng" dirty="0" smtClean="0">
                <a:solidFill>
                  <a:schemeClr val="tx1"/>
                </a:solidFill>
              </a:rPr>
              <a:t>Galatians </a:t>
            </a:r>
            <a:r>
              <a:rPr lang="en-US" sz="2800" b="1" u="sng" dirty="0">
                <a:solidFill>
                  <a:schemeClr val="tx1"/>
                </a:solidFill>
              </a:rPr>
              <a:t>6:4</a:t>
            </a:r>
            <a:r>
              <a:rPr lang="en-US" sz="2800" dirty="0">
                <a:solidFill>
                  <a:schemeClr val="tx1"/>
                </a:solidFill>
              </a:rPr>
              <a:t> Each one should test their own actions. Then they can take pride in themselves alone, without comparing themselves to someone else</a:t>
            </a:r>
            <a:endParaRPr lang="en-US" sz="2800" b="1" dirty="0">
              <a:solidFill>
                <a:schemeClr val="tx1"/>
              </a:solidFill>
              <a:latin typeface="Calibri Light" panose="020F0302020204030204" pitchFamily="34" charset="0"/>
              <a:cs typeface="Calibri Light" panose="020F0302020204030204" pitchFamily="34" charset="0"/>
            </a:endParaRPr>
          </a:p>
        </p:txBody>
      </p:sp>
      <p:sp>
        <p:nvSpPr>
          <p:cNvPr id="5" name="Slide Number Placeholder 4"/>
          <p:cNvSpPr>
            <a:spLocks noGrp="1"/>
          </p:cNvSpPr>
          <p:nvPr>
            <p:ph type="sldNum" sz="quarter" idx="12"/>
          </p:nvPr>
        </p:nvSpPr>
        <p:spPr>
          <a:xfrm>
            <a:off x="8458200" y="6400800"/>
            <a:ext cx="533400" cy="365125"/>
          </a:xfrm>
        </p:spPr>
        <p:txBody>
          <a:bodyPr/>
          <a:lstStyle/>
          <a:p>
            <a:fld id="{69C4CFD8-F662-4A36-AA27-12DE1FA08638}" type="slidenum">
              <a:rPr lang="en-US" smtClean="0"/>
              <a:t>22</a:t>
            </a:fld>
            <a:endParaRPr lang="en-US" dirty="0"/>
          </a:p>
        </p:txBody>
      </p:sp>
    </p:spTree>
    <p:extLst>
      <p:ext uri="{BB962C8B-B14F-4D97-AF65-F5344CB8AC3E}">
        <p14:creationId xmlns:p14="http://schemas.microsoft.com/office/powerpoint/2010/main" val="3932164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5"/>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746125"/>
            <a:ext cx="9144000" cy="6111875"/>
          </a:xfrm>
        </p:spPr>
        <p:txBody>
          <a:bodyPr>
            <a:noAutofit/>
          </a:bodyPr>
          <a:lstStyle/>
          <a:p>
            <a:pPr lvl="0" algn="l">
              <a:lnSpc>
                <a:spcPts val="4100"/>
              </a:lnSpc>
            </a:pPr>
            <a:r>
              <a:rPr lang="en-US" altLang="zh-TW" sz="2800" b="1" dirty="0" smtClean="0">
                <a:solidFill>
                  <a:schemeClr val="tx1"/>
                </a:solidFill>
                <a:latin typeface="DFKai-SB" panose="03000509000000000000" pitchFamily="65" charset="-120"/>
                <a:ea typeface="DFKai-SB" panose="03000509000000000000" pitchFamily="65" charset="-120"/>
              </a:rPr>
              <a:t>3.</a:t>
            </a:r>
            <a:r>
              <a:rPr lang="zh-TW" altLang="en-US" sz="2800" b="1" dirty="0">
                <a:solidFill>
                  <a:schemeClr val="tx1"/>
                </a:solidFill>
                <a:latin typeface="DFKai-SB" panose="03000509000000000000" pitchFamily="65" charset="-120"/>
                <a:ea typeface="DFKai-SB" panose="03000509000000000000" pitchFamily="65" charset="-120"/>
              </a:rPr>
              <a:t>在你的生命中，你曾被限制你的選擇權而無奈地讓別</a:t>
            </a:r>
            <a:r>
              <a:rPr lang="zh-TW" altLang="en-US" sz="2800" b="1" dirty="0" smtClean="0">
                <a:solidFill>
                  <a:schemeClr val="tx1"/>
                </a:solidFill>
                <a:latin typeface="DFKai-SB" panose="03000509000000000000" pitchFamily="65" charset="-120"/>
                <a:ea typeface="DFKai-SB" panose="03000509000000000000" pitchFamily="65" charset="-120"/>
              </a:rPr>
              <a:t>人為</a:t>
            </a:r>
            <a:r>
              <a:rPr lang="zh-TW" altLang="en-US" sz="2800" b="1" dirty="0">
                <a:solidFill>
                  <a:schemeClr val="tx1"/>
                </a:solidFill>
                <a:latin typeface="DFKai-SB" panose="03000509000000000000" pitchFamily="65" charset="-120"/>
                <a:ea typeface="DFKai-SB" panose="03000509000000000000" pitchFamily="65" charset="-120"/>
              </a:rPr>
              <a:t>你選擇嗎</a:t>
            </a:r>
            <a:r>
              <a:rPr lang="en-US" sz="2800" b="1" dirty="0">
                <a:solidFill>
                  <a:schemeClr val="tx1"/>
                </a:solidFill>
                <a:latin typeface="DFKai-SB" panose="03000509000000000000" pitchFamily="65" charset="-120"/>
                <a:ea typeface="DFKai-SB" panose="03000509000000000000" pitchFamily="65" charset="-120"/>
              </a:rPr>
              <a:t>?  </a:t>
            </a:r>
            <a:r>
              <a:rPr lang="zh-TW" altLang="en-US" sz="2800" b="1" dirty="0">
                <a:solidFill>
                  <a:schemeClr val="tx1"/>
                </a:solidFill>
                <a:latin typeface="DFKai-SB" panose="03000509000000000000" pitchFamily="65" charset="-120"/>
                <a:ea typeface="DFKai-SB" panose="03000509000000000000" pitchFamily="65" charset="-120"/>
              </a:rPr>
              <a:t>這些年來如何影響了你？ 人們使</a:t>
            </a:r>
            <a:r>
              <a:rPr lang="zh-TW" altLang="en-US" sz="2800" b="1" dirty="0" smtClean="0">
                <a:solidFill>
                  <a:schemeClr val="tx1"/>
                </a:solidFill>
                <a:latin typeface="DFKai-SB" panose="03000509000000000000" pitchFamily="65" charset="-120"/>
                <a:ea typeface="DFKai-SB" panose="03000509000000000000" pitchFamily="65" charset="-120"/>
              </a:rPr>
              <a:t>用了</a:t>
            </a:r>
            <a:r>
              <a:rPr lang="zh-TW" altLang="en-US" sz="2800" b="1" dirty="0">
                <a:solidFill>
                  <a:schemeClr val="tx1"/>
                </a:solidFill>
                <a:latin typeface="DFKai-SB" panose="03000509000000000000" pitchFamily="65" charset="-120"/>
                <a:ea typeface="DFKai-SB" panose="03000509000000000000" pitchFamily="65" charset="-120"/>
              </a:rPr>
              <a:t>哪些具體方法</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威脅、沉默對待、「如果你</a:t>
            </a:r>
            <a:r>
              <a:rPr lang="zh-TW" altLang="en-US" sz="2800" b="1" dirty="0" smtClean="0">
                <a:solidFill>
                  <a:schemeClr val="tx1"/>
                </a:solidFill>
                <a:latin typeface="DFKai-SB" panose="03000509000000000000" pitchFamily="65" charset="-120"/>
                <a:ea typeface="DFKai-SB" panose="03000509000000000000" pitchFamily="65" charset="-120"/>
              </a:rPr>
              <a:t>愛我</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你就要</a:t>
            </a:r>
            <a:r>
              <a:rPr lang="en-US" altLang="zh-TW"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」或「如果你不</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你就是</a:t>
            </a:r>
            <a:r>
              <a:rPr lang="en-US" sz="2800" b="1" dirty="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的人</a:t>
            </a:r>
            <a:r>
              <a:rPr lang="zh-TW" altLang="en-US" sz="2800" b="1" dirty="0" smtClean="0">
                <a:solidFill>
                  <a:schemeClr val="tx1"/>
                </a:solidFill>
                <a:latin typeface="DFKai-SB" panose="03000509000000000000" pitchFamily="65" charset="-120"/>
                <a:ea typeface="DFKai-SB" panose="03000509000000000000" pitchFamily="65" charset="-120"/>
              </a:rPr>
              <a:t>」的</a:t>
            </a:r>
            <a:r>
              <a:rPr lang="zh-TW" altLang="en-US" sz="2800" b="1" dirty="0">
                <a:solidFill>
                  <a:schemeClr val="tx1"/>
                </a:solidFill>
                <a:latin typeface="DFKai-SB" panose="03000509000000000000" pitchFamily="65" charset="-120"/>
                <a:ea typeface="DFKai-SB" panose="03000509000000000000" pitchFamily="65" charset="-120"/>
              </a:rPr>
              <a:t>陳述，或辱</a:t>
            </a:r>
            <a:r>
              <a:rPr lang="zh-TW" altLang="en-US" sz="2800" b="1" dirty="0" smtClean="0">
                <a:solidFill>
                  <a:schemeClr val="tx1"/>
                </a:solidFill>
                <a:latin typeface="DFKai-SB" panose="03000509000000000000" pitchFamily="65" charset="-120"/>
                <a:ea typeface="DFKai-SB" panose="03000509000000000000" pitchFamily="65" charset="-120"/>
              </a:rPr>
              <a:t>罵試圖操縱你嗎？ 你曾說過「你怎麼能這樣對我？」讓人感到內疚而對她</a:t>
            </a:r>
            <a:r>
              <a:rPr lang="en-US" sz="2800" b="1" dirty="0" smtClean="0">
                <a:solidFill>
                  <a:schemeClr val="tx1"/>
                </a:solidFill>
                <a:latin typeface="DFKai-SB" panose="03000509000000000000" pitchFamily="65" charset="-120"/>
                <a:ea typeface="DFKai-SB" panose="03000509000000000000" pitchFamily="65" charset="-120"/>
              </a:rPr>
              <a:t>/</a:t>
            </a:r>
            <a:r>
              <a:rPr lang="zh-TW" altLang="en-US" sz="2800" b="1" dirty="0" smtClean="0">
                <a:solidFill>
                  <a:schemeClr val="tx1"/>
                </a:solidFill>
                <a:latin typeface="DFKai-SB" panose="03000509000000000000" pitchFamily="65" charset="-120"/>
                <a:ea typeface="DFKai-SB" panose="03000509000000000000" pitchFamily="65" charset="-120"/>
              </a:rPr>
              <a:t>他情緒勒索嗎？ 請分享您的經驗。</a:t>
            </a:r>
            <a:endParaRPr lang="en-US" altLang="zh-TW" sz="2800" b="1" dirty="0" smtClean="0">
              <a:solidFill>
                <a:schemeClr val="tx1"/>
              </a:solidFill>
              <a:latin typeface="DFKai-SB" panose="03000509000000000000" pitchFamily="65" charset="-120"/>
              <a:ea typeface="DFKai-SB" panose="03000509000000000000" pitchFamily="65" charset="-120"/>
            </a:endParaRPr>
          </a:p>
          <a:p>
            <a:pPr algn="l">
              <a:lnSpc>
                <a:spcPts val="4100"/>
              </a:lnSpc>
            </a:pPr>
            <a:r>
              <a:rPr lang="en-US" sz="2800" b="1" dirty="0" smtClean="0">
                <a:solidFill>
                  <a:schemeClr val="tx1"/>
                </a:solidFill>
                <a:latin typeface="DFKai-SB" panose="03000509000000000000" pitchFamily="65" charset="-120"/>
                <a:ea typeface="DFKai-SB" panose="03000509000000000000" pitchFamily="65" charset="-120"/>
                <a:cs typeface="Calibri Light" panose="020F0302020204030204" pitchFamily="34" charset="0"/>
              </a:rPr>
              <a:t> </a:t>
            </a:r>
            <a:endParaRPr lang="en-US" sz="2800"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23</a:t>
            </a:fld>
            <a:endParaRPr lang="en-US" dirty="0"/>
          </a:p>
        </p:txBody>
      </p:sp>
    </p:spTree>
    <p:extLst>
      <p:ext uri="{BB962C8B-B14F-4D97-AF65-F5344CB8AC3E}">
        <p14:creationId xmlns:p14="http://schemas.microsoft.com/office/powerpoint/2010/main" val="2119055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5"/>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algn="l">
              <a:lnSpc>
                <a:spcPts val="3700"/>
              </a:lnSpc>
            </a:pPr>
            <a:r>
              <a:rPr lang="en-US" altLang="zh-TW" sz="2800" b="1" dirty="0" smtClean="0">
                <a:solidFill>
                  <a:schemeClr val="tx1"/>
                </a:solidFill>
                <a:ea typeface="DFKai-SB" panose="03000509000000000000" pitchFamily="65" charset="-120"/>
              </a:rPr>
              <a:t>3.</a:t>
            </a:r>
            <a:r>
              <a:rPr lang="en-US" sz="2800" b="1" dirty="0">
                <a:solidFill>
                  <a:schemeClr val="tx1"/>
                </a:solidFill>
                <a:ea typeface="DFKai-SB" panose="03000509000000000000" pitchFamily="65" charset="-120"/>
              </a:rPr>
              <a:t> When have others tried to bind you to making choices for </a:t>
            </a:r>
            <a:r>
              <a:rPr lang="en-US" sz="2800" b="1" dirty="0" smtClean="0">
                <a:solidFill>
                  <a:schemeClr val="tx1"/>
                </a:solidFill>
                <a:ea typeface="DFKai-SB" panose="03000509000000000000" pitchFamily="65" charset="-120"/>
              </a:rPr>
              <a:t>	you</a:t>
            </a:r>
            <a:r>
              <a:rPr lang="en-US" sz="2800" b="1" dirty="0">
                <a:solidFill>
                  <a:schemeClr val="tx1"/>
                </a:solidFill>
                <a:ea typeface="DFKai-SB" panose="03000509000000000000" pitchFamily="65" charset="-120"/>
              </a:rPr>
              <a:t>? What guilt message influenced you through the </a:t>
            </a:r>
            <a:r>
              <a:rPr lang="en-US" sz="2800" b="1" dirty="0" smtClean="0">
                <a:solidFill>
                  <a:schemeClr val="tx1"/>
                </a:solidFill>
                <a:ea typeface="DFKai-SB" panose="03000509000000000000" pitchFamily="65" charset="-120"/>
              </a:rPr>
              <a:t>	years</a:t>
            </a:r>
            <a:r>
              <a:rPr lang="en-US" sz="2800" b="1" dirty="0">
                <a:solidFill>
                  <a:schemeClr val="tx1"/>
                </a:solidFill>
                <a:ea typeface="DFKai-SB" panose="03000509000000000000" pitchFamily="65" charset="-120"/>
              </a:rPr>
              <a:t>? How have people tried to manipulate you? </a:t>
            </a:r>
            <a:r>
              <a:rPr lang="en-US" sz="2800" b="1" dirty="0" smtClean="0">
                <a:solidFill>
                  <a:schemeClr val="tx1"/>
                </a:solidFill>
                <a:ea typeface="DFKai-SB" panose="03000509000000000000" pitchFamily="65" charset="-120"/>
              </a:rPr>
              <a:t>	What </a:t>
            </a:r>
            <a:r>
              <a:rPr lang="en-US" sz="2800" b="1" dirty="0">
                <a:solidFill>
                  <a:schemeClr val="tx1"/>
                </a:solidFill>
                <a:ea typeface="DFKai-SB" panose="03000509000000000000" pitchFamily="65" charset="-120"/>
              </a:rPr>
              <a:t>specific methods did they use—threats, the </a:t>
            </a:r>
            <a:r>
              <a:rPr lang="en-US" sz="2800" b="1" dirty="0" smtClean="0">
                <a:solidFill>
                  <a:schemeClr val="tx1"/>
                </a:solidFill>
                <a:ea typeface="DFKai-SB" panose="03000509000000000000" pitchFamily="65" charset="-120"/>
              </a:rPr>
              <a:t>	silent </a:t>
            </a:r>
            <a:r>
              <a:rPr lang="en-US" sz="2800" b="1" dirty="0">
                <a:solidFill>
                  <a:schemeClr val="tx1"/>
                </a:solidFill>
                <a:ea typeface="DFKai-SB" panose="03000509000000000000" pitchFamily="65" charset="-120"/>
              </a:rPr>
              <a:t>treatment, ‘if-you-love-me-you will…” </a:t>
            </a:r>
            <a:r>
              <a:rPr lang="en-US" sz="2800" b="1" dirty="0" smtClean="0">
                <a:solidFill>
                  <a:schemeClr val="tx1"/>
                </a:solidFill>
                <a:ea typeface="DFKai-SB" panose="03000509000000000000" pitchFamily="65" charset="-120"/>
              </a:rPr>
              <a:t>	statements </a:t>
            </a:r>
            <a:r>
              <a:rPr lang="en-US" sz="2800" b="1" dirty="0">
                <a:solidFill>
                  <a:schemeClr val="tx1"/>
                </a:solidFill>
                <a:ea typeface="DFKai-SB" panose="03000509000000000000" pitchFamily="65" charset="-120"/>
              </a:rPr>
              <a:t>or name-calling? How have you tried to </a:t>
            </a:r>
            <a:r>
              <a:rPr lang="en-US" sz="2800" b="1" dirty="0" smtClean="0">
                <a:solidFill>
                  <a:schemeClr val="tx1"/>
                </a:solidFill>
                <a:ea typeface="DFKai-SB" panose="03000509000000000000" pitchFamily="65" charset="-120"/>
              </a:rPr>
              <a:t>	bind </a:t>
            </a:r>
            <a:r>
              <a:rPr lang="en-US" sz="2800" b="1" dirty="0">
                <a:solidFill>
                  <a:schemeClr val="tx1"/>
                </a:solidFill>
                <a:ea typeface="DFKai-SB" panose="03000509000000000000" pitchFamily="65" charset="-120"/>
              </a:rPr>
              <a:t>others by making their choices for them? When </a:t>
            </a:r>
            <a:r>
              <a:rPr lang="en-US" sz="2800" b="1" dirty="0" smtClean="0">
                <a:solidFill>
                  <a:schemeClr val="tx1"/>
                </a:solidFill>
                <a:ea typeface="DFKai-SB" panose="03000509000000000000" pitchFamily="65" charset="-120"/>
              </a:rPr>
              <a:t>	have </a:t>
            </a:r>
            <a:r>
              <a:rPr lang="en-US" sz="2800" b="1" dirty="0">
                <a:solidFill>
                  <a:schemeClr val="tx1"/>
                </a:solidFill>
                <a:ea typeface="DFKai-SB" panose="03000509000000000000" pitchFamily="65" charset="-120"/>
              </a:rPr>
              <a:t>you said “How could you do this to me?”  and </a:t>
            </a:r>
            <a:r>
              <a:rPr lang="en-US" sz="2800" b="1" dirty="0" smtClean="0">
                <a:solidFill>
                  <a:schemeClr val="tx1"/>
                </a:solidFill>
                <a:ea typeface="DFKai-SB" panose="03000509000000000000" pitchFamily="65" charset="-120"/>
              </a:rPr>
              <a:t>	make </a:t>
            </a:r>
            <a:r>
              <a:rPr lang="en-US" sz="2800" b="1" dirty="0">
                <a:solidFill>
                  <a:schemeClr val="tx1"/>
                </a:solidFill>
                <a:ea typeface="DFKai-SB" panose="03000509000000000000" pitchFamily="65" charset="-120"/>
              </a:rPr>
              <a:t>other persons feel guilty for choice they make?  </a:t>
            </a:r>
            <a:r>
              <a:rPr lang="en-US" sz="2800" b="1" dirty="0" smtClean="0">
                <a:solidFill>
                  <a:schemeClr val="tx1"/>
                </a:solidFill>
                <a:ea typeface="DFKai-SB" panose="03000509000000000000" pitchFamily="65" charset="-120"/>
              </a:rPr>
              <a:t>	Please </a:t>
            </a:r>
            <a:r>
              <a:rPr lang="en-US" sz="2800" b="1" dirty="0">
                <a:solidFill>
                  <a:schemeClr val="tx1"/>
                </a:solidFill>
                <a:ea typeface="DFKai-SB" panose="03000509000000000000" pitchFamily="65" charset="-120"/>
              </a:rPr>
              <a:t>share your experience. </a:t>
            </a:r>
            <a:endParaRPr lang="en-US" sz="2800" dirty="0">
              <a:solidFill>
                <a:schemeClr val="tx1"/>
              </a:solidFill>
              <a:ea typeface="DFKai-SB" panose="03000509000000000000" pitchFamily="65" charset="-120"/>
            </a:endParaRP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24</a:t>
            </a:fld>
            <a:endParaRPr lang="en-US" dirty="0"/>
          </a:p>
        </p:txBody>
      </p:sp>
    </p:spTree>
    <p:extLst>
      <p:ext uri="{BB962C8B-B14F-4D97-AF65-F5344CB8AC3E}">
        <p14:creationId xmlns:p14="http://schemas.microsoft.com/office/powerpoint/2010/main" val="4030587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5"/>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838200"/>
            <a:ext cx="9144000" cy="6019800"/>
          </a:xfrm>
        </p:spPr>
        <p:txBody>
          <a:bodyPr>
            <a:noAutofit/>
          </a:bodyPr>
          <a:lstStyle/>
          <a:p>
            <a:pPr lvl="0" algn="l">
              <a:lnSpc>
                <a:spcPts val="4500"/>
              </a:lnSpc>
            </a:pPr>
            <a:r>
              <a:rPr lang="en-US" altLang="zh-TW" sz="2800" b="1" dirty="0">
                <a:solidFill>
                  <a:schemeClr val="tx1"/>
                </a:solidFill>
                <a:latin typeface="DFKai-SB" panose="03000509000000000000" pitchFamily="65" charset="-120"/>
                <a:ea typeface="DFKai-SB" panose="03000509000000000000" pitchFamily="65" charset="-120"/>
              </a:rPr>
              <a:t>4</a:t>
            </a:r>
            <a:r>
              <a:rPr lang="en-US" altLang="zh-TW" sz="2800" b="1" dirty="0" smtClean="0">
                <a:solidFill>
                  <a:schemeClr val="tx1"/>
                </a:solidFill>
                <a:latin typeface="DFKai-SB" panose="03000509000000000000" pitchFamily="65" charset="-120"/>
                <a:ea typeface="DFKai-SB" panose="03000509000000000000" pitchFamily="65" charset="-120"/>
              </a:rPr>
              <a:t>.</a:t>
            </a:r>
            <a:r>
              <a:rPr lang="zh-TW" altLang="en-US" sz="2800" b="1" dirty="0">
                <a:solidFill>
                  <a:schemeClr val="tx1"/>
                </a:solidFill>
                <a:latin typeface="DFKai-SB" panose="03000509000000000000" pitchFamily="65" charset="-120"/>
                <a:ea typeface="DFKai-SB" panose="03000509000000000000" pitchFamily="65" charset="-120"/>
              </a:rPr>
              <a:t>閱讀馬太福音</a:t>
            </a:r>
            <a:r>
              <a:rPr lang="en-US" sz="2800" b="1" dirty="0">
                <a:solidFill>
                  <a:schemeClr val="tx1"/>
                </a:solidFill>
                <a:latin typeface="DFKai-SB" panose="03000509000000000000" pitchFamily="65" charset="-120"/>
                <a:ea typeface="DFKai-SB" panose="03000509000000000000" pitchFamily="65" charset="-120"/>
              </a:rPr>
              <a:t> 18:15-17 </a:t>
            </a:r>
            <a:r>
              <a:rPr lang="zh-TW" altLang="en-US" sz="2800" b="1" dirty="0">
                <a:solidFill>
                  <a:schemeClr val="tx1"/>
                </a:solidFill>
                <a:latin typeface="DFKai-SB" panose="03000509000000000000" pitchFamily="65" charset="-120"/>
                <a:ea typeface="DFKai-SB" panose="03000509000000000000" pitchFamily="65" charset="-120"/>
              </a:rPr>
              <a:t>和哥林多前書</a:t>
            </a:r>
            <a:r>
              <a:rPr lang="en-US" sz="2800" b="1" dirty="0">
                <a:solidFill>
                  <a:schemeClr val="tx1"/>
                </a:solidFill>
                <a:latin typeface="DFKai-SB" panose="03000509000000000000" pitchFamily="65" charset="-120"/>
                <a:ea typeface="DFKai-SB" panose="03000509000000000000" pitchFamily="65" charset="-120"/>
              </a:rPr>
              <a:t> 5:9-13</a:t>
            </a:r>
            <a:r>
              <a:rPr lang="zh-TW" altLang="en-US" sz="2800" b="1" dirty="0" smtClean="0">
                <a:solidFill>
                  <a:schemeClr val="tx1"/>
                </a:solidFill>
                <a:latin typeface="DFKai-SB" panose="03000509000000000000" pitchFamily="65" charset="-120"/>
                <a:ea typeface="DFKai-SB" panose="03000509000000000000" pitchFamily="65" charset="-120"/>
              </a:rPr>
              <a:t>。你</a:t>
            </a:r>
            <a:r>
              <a:rPr lang="zh-TW" altLang="en-US" sz="2800" b="1" dirty="0">
                <a:solidFill>
                  <a:schemeClr val="tx1"/>
                </a:solidFill>
                <a:latin typeface="DFKai-SB" panose="03000509000000000000" pitchFamily="65" charset="-120"/>
                <a:ea typeface="DFKai-SB" panose="03000509000000000000" pitchFamily="65" charset="-120"/>
              </a:rPr>
              <a:t>什麼時候不得不對另一個人的邪惡行為設立界限？ 那個人對你設定的限制有何反應？</a:t>
            </a:r>
            <a:endParaRPr lang="en-US" sz="2800" b="1" dirty="0">
              <a:solidFill>
                <a:schemeClr val="tx1"/>
              </a:solidFill>
              <a:latin typeface="DFKai-SB" panose="03000509000000000000" pitchFamily="65" charset="-120"/>
              <a:ea typeface="DFKai-SB" panose="03000509000000000000" pitchFamily="65" charset="-120"/>
            </a:endParaRPr>
          </a:p>
          <a:p>
            <a:pPr algn="l">
              <a:lnSpc>
                <a:spcPts val="4500"/>
              </a:lnSpc>
            </a:pPr>
            <a:r>
              <a:rPr lang="zh-TW" altLang="en-US" sz="2800" b="1" dirty="0">
                <a:solidFill>
                  <a:schemeClr val="tx1"/>
                </a:solidFill>
                <a:latin typeface="DFKai-SB" panose="03000509000000000000" pitchFamily="65" charset="-120"/>
                <a:ea typeface="DFKai-SB" panose="03000509000000000000" pitchFamily="65" charset="-120"/>
              </a:rPr>
              <a:t>對於一個人的邪惡行為，你需要在哪裡設立界限？ 你怎麼知道當你用耐心、堅忍和寬恕（基督教的良好美德本身）去對待這樣的人是否會助長他的惡行，讓他的邪惡行為繼續下去呢？請分享你的經驗與看法</a:t>
            </a:r>
            <a:r>
              <a:rPr lang="en-US" sz="2800" b="1" dirty="0">
                <a:solidFill>
                  <a:schemeClr val="tx1"/>
                </a:solidFill>
                <a:latin typeface="DFKai-SB" panose="03000509000000000000" pitchFamily="65" charset="-120"/>
                <a:ea typeface="DFKai-SB" panose="03000509000000000000" pitchFamily="65" charset="-120"/>
              </a:rPr>
              <a:t>. </a:t>
            </a: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25</a:t>
            </a:fld>
            <a:endParaRPr lang="en-US" dirty="0"/>
          </a:p>
        </p:txBody>
      </p:sp>
    </p:spTree>
    <p:extLst>
      <p:ext uri="{BB962C8B-B14F-4D97-AF65-F5344CB8AC3E}">
        <p14:creationId xmlns:p14="http://schemas.microsoft.com/office/powerpoint/2010/main" val="3094218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6125"/>
          </a:xfrm>
        </p:spPr>
        <p:txBody>
          <a:bodyPr>
            <a:normAutofit fontScale="90000"/>
          </a:bodyPr>
          <a:lstStyle/>
          <a:p>
            <a:r>
              <a:rPr lang="zh-TW" altLang="en-US" sz="5400" b="1" dirty="0" smtClean="0">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問題討論</a:t>
            </a:r>
            <a:endParaRPr lang="en-US" sz="5400" b="1" dirty="0">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3" name="Subtitle 2"/>
          <p:cNvSpPr>
            <a:spLocks noGrp="1"/>
          </p:cNvSpPr>
          <p:nvPr>
            <p:ph type="subTitle" idx="1"/>
          </p:nvPr>
        </p:nvSpPr>
        <p:spPr>
          <a:xfrm>
            <a:off x="0" y="914400"/>
            <a:ext cx="9144000" cy="5943600"/>
          </a:xfrm>
        </p:spPr>
        <p:txBody>
          <a:bodyPr>
            <a:noAutofit/>
          </a:bodyPr>
          <a:lstStyle/>
          <a:p>
            <a:pPr algn="l">
              <a:lnSpc>
                <a:spcPts val="4000"/>
              </a:lnSpc>
            </a:pPr>
            <a:r>
              <a:rPr lang="en-US" altLang="zh-TW" sz="2800" b="1" dirty="0">
                <a:solidFill>
                  <a:schemeClr val="tx1"/>
                </a:solidFill>
                <a:latin typeface="DFKai-SB" panose="03000509000000000000" pitchFamily="65" charset="-120"/>
                <a:ea typeface="DFKai-SB" panose="03000509000000000000" pitchFamily="65" charset="-120"/>
              </a:rPr>
              <a:t>4</a:t>
            </a:r>
            <a:r>
              <a:rPr lang="en-US" altLang="zh-TW" sz="2800" b="1" dirty="0" smtClean="0">
                <a:solidFill>
                  <a:schemeClr val="tx1"/>
                </a:solidFill>
                <a:latin typeface="DFKai-SB" panose="03000509000000000000" pitchFamily="65" charset="-120"/>
                <a:ea typeface="DFKai-SB" panose="03000509000000000000" pitchFamily="65" charset="-120"/>
              </a:rPr>
              <a:t>.</a:t>
            </a:r>
            <a:r>
              <a:rPr lang="en-US" sz="2800" b="1" dirty="0">
                <a:solidFill>
                  <a:schemeClr val="tx1"/>
                </a:solidFill>
              </a:rPr>
              <a:t> Read Matthew 18:15-17 and 1 Corinthians 5:9-13.  When </a:t>
            </a:r>
            <a:r>
              <a:rPr lang="en-US" sz="2800" b="1" dirty="0" smtClean="0">
                <a:solidFill>
                  <a:schemeClr val="tx1"/>
                </a:solidFill>
              </a:rPr>
              <a:t>	have </a:t>
            </a:r>
            <a:r>
              <a:rPr lang="en-US" sz="2800" b="1" dirty="0">
                <a:solidFill>
                  <a:schemeClr val="tx1"/>
                </a:solidFill>
              </a:rPr>
              <a:t>you had to draw the line against another </a:t>
            </a:r>
            <a:r>
              <a:rPr lang="en-US" sz="2800" b="1" dirty="0" smtClean="0">
                <a:solidFill>
                  <a:schemeClr val="tx1"/>
                </a:solidFill>
              </a:rPr>
              <a:t>	person’s </a:t>
            </a:r>
            <a:r>
              <a:rPr lang="en-US" sz="2800" b="1" dirty="0">
                <a:solidFill>
                  <a:schemeClr val="tx1"/>
                </a:solidFill>
              </a:rPr>
              <a:t>evil behavior? How did that person respond </a:t>
            </a:r>
            <a:r>
              <a:rPr lang="en-US" sz="2800" b="1" dirty="0" smtClean="0">
                <a:solidFill>
                  <a:schemeClr val="tx1"/>
                </a:solidFill>
              </a:rPr>
              <a:t>	to </a:t>
            </a:r>
            <a:r>
              <a:rPr lang="en-US" sz="2800" b="1" dirty="0">
                <a:solidFill>
                  <a:schemeClr val="tx1"/>
                </a:solidFill>
              </a:rPr>
              <a:t>the limit you set?</a:t>
            </a:r>
            <a:endParaRPr lang="en-US" sz="2800" dirty="0">
              <a:solidFill>
                <a:schemeClr val="tx1"/>
              </a:solidFill>
            </a:endParaRPr>
          </a:p>
          <a:p>
            <a:pPr algn="l">
              <a:lnSpc>
                <a:spcPts val="4000"/>
              </a:lnSpc>
            </a:pPr>
            <a:r>
              <a:rPr lang="en-US" sz="2800" b="1" dirty="0">
                <a:solidFill>
                  <a:schemeClr val="tx1"/>
                </a:solidFill>
              </a:rPr>
              <a:t>Where do you need to draw the line against a person’s evil </a:t>
            </a:r>
            <a:r>
              <a:rPr lang="en-US" sz="2800" b="1" dirty="0" smtClean="0">
                <a:solidFill>
                  <a:schemeClr val="tx1"/>
                </a:solidFill>
              </a:rPr>
              <a:t>	behavior</a:t>
            </a:r>
            <a:r>
              <a:rPr lang="en-US" sz="2800" b="1" dirty="0">
                <a:solidFill>
                  <a:schemeClr val="tx1"/>
                </a:solidFill>
              </a:rPr>
              <a:t>? How can you tell if what you call patience, </a:t>
            </a:r>
            <a:r>
              <a:rPr lang="en-US" sz="2800" b="1" dirty="0" smtClean="0">
                <a:solidFill>
                  <a:schemeClr val="tx1"/>
                </a:solidFill>
              </a:rPr>
              <a:t>	long-suffering</a:t>
            </a:r>
            <a:r>
              <a:rPr lang="en-US" sz="2800" b="1" dirty="0">
                <a:solidFill>
                  <a:schemeClr val="tx1"/>
                </a:solidFill>
              </a:rPr>
              <a:t>, and forgiveness (good Christian virtues </a:t>
            </a:r>
            <a:r>
              <a:rPr lang="en-US" sz="2800" b="1" dirty="0" smtClean="0">
                <a:solidFill>
                  <a:schemeClr val="tx1"/>
                </a:solidFill>
              </a:rPr>
              <a:t>	in </a:t>
            </a:r>
            <a:r>
              <a:rPr lang="en-US" sz="2800" b="1" dirty="0">
                <a:solidFill>
                  <a:schemeClr val="tx1"/>
                </a:solidFill>
              </a:rPr>
              <a:t>and of themselves) are in fact enabling a person’s </a:t>
            </a:r>
            <a:r>
              <a:rPr lang="en-US" sz="2800" b="1" dirty="0" smtClean="0">
                <a:solidFill>
                  <a:schemeClr val="tx1"/>
                </a:solidFill>
              </a:rPr>
              <a:t>	evil </a:t>
            </a:r>
            <a:r>
              <a:rPr lang="en-US" sz="2800" b="1" dirty="0">
                <a:solidFill>
                  <a:schemeClr val="tx1"/>
                </a:solidFill>
              </a:rPr>
              <a:t>behavior to continue? Please share your </a:t>
            </a:r>
            <a:r>
              <a:rPr lang="en-US" sz="2800" b="1" dirty="0" smtClean="0">
                <a:solidFill>
                  <a:schemeClr val="tx1"/>
                </a:solidFill>
              </a:rPr>
              <a:t>	experiences </a:t>
            </a:r>
            <a:r>
              <a:rPr lang="en-US" sz="2800" b="1" dirty="0">
                <a:solidFill>
                  <a:schemeClr val="tx1"/>
                </a:solidFill>
              </a:rPr>
              <a:t>and opinions. </a:t>
            </a:r>
            <a:endParaRPr lang="en-US" sz="2800" b="1" dirty="0">
              <a:solidFill>
                <a:schemeClr val="tx1"/>
              </a:solidFill>
              <a:latin typeface="DFKai-SB" panose="03000509000000000000" pitchFamily="65" charset="-120"/>
              <a:ea typeface="DFKai-SB" panose="03000509000000000000" pitchFamily="65" charset="-120"/>
            </a:endParaRPr>
          </a:p>
        </p:txBody>
      </p:sp>
      <p:sp>
        <p:nvSpPr>
          <p:cNvPr id="5" name="Slide Number Placeholder 4"/>
          <p:cNvSpPr>
            <a:spLocks noGrp="1"/>
          </p:cNvSpPr>
          <p:nvPr>
            <p:ph type="sldNum" sz="quarter" idx="12"/>
          </p:nvPr>
        </p:nvSpPr>
        <p:spPr>
          <a:xfrm>
            <a:off x="8382000" y="6400800"/>
            <a:ext cx="533400" cy="365125"/>
          </a:xfrm>
        </p:spPr>
        <p:txBody>
          <a:bodyPr/>
          <a:lstStyle/>
          <a:p>
            <a:fld id="{69C4CFD8-F662-4A36-AA27-12DE1FA08638}" type="slidenum">
              <a:rPr lang="en-US" smtClean="0"/>
              <a:t>26</a:t>
            </a:fld>
            <a:endParaRPr lang="en-US" dirty="0"/>
          </a:p>
        </p:txBody>
      </p:sp>
    </p:spTree>
    <p:extLst>
      <p:ext uri="{BB962C8B-B14F-4D97-AF65-F5344CB8AC3E}">
        <p14:creationId xmlns:p14="http://schemas.microsoft.com/office/powerpoint/2010/main" val="2362171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16875</TotalTime>
  <Words>4368</Words>
  <Application>Microsoft Office PowerPoint</Application>
  <PresentationFormat>On-screen Show (4:3)</PresentationFormat>
  <Paragraphs>207</Paragraphs>
  <Slides>26</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標楷體</vt:lpstr>
      <vt:lpstr>標楷體</vt:lpstr>
      <vt:lpstr>新細明體</vt:lpstr>
      <vt:lpstr>Arial</vt:lpstr>
      <vt:lpstr>Calibri</vt:lpstr>
      <vt:lpstr>Calibri Light</vt:lpstr>
      <vt:lpstr>Symbol</vt:lpstr>
      <vt:lpstr>Office Theme</vt:lpstr>
      <vt:lpstr>改變帶來醫治</vt:lpstr>
      <vt:lpstr>你越界了嗎?</vt:lpstr>
      <vt:lpstr>生命中關鍵領域的越界</vt:lpstr>
      <vt:lpstr>生命中關鍵領域的越界</vt:lpstr>
      <vt:lpstr>生命中關鍵領域的越界-感覺(續)</vt:lpstr>
      <vt:lpstr>生命中關鍵領域的越界感覺(續)</vt:lpstr>
      <vt:lpstr>生命中關鍵領域的越界</vt:lpstr>
      <vt:lpstr>生命中關鍵領域的越界</vt:lpstr>
      <vt:lpstr>生命中關鍵領域的越界</vt:lpstr>
      <vt:lpstr>生命中關鍵領域的越界</vt:lpstr>
      <vt:lpstr>生命中關鍵領域的越界-思想(續) </vt:lpstr>
      <vt:lpstr>生命中關鍵領域的越界  </vt:lpstr>
      <vt:lpstr>生命中關鍵領域的越界  </vt:lpstr>
      <vt:lpstr>生命中關鍵領域的越界--選擇(續)  </vt:lpstr>
      <vt:lpstr>生命中關鍵領域的越界  </vt:lpstr>
      <vt:lpstr>生命中關鍵領域的越界  </vt:lpstr>
      <vt:lpstr>生命中關鍵領域的越界-設限(續)  </vt:lpstr>
      <vt:lpstr>禱告範例</vt:lpstr>
      <vt:lpstr>Prayer Sample</vt:lpstr>
      <vt:lpstr>問題討論</vt:lpstr>
      <vt:lpstr>問題討論</vt:lpstr>
      <vt:lpstr>問題討論</vt:lpstr>
      <vt:lpstr>問題討論</vt:lpstr>
      <vt:lpstr>問題討論</vt:lpstr>
      <vt:lpstr>問題討論</vt:lpstr>
      <vt:lpstr>問題討論</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月份姊妹聚會</dc:title>
  <dc:creator>annH</dc:creator>
  <cp:lastModifiedBy>annh2004@gmail.com</cp:lastModifiedBy>
  <cp:revision>967</cp:revision>
  <cp:lastPrinted>2019-10-08T06:02:45Z</cp:lastPrinted>
  <dcterms:created xsi:type="dcterms:W3CDTF">2015-09-24T17:15:02Z</dcterms:created>
  <dcterms:modified xsi:type="dcterms:W3CDTF">2023-01-17T21:31:36Z</dcterms:modified>
</cp:coreProperties>
</file>