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50" r:id="rId3"/>
    <p:sldId id="394" r:id="rId4"/>
    <p:sldId id="396" r:id="rId5"/>
    <p:sldId id="398" r:id="rId6"/>
    <p:sldId id="403" r:id="rId7"/>
    <p:sldId id="397" r:id="rId8"/>
    <p:sldId id="389" r:id="rId9"/>
    <p:sldId id="402" r:id="rId10"/>
    <p:sldId id="399" r:id="rId11"/>
    <p:sldId id="400" r:id="rId12"/>
    <p:sldId id="401" r:id="rId13"/>
    <p:sldId id="272" r:id="rId14"/>
    <p:sldId id="369" r:id="rId15"/>
    <p:sldId id="275" r:id="rId16"/>
    <p:sldId id="404" r:id="rId17"/>
    <p:sldId id="291" r:id="rId18"/>
    <p:sldId id="370" r:id="rId19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0" autoAdjust="0"/>
    <p:restoredTop sz="94651" autoAdjust="0"/>
  </p:normalViewPr>
  <p:slideViewPr>
    <p:cSldViewPr>
      <p:cViewPr varScale="1">
        <p:scale>
          <a:sx n="109" d="100"/>
          <a:sy n="109" d="100"/>
        </p:scale>
        <p:origin x="84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7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2/7/2023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2/7/2023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91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478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709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10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273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65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62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309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01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72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98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557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47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2489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51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改變帶來醫治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388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第九</a:t>
            </a:r>
            <a:r>
              <a:rPr lang="zh-TW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 當我們沒有界線 </a:t>
            </a:r>
            <a:endParaRPr lang="en-US" altLang="zh-TW" sz="6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When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We Fail to Develop Boundaries</a:t>
            </a:r>
            <a:endParaRPr lang="en-US" altLang="zh-TW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週二晚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7:30-9:30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Feb.7</a:t>
            </a:r>
            <a:r>
              <a:rPr lang="en-US" altLang="zh-TW" sz="5400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 2023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8579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沒有界線的徵狀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100"/>
              </a:lnSpc>
            </a:pPr>
            <a:r>
              <a:rPr lang="en-US" altLang="zh-TW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I.</a:t>
            </a:r>
            <a:r>
              <a:rPr lang="zh-TW" altLang="en-US" sz="24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常常心情不</a:t>
            </a:r>
            <a:r>
              <a:rPr lang="zh-TW" altLang="en-US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好，出</a:t>
            </a:r>
            <a:r>
              <a:rPr lang="zh-TW" altLang="en-US" sz="24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現各種負面情</a:t>
            </a:r>
            <a:r>
              <a:rPr lang="zh-TW" altLang="en-US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緒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沮喪 </a:t>
            </a:r>
            <a:r>
              <a:rPr lang="en-US" altLang="zh-TW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Depression</a:t>
            </a:r>
            <a:r>
              <a:rPr lang="en-US" altLang="zh-TW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因沒有界線而被錯待，或把對控制者的恨意轉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入內心，懷有敵意或苦毒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怨恨 </a:t>
            </a:r>
            <a:r>
              <a:rPr lang="en-US" altLang="zh-TW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Resentment</a:t>
            </a:r>
            <a:r>
              <a:rPr lang="en-US" altLang="zh-TW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為了符合別人的期望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做他們所不願意做的事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而產生怨恨的情緒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焦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慮 </a:t>
            </a:r>
            <a:r>
              <a:rPr lang="en-US" altLang="zh-TW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Generalized Anxiety</a:t>
            </a: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因內在缺乏組織，以致無法處理他們的感覺，或應付外面的要求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常無來由的焦慮， 因不能定義自己是誰 而無法自我控制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孤立 </a:t>
            </a:r>
            <a:r>
              <a:rPr lang="en-US" altLang="zh-TW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Isolation:</a:t>
            </a:r>
            <a:r>
              <a:rPr lang="zh-TW" altLang="en-US" sz="2400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因「感到沒有自由」的扭曲思想 而逃避人際關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係 </a:t>
            </a:r>
            <a:r>
              <a:rPr lang="zh-TW" altLang="en-US" sz="24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人格格不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隔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離感（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detachment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1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得自己像是一個局外人，和別人不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同而無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法融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一個團體 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089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8579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沒有界線的徵狀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II.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消極被動、做事拖拖拉拉</a:t>
            </a:r>
            <a:endParaRPr lang="en-US" altLang="zh-TW" sz="2800" b="1" dirty="0" smtClean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被動的挑臖行為 </a:t>
            </a:r>
            <a:r>
              <a:rPr lang="en-US" altLang="zh-TW" sz="2800" b="1" dirty="0" smtClean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Passive-Aggressive Behavior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500"/>
              </a:lnSpc>
            </a:pPr>
            <a:r>
              <a:rPr lang="en-US" altLang="zh-TW" sz="20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0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因沒有勇氣說不，卻做不到或不願意做所答應的事，就以各種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藉口，例如拖延、忘記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做消極的抗議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拖症 </a:t>
            </a:r>
            <a:r>
              <a:rPr lang="en-US" altLang="zh-TW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Procrastination</a:t>
            </a: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一種扭曲的控制慾，以不完成一件事來表達他們的「不」，將不愉快的事一直往後拖，無法做選擇 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(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太 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21:28-31)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</a:t>
            </a:r>
            <a:r>
              <a:rPr lang="zh-TW" altLang="en-US" sz="24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</a:t>
            </a:r>
            <a:endParaRPr lang="en-US" altLang="zh-TW" sz="2400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沒</a:t>
            </a:r>
            <a:r>
              <a:rPr lang="zh-TW" altLang="en-US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有秩序，缺乏方向</a:t>
            </a:r>
            <a:r>
              <a:rPr lang="en-US" altLang="zh-TW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Disorganization and Lack of Direction</a:t>
            </a:r>
          </a:p>
          <a:p>
            <a:pPr marL="800100" lvl="1" indent="-342900" algn="l">
              <a:lnSpc>
                <a:spcPts val="30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無法選擇自己的目標、喜惡</a:t>
            </a:r>
            <a:endParaRPr lang="en-US" altLang="zh-TW" sz="2400" b="1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30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很容易被誘導誤入歧</a:t>
            </a:r>
            <a:r>
              <a:rPr lang="zh-TW" alt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途 </a:t>
            </a:r>
            <a:endParaRPr lang="en-US" altLang="zh-TW" sz="2400" b="1" dirty="0">
              <a:solidFill>
                <a:srgbClr val="7030A0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479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0959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沒有界線的徵狀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2800"/>
              </a:lnSpc>
            </a:pPr>
            <a:r>
              <a:rPr lang="en-US" altLang="zh-TW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III.</a:t>
            </a:r>
            <a:r>
              <a:rPr lang="zh-TW" altLang="en-US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無法說「不」，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看不清誰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該為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什麼負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責而沒有責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任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優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先次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序</a:t>
            </a:r>
            <a:endParaRPr lang="en-US" altLang="zh-TW" sz="2800" b="1" dirty="0" smtClean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忽視自己 </a:t>
            </a:r>
            <a:r>
              <a:rPr lang="en-US" altLang="zh-TW" sz="2800" b="1" dirty="0" smtClean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Codependency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為了滿足別人的願望而嚴重的忽視自己的福祉，例如健康、幸福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總是將別人擺在第一，甚至到自己受損的地步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對界線困惑，看不清誰該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為什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麼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負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責而去為別人負責，常助長罪惡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過分負責和罪惡感或過分不負責 </a:t>
            </a:r>
            <a:r>
              <a:rPr lang="en-US" altLang="zh-TW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Over-Responsibility 	and Guilt or 	Under-Responsibility </a:t>
            </a: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對不該負責的事覺得有責任 </a:t>
            </a:r>
            <a:endParaRPr lang="en-US" altLang="zh-TW" sz="2400" b="1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對別人的感覺、行為</a:t>
            </a:r>
            <a:r>
              <a:rPr lang="en-US" altLang="zh-TW" sz="24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…</a:t>
            </a:r>
            <a:r>
              <a:rPr lang="zh-TW" altLang="en-US" sz="24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負責，當不能使別人快樂或不能完成他們以為的責任時就有罪惡感 </a:t>
            </a:r>
            <a:endParaRPr lang="en-US" altLang="zh-TW" sz="2400" b="1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太過忙於別人的擔子而不去擔當自己的擔子 </a:t>
            </a:r>
            <a:endParaRPr lang="en-US" altLang="zh-TW" sz="2400" b="1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很容易忽視自己的責任，不去處理自己的痛苦和生活</a:t>
            </a:r>
            <a:endParaRPr lang="en-US" altLang="zh-TW" sz="2400" b="1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2800"/>
              </a:lnSpc>
              <a:buFontTx/>
              <a:buChar char="-"/>
            </a:pPr>
            <a:endParaRPr lang="en-US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484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517523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沒有界線的徵狀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200"/>
              </a:lnSpc>
            </a:pPr>
            <a:r>
              <a:rPr lang="en-US" altLang="zh-TW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IV.</a:t>
            </a:r>
            <a:r>
              <a:rPr lang="zh-TW" altLang="en-US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很難獨處，不停忙碌</a:t>
            </a:r>
            <a:endParaRPr lang="en-US" altLang="zh-TW" sz="2400" b="1" dirty="0" smtClean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身分混淆 </a:t>
            </a:r>
            <a:r>
              <a:rPr lang="en-US" altLang="zh-TW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Identity Confusion:  </a:t>
            </a: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不能與人分離，不能對界線內的事物負責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無法認清自己是誰，別人是誰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獨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處的困難 </a:t>
            </a:r>
            <a:r>
              <a:rPr lang="en-US" altLang="zh-TW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Difficulties with Being Alone 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</a:t>
            </a:r>
            <a:r>
              <a:rPr lang="en-US" altLang="zh-TW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</a:t>
            </a:r>
          </a:p>
          <a:p>
            <a:pPr lvl="1" algn="l">
              <a:lnSpc>
                <a:spcPts val="3200"/>
              </a:lnSpc>
            </a:pPr>
            <a:r>
              <a:rPr lang="en-US" altLang="zh-TW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-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  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不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太能把自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己與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別人分開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害怕孤獨 ，一定要和人在一起才能生存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沒有內在結構，沒有內在相連感，對愛的渴求是無底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洞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被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遺棄之感 </a:t>
            </a:r>
            <a:r>
              <a:rPr lang="en-US" altLang="zh-TW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Feelings of Being Let Down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 </a:t>
            </a:r>
            <a:endParaRPr lang="en-US" altLang="zh-TW" sz="2400" b="1" dirty="0">
              <a:solidFill>
                <a:srgbClr val="3333FF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lvl="1" algn="l">
              <a:lnSpc>
                <a:spcPts val="3200"/>
              </a:lnSpc>
            </a:pP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-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以照顧者 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/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施予者自居，別人是接受者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lvl="1" algn="l">
              <a:lnSpc>
                <a:spcPts val="32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-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 期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待別人也要像他們那樣關心、照顧他們，所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以當別人沒有如他們所期待的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關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心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他們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時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他們就有被遺棄的感覺</a:t>
            </a:r>
            <a:endParaRPr lang="en-US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224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517523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沒有界線的徵狀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IV.</a:t>
            </a:r>
            <a:r>
              <a:rPr lang="zh-TW" altLang="en-US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很難獨處，不停忙碌 </a:t>
            </a:r>
            <a:r>
              <a:rPr lang="en-US" altLang="zh-TW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極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端倚賴 </a:t>
            </a:r>
            <a:r>
              <a:rPr lang="en-US" altLang="zh-TW" sz="24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Extreme Dependency</a:t>
            </a:r>
          </a:p>
          <a:p>
            <a:pPr marL="914400" lvl="1" indent="-457200" algn="l">
              <a:lnSpc>
                <a:spcPts val="35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自覺不可能為自己負責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914400" lvl="1" indent="-457200" algn="l">
              <a:lnSpc>
                <a:spcPts val="3500"/>
              </a:lnSpc>
              <a:buFontTx/>
              <a:buChar char="-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很怕分離，將自己緊緊地與他所倚賴的人融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合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:</a:t>
            </a:r>
            <a:r>
              <a:rPr lang="en-US" altLang="zh-TW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Debi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的例子</a:t>
            </a:r>
            <a:endParaRPr lang="en-US" altLang="zh-TW" sz="2400" b="1" dirty="0">
              <a:solidFill>
                <a:srgbClr val="3333FF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1257300" lvl="2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7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歲時，父親因心臟病過世後，她常站在窗邊等父親，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她永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遠忘不了站在窗邊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等父親的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這種感覺一直隨著她，婚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後丈夫一離開她，她就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煩躁不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丈夫出差，就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有一半的時間會感到很驚慌，而另一半的時間就只是在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哭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丈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夫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回來，她就生丈夫的氣，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氣丈夫丟下她，氣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到不想看見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algn="l">
              <a:lnSpc>
                <a:spcPts val="3500"/>
              </a:lnSpc>
            </a:pPr>
            <a:r>
              <a:rPr lang="zh-TW" altLang="en-US" sz="2400" b="1" dirty="0" smtClean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 </a:t>
            </a:r>
            <a:endParaRPr lang="en-US" sz="24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575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8579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沒有界線的徵狀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8382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</a:pPr>
            <a:r>
              <a:rPr lang="en-US" altLang="zh-TW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V.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心中不滿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，常常埋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怨、怨天尤人</a:t>
            </a:r>
            <a:endParaRPr lang="en-US" altLang="zh-TW" sz="2800" b="1" dirty="0" smtClean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受害者心態 ，埋怨 </a:t>
            </a:r>
            <a:r>
              <a:rPr lang="en-US" altLang="zh-TW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Victim Mentality </a:t>
            </a: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，</a:t>
            </a:r>
            <a:r>
              <a:rPr lang="en-US" altLang="zh-TW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Blaming</a:t>
            </a: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常用抱怨、與自憐的方式，來維持自尊與自我價值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從不為自己負責，將責任推給環境或別人，總覺得自己沒有選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擇 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廣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泛性地控訴周遭生活的一切人事物，而指責他人壓迫傷害，並以自憐的方式來反應，要別人為自己的痛苦負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</a:t>
            </a:r>
            <a:r>
              <a:rPr lang="zh-TW" altLang="en-US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38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像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Donna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 Light" panose="020F0302020204030204" pitchFamily="34" charset="0"/>
              </a:rPr>
              <a:t> 一樣不斷抱怨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家人對她過多而不切實際的期望，不肯負起責任，對自己的態度、感覺和行為負責，設立界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線</a:t>
            </a:r>
            <a:endParaRPr lang="en-US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247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8579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沒有界線的徵狀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600"/>
              </a:lnSpc>
            </a:pPr>
            <a:r>
              <a:rPr lang="en-US" altLang="zh-TW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VI.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情緒常常失控或上癮綑綁</a:t>
            </a:r>
            <a:endParaRPr lang="en-US" altLang="zh-TW" sz="2800" b="1" dirty="0" smtClean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飲食失控 </a:t>
            </a:r>
            <a:r>
              <a:rPr lang="en-US" altLang="zh-TW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Substance Abuse and Eating Disorder</a:t>
            </a:r>
          </a:p>
          <a:p>
            <a:pPr marL="800100" lvl="1" indent="-342900" algn="l">
              <a:lnSpc>
                <a:spcPts val="36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因對生命失控而轉向食物、藥物、酒精以麻醉自己→厭食症或易餓症</a:t>
            </a:r>
            <a:endParaRPr lang="en-US" altLang="zh-TW" b="1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36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很容易有上癮行</a:t>
            </a:r>
            <a:r>
              <a:rPr lang="zh-TW" altLang="en-US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為</a:t>
            </a:r>
            <a:endParaRPr lang="en-US" altLang="zh-TW" b="1" dirty="0" smtClean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恐慌 </a:t>
            </a:r>
            <a:r>
              <a:rPr lang="en-US" altLang="zh-TW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Panic</a:t>
            </a:r>
            <a:r>
              <a:rPr lang="en-US" altLang="zh-TW" sz="28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認為必須做別人要求的每件事，覺得無法掌控而發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生忽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然臨到的驚恐或強大的懼怕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強</a:t>
            </a:r>
            <a:r>
              <a:rPr lang="zh-TW" altLang="en-US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迫性的強制行為</a:t>
            </a:r>
            <a:r>
              <a:rPr lang="en-US" altLang="zh-TW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Obsessive-Compulsive Behavior</a:t>
            </a:r>
          </a:p>
          <a:p>
            <a:pPr marL="800100" lvl="1" indent="-342900" algn="l">
              <a:lnSpc>
                <a:spcPts val="36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常有無法控制的衝動去做無理的行為，因心中有無理的想法</a:t>
            </a:r>
            <a:endParaRPr lang="en-US" altLang="zh-TW" b="1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36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例</a:t>
            </a:r>
            <a:r>
              <a:rPr lang="en-US" altLang="zh-TW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強迫性的想法 </a:t>
            </a:r>
            <a:r>
              <a:rPr lang="en-US" altLang="zh-TW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自己會感冒</a:t>
            </a:r>
            <a:r>
              <a:rPr lang="en-US" altLang="zh-TW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)</a:t>
            </a:r>
            <a:r>
              <a:rPr lang="zh-TW" altLang="en-US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→無法自制的每小時洗</a:t>
            </a:r>
            <a:r>
              <a:rPr lang="zh-TW" altLang="en-US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手</a:t>
            </a:r>
            <a:endParaRPr lang="en-US" altLang="zh-TW" sz="2800" b="1" dirty="0" smtClean="0">
              <a:solidFill>
                <a:srgbClr val="C00000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246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704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99059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沒有界線的徵狀-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失控、上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癮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續</a:t>
            </a:r>
            <a:r>
              <a:rPr lang="en-US" altLang="zh-TW" sz="4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1066800"/>
            <a:ext cx="9144000" cy="57912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被虐待狂 </a:t>
            </a:r>
            <a:r>
              <a:rPr lang="en-US" altLang="zh-TW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Masochism  </a:t>
            </a: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從別人或自己加在自己身體或心理上的痛苦而獲得喜樂、滿足</a:t>
            </a:r>
            <a:endParaRPr lang="en-US" altLang="zh-TW" b="1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太需要人以致無法對人設限</a:t>
            </a:r>
            <a:endParaRPr lang="en-US" altLang="zh-TW" b="1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勉強 </a:t>
            </a:r>
            <a:r>
              <a:rPr lang="en-US" altLang="zh-TW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Feelings of Obligation : </a:t>
            </a:r>
            <a:r>
              <a:rPr lang="zh-TW" altLang="en-US" sz="28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常覺得被迫，不自由，不能</a:t>
            </a:r>
            <a:r>
              <a:rPr lang="en-US" altLang="zh-TW" sz="28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控制自</a:t>
            </a:r>
            <a:r>
              <a:rPr lang="zh-TW" altLang="en-US" sz="28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己</a:t>
            </a:r>
            <a:endParaRPr lang="en-US" altLang="zh-TW" sz="2800" b="1" dirty="0" smtClean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342900" indent="-3429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衝動 </a:t>
            </a:r>
            <a:r>
              <a:rPr lang="en-US" altLang="zh-TW" sz="2800" b="1" dirty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Impulsivity</a:t>
            </a:r>
          </a:p>
          <a:p>
            <a:pPr marL="800100" lvl="1" indent="-3429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因缺乏內在結構無法自制，想做甚麼就做甚麼</a:t>
            </a:r>
            <a:endParaRPr lang="en-US" altLang="zh-TW" b="1" dirty="0">
              <a:solidFill>
                <a:schemeClr val="tx1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algn="l">
              <a:lnSpc>
                <a:spcPts val="4000"/>
              </a:lnSpc>
            </a:pPr>
            <a:endParaRPr lang="en-US" altLang="zh-TW" sz="2800" b="1" dirty="0" smtClean="0">
              <a:solidFill>
                <a:srgbClr val="C00000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796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593723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設立界線的障礙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593725"/>
            <a:ext cx="9144000" cy="6264275"/>
          </a:xfrm>
        </p:spPr>
        <p:txBody>
          <a:bodyPr>
            <a:noAutofit/>
          </a:bodyPr>
          <a:lstStyle/>
          <a:p>
            <a:pPr algn="l">
              <a:lnSpc>
                <a:spcPts val="3400"/>
              </a:lnSpc>
            </a:pPr>
            <a:r>
              <a:rPr lang="en-US" altLang="zh-TW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I.</a:t>
            </a:r>
            <a:r>
              <a:rPr lang="zh-TW" altLang="en-US" sz="24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過去的傷害</a:t>
            </a:r>
            <a:endParaRPr lang="en-US" altLang="zh-TW" sz="2400" b="1" dirty="0" smtClean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成長過程的創傷或因虐待、控制和罪惡感的操縱使我們在身體、感覺、態度、行為、思想、能力、選擇、慾望和限度上無法擁有自己的主權，定義自己的身分和界線</a:t>
            </a:r>
            <a:r>
              <a:rPr lang="en-US" altLang="zh-TW" sz="24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(</a:t>
            </a:r>
            <a:r>
              <a:rPr lang="zh-TW" altLang="en-US" sz="2400" b="1" dirty="0" smtClean="0">
                <a:solidFill>
                  <a:srgbClr val="7030A0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像</a:t>
            </a:r>
            <a:r>
              <a:rPr lang="en-US" altLang="zh-TW" sz="2400" b="1" dirty="0" smtClean="0">
                <a:solidFill>
                  <a:srgbClr val="7030A0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7</a:t>
            </a:r>
            <a:r>
              <a:rPr lang="zh-TW" altLang="en-US" sz="2400" b="1" dirty="0" smtClean="0">
                <a:solidFill>
                  <a:srgbClr val="7030A0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 歲 失去父親的</a:t>
            </a:r>
            <a:r>
              <a:rPr lang="en-US" altLang="zh-TW" sz="2400" b="1" dirty="0" smtClean="0">
                <a:solidFill>
                  <a:srgbClr val="7030A0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Debi  </a:t>
            </a:r>
            <a:r>
              <a:rPr lang="zh-TW" altLang="en-US" sz="2400" b="1" dirty="0" smtClean="0">
                <a:solidFill>
                  <a:srgbClr val="7030A0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的例子</a:t>
            </a:r>
            <a:r>
              <a:rPr lang="en-US" altLang="zh-TW" sz="24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)</a:t>
            </a:r>
          </a:p>
          <a:p>
            <a:pPr algn="l">
              <a:lnSpc>
                <a:spcPts val="3400"/>
              </a:lnSpc>
            </a:pPr>
            <a:r>
              <a:rPr lang="en-US" altLang="zh-TW" sz="2400" b="1" dirty="0" smtClean="0">
                <a:solidFill>
                  <a:srgbClr val="C00000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II.</a:t>
            </a:r>
            <a:r>
              <a:rPr lang="zh-TW" altLang="en-US" sz="2400" b="1" dirty="0" smtClean="0">
                <a:solidFill>
                  <a:srgbClr val="C00000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 </a:t>
            </a:r>
            <a:r>
              <a:rPr lang="zh-TW" altLang="en-US" sz="24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</a:t>
            </a:r>
            <a:r>
              <a:rPr lang="zh-TW" altLang="en-US" sz="2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家的習慣的文</a:t>
            </a:r>
            <a:r>
              <a:rPr lang="zh-TW" altLang="en-US" sz="24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化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en-US" altLang="zh-TW" sz="2400" b="1" dirty="0" smtClean="0">
              <a:solidFill>
                <a:srgbClr val="3333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</a:t>
            </a:r>
            <a:r>
              <a:rPr lang="en-US" altLang="zh-TW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「隱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私」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dirty="0" smtClean="0"/>
              <a:t>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「婉拒」就是沒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把他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當自己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「乾杯表誠意」 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</a:p>
          <a:p>
            <a:pPr marL="342900" indent="-3429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要跟隨真理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愛與尊重，自由與責任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，不是跟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隨文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化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en-US" altLang="zh-TW" sz="2400" b="1" dirty="0" smtClean="0">
                <a:solidFill>
                  <a:srgbClr val="C00000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III.</a:t>
            </a:r>
            <a:r>
              <a:rPr lang="zh-TW" altLang="en-US" sz="2400" b="1" dirty="0" smtClean="0">
                <a:solidFill>
                  <a:srgbClr val="C00000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 扭曲的思</a:t>
            </a:r>
            <a:r>
              <a:rPr lang="zh-TW" altLang="en-US" sz="2400" b="1" dirty="0" smtClean="0">
                <a:solidFill>
                  <a:srgbClr val="C00000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想 </a:t>
            </a:r>
            <a:endParaRPr lang="en-US" altLang="zh-TW" sz="2400" b="1" dirty="0" smtClean="0">
              <a:solidFill>
                <a:srgbClr val="C00000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457200" indent="-4572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對自己</a:t>
            </a:r>
            <a:r>
              <a:rPr lang="en-US" altLang="zh-TW" sz="2400" b="1" dirty="0" smtClean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:</a:t>
            </a:r>
            <a:r>
              <a:rPr lang="zh-TW" altLang="en-US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嚴格與苛求的良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知常使我們</a:t>
            </a:r>
            <a:endParaRPr lang="en-US" altLang="zh-TW" sz="2400" b="1" dirty="0" smtClean="0">
              <a:solidFill>
                <a:srgbClr val="3333FF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別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人有一種無節制的責任感→例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「我必須為別人負責」 「我必須做別人要求的每件事」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</a:p>
          <a:p>
            <a:pPr marL="800100" lvl="1" indent="-342900" algn="l">
              <a:lnSpc>
                <a:spcPts val="34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 Light" panose="020F0302020204030204" pitchFamily="34" charset="0"/>
              </a:rPr>
              <a:t>罪</a:t>
            </a: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 Light" panose="020F0302020204030204" pitchFamily="34" charset="0"/>
              </a:rPr>
              <a:t>疚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 Light" panose="020F0302020204030204" pitchFamily="34" charset="0"/>
              </a:rPr>
              <a:t>感→例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 Light" panose="020F0302020204030204" pitchFamily="34" charset="0"/>
              </a:rPr>
              <a:t>: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 Light" panose="020F0302020204030204" pitchFamily="34" charset="0"/>
              </a:rPr>
              <a:t>「甚麼事不對都是我的錯」</a:t>
            </a:r>
            <a:r>
              <a:rPr lang="zh-TW" altLang="en-US" sz="24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 Light" panose="020F0302020204030204" pitchFamily="34" charset="0"/>
              </a:rPr>
              <a:t> </a:t>
            </a:r>
            <a:endParaRPr lang="en-US" altLang="zh-TW" sz="2400" b="1" dirty="0">
              <a:solidFill>
                <a:srgbClr val="3333FF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27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838198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設立界線的障礙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扭</a:t>
            </a:r>
            <a:r>
              <a:rPr lang="zh-TW" alt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曲的思想 </a:t>
            </a:r>
            <a:r>
              <a:rPr lang="en-US" altLang="zh-TW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(</a:t>
            </a:r>
            <a:r>
              <a:rPr lang="zh-TW" alt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續</a:t>
            </a:r>
            <a:r>
              <a:rPr lang="en-US" altLang="zh-TW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)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914400"/>
            <a:ext cx="9144000" cy="5943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對別人</a:t>
            </a:r>
            <a:r>
              <a:rPr lang="zh-TW" altLang="en-US" sz="2800" b="1" dirty="0">
                <a:solidFill>
                  <a:srgbClr val="C00000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扭曲</a:t>
            </a:r>
            <a:r>
              <a:rPr lang="zh-TW" altLang="en-US" sz="2800" b="1" dirty="0" smtClean="0">
                <a:solidFill>
                  <a:srgbClr val="3333FF"/>
                </a:solidFill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的看法所產生的</a:t>
            </a:r>
            <a:r>
              <a:rPr lang="zh-TW" altLang="en-US" sz="2800" b="1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恐懼 </a:t>
            </a:r>
            <a:endParaRPr lang="en-US" altLang="zh-TW" sz="2800" b="1" dirty="0" smtClean="0">
              <a:solidFill>
                <a:srgbClr val="3333FF"/>
              </a:solidFill>
              <a:latin typeface="Calibri Light" panose="020F0302020204030204" pitchFamily="34" charset="0"/>
              <a:ea typeface="DFKai-SB" panose="03000509000000000000" pitchFamily="65" charset="-120"/>
              <a:cs typeface="Calibri Light" panose="020F0302020204030204" pitchFamily="34" charset="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害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怕失去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 </a:t>
            </a:r>
            <a:endParaRPr lang="en-US" altLang="zh-TW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害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怕別人生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氣，所以我們需要用智慧設立界線</a:t>
            </a:r>
            <a:endParaRPr lang="zh-TW" altLang="en-US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447800" lvl="2" indent="-5334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果對方因為自己設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立界線而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生氣，那是對方的問題</a:t>
            </a:r>
          </a:p>
          <a:p>
            <a:pPr marL="1447800" lvl="2" indent="-5334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讓對方的怒火指使自己做不情願的事情 </a:t>
            </a:r>
          </a:p>
          <a:p>
            <a:pPr marL="1447800" lvl="2" indent="-5334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讓對方的怒火影響到自己的情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緒  </a:t>
            </a:r>
          </a:p>
          <a:p>
            <a:pPr marL="1447800" lvl="2" indent="-5334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需要的時候，暫時遠離對方，保護自己 </a:t>
            </a:r>
            <a:r>
              <a:rPr lang="en-US" altLang="zh-TW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害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怕別人說自己自私，不屬靈</a:t>
            </a: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害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怕傷害到別</a:t>
            </a:r>
            <a:r>
              <a:rPr lang="zh-TW" altLang="en-US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5791200"/>
            <a:ext cx="373673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500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808381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設立界線的障礙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扭曲的思想 </a:t>
            </a:r>
            <a:r>
              <a:rPr lang="en-US" altLang="zh-TW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(</a:t>
            </a:r>
            <a:r>
              <a:rPr lang="zh-TW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續</a:t>
            </a:r>
            <a:r>
              <a:rPr lang="en-US" altLang="zh-TW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DFKai-SB" panose="03000509000000000000" pitchFamily="65" charset="-120"/>
                <a:cs typeface="Calibri Light" panose="020F0302020204030204" pitchFamily="34" charset="0"/>
              </a:rPr>
              <a:t>)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654" y="808383"/>
            <a:ext cx="9144000" cy="6049617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切違反「愛與尊重、自由與責任」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錯誤信念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，因此我們必須明白神的屬性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endParaRPr lang="en-US" altLang="zh-TW" sz="2400" b="1" dirty="0">
              <a:solidFill>
                <a:srgbClr val="3333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神要我們做真實的自己，可以自由的選擇給出去</a:t>
            </a:r>
            <a:endParaRPr lang="en-US" altLang="zh-TW" sz="24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神厚賜百物給我們享用，並要我們與人分享</a:t>
            </a:r>
            <a:endParaRPr lang="en-US" altLang="zh-TW" sz="24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神喜悅我們分享並捨棄我們的自由，但不是出於勉強</a:t>
            </a:r>
            <a:endParaRPr lang="en-US" altLang="zh-TW" sz="24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神給我們許多自由和責任來管理我們的生活，我們要對我們的意志和選擇負責，因為有一天我們要交帳</a:t>
            </a:r>
            <a:endParaRPr lang="en-US" altLang="zh-TW" sz="24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神是很有界限的神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祂有極多的憐憫與恩慈，饒恕我們的過犯，但他不允許罪惡，所以祂會我們的好處而管教我們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</a:p>
          <a:p>
            <a:pPr marL="800100" lvl="1" indent="-342900" algn="l">
              <a:lnSpc>
                <a:spcPts val="39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神有自由為了他的目的，也為了</a:t>
            </a:r>
            <a:r>
              <a:rPr lang="zh-TW" altLang="en-US" sz="24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愛我們</a:t>
            </a:r>
            <a:r>
              <a:rPr lang="zh-TW" altLang="en-US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，限制他自己不給我們一些東西 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神就是愛</a:t>
            </a:r>
            <a:r>
              <a:rPr lang="en-US" altLang="zh-TW" sz="24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4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036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22323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22323"/>
            <a:ext cx="9144000" cy="6035677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親愛的天父，感謝你幫助我理解過去我的所思所想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的傷害，以及讓我掙扎痛苦的人際關係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很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的部分是源於沒有設立健康的界線。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父神，祈求你醫治我因著不知道如何設立健康的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限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所受的傷害，願祢真理的光來糾正我對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、對他人和對你的扭曲想法。祈求聖靈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充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我，釋放我，使我得著你的智慧與能力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設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立健康的界限，靠著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祢，讓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我的生命成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來榮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耀祢的名。奉耶穌基督的聖名禱告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，阿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46123"/>
          </a:xfrm>
        </p:spPr>
        <p:txBody>
          <a:bodyPr>
            <a:normAutofit fontScale="90000"/>
          </a:bodyPr>
          <a:lstStyle/>
          <a:p>
            <a:r>
              <a:rPr lang="en-US" altLang="zh-TW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Prayer Sample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199"/>
            <a:ext cx="9144000" cy="6019801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sz="2800" b="1" dirty="0">
                <a:solidFill>
                  <a:schemeClr val="tx1"/>
                </a:solidFill>
              </a:rPr>
              <a:t>Dear heavenly Father, thank you for continuing to open my </a:t>
            </a:r>
            <a:r>
              <a:rPr lang="en-US" sz="2800" b="1" dirty="0" smtClean="0">
                <a:solidFill>
                  <a:schemeClr val="tx1"/>
                </a:solidFill>
              </a:rPr>
              <a:t>	eyes </a:t>
            </a:r>
            <a:r>
              <a:rPr lang="en-US" sz="2800" b="1" dirty="0">
                <a:solidFill>
                  <a:schemeClr val="tx1"/>
                </a:solidFill>
              </a:rPr>
              <a:t>and helping me understand the things I do, the </a:t>
            </a:r>
            <a:r>
              <a:rPr lang="en-US" sz="2800" b="1" dirty="0" smtClean="0">
                <a:solidFill>
                  <a:schemeClr val="tx1"/>
                </a:solidFill>
              </a:rPr>
              <a:t>	thoughts </a:t>
            </a:r>
            <a:r>
              <a:rPr lang="en-US" sz="2800" b="1" dirty="0">
                <a:solidFill>
                  <a:schemeClr val="tx1"/>
                </a:solidFill>
              </a:rPr>
              <a:t>I think, the hurts I have felt, and the </a:t>
            </a:r>
            <a:r>
              <a:rPr lang="en-US" sz="2800" b="1" dirty="0" smtClean="0">
                <a:solidFill>
                  <a:schemeClr val="tx1"/>
                </a:solidFill>
              </a:rPr>
              <a:t>                	relationship </a:t>
            </a:r>
            <a:r>
              <a:rPr lang="en-US" sz="2800" b="1" dirty="0">
                <a:solidFill>
                  <a:schemeClr val="tx1"/>
                </a:solidFill>
              </a:rPr>
              <a:t>in which I struggle. 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500"/>
              </a:lnSpc>
            </a:pPr>
            <a:r>
              <a:rPr lang="en-US" sz="2800" b="1" dirty="0">
                <a:solidFill>
                  <a:schemeClr val="tx1"/>
                </a:solidFill>
              </a:rPr>
              <a:t>Please bring healing where past injuries make it difficult for </a:t>
            </a:r>
            <a:r>
              <a:rPr lang="en-US" sz="2800" b="1" dirty="0" smtClean="0">
                <a:solidFill>
                  <a:schemeClr val="tx1"/>
                </a:solidFill>
              </a:rPr>
              <a:t>	me </a:t>
            </a:r>
            <a:r>
              <a:rPr lang="en-US" sz="2800" b="1" dirty="0">
                <a:solidFill>
                  <a:schemeClr val="tx1"/>
                </a:solidFill>
              </a:rPr>
              <a:t>to establish healthy boundaries. And let the light </a:t>
            </a:r>
            <a:r>
              <a:rPr lang="en-US" sz="2800" b="1" dirty="0" smtClean="0">
                <a:solidFill>
                  <a:schemeClr val="tx1"/>
                </a:solidFill>
              </a:rPr>
              <a:t>	of </a:t>
            </a:r>
            <a:r>
              <a:rPr lang="en-US" sz="2800" b="1" dirty="0">
                <a:solidFill>
                  <a:schemeClr val="tx1"/>
                </a:solidFill>
              </a:rPr>
              <a:t>your truth clarify and correct my distorted thinking </a:t>
            </a:r>
            <a:r>
              <a:rPr lang="en-US" sz="2800" b="1" dirty="0" smtClean="0">
                <a:solidFill>
                  <a:schemeClr val="tx1"/>
                </a:solidFill>
              </a:rPr>
              <a:t>	about </a:t>
            </a:r>
            <a:r>
              <a:rPr lang="en-US" sz="2800" b="1" dirty="0">
                <a:solidFill>
                  <a:schemeClr val="tx1"/>
                </a:solidFill>
              </a:rPr>
              <a:t>myself, about other people, and about you.  Please fill me with the Holy Spirit and set me free so that I </a:t>
            </a:r>
            <a:r>
              <a:rPr lang="en-US" sz="2800" b="1" dirty="0" smtClean="0">
                <a:solidFill>
                  <a:schemeClr val="tx1"/>
                </a:solidFill>
              </a:rPr>
              <a:t>	may </a:t>
            </a:r>
            <a:r>
              <a:rPr lang="en-US" sz="2800" b="1" dirty="0">
                <a:solidFill>
                  <a:schemeClr val="tx1"/>
                </a:solidFill>
              </a:rPr>
              <a:t>have your wisdom and power to set healthy </a:t>
            </a:r>
            <a:r>
              <a:rPr lang="en-US" sz="2800" b="1" dirty="0" smtClean="0">
                <a:solidFill>
                  <a:schemeClr val="tx1"/>
                </a:solidFill>
              </a:rPr>
              <a:t>	boundaries </a:t>
            </a:r>
            <a:r>
              <a:rPr lang="en-US" sz="2800" b="1" dirty="0">
                <a:solidFill>
                  <a:schemeClr val="tx1"/>
                </a:solidFill>
              </a:rPr>
              <a:t>and grow in you to glorify your name. I </a:t>
            </a:r>
            <a:r>
              <a:rPr lang="en-US" sz="2800" b="1" dirty="0" smtClean="0">
                <a:solidFill>
                  <a:schemeClr val="tx1"/>
                </a:solidFill>
              </a:rPr>
              <a:t>	pray </a:t>
            </a:r>
            <a:r>
              <a:rPr lang="en-US" sz="2800" b="1" dirty="0">
                <a:solidFill>
                  <a:schemeClr val="tx1"/>
                </a:solidFill>
              </a:rPr>
              <a:t>in the holy name of Jesus Christ, Amen.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82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54050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1"/>
            <a:ext cx="9144000" cy="6096000"/>
          </a:xfrm>
        </p:spPr>
        <p:txBody>
          <a:bodyPr>
            <a:noAutofit/>
          </a:bodyPr>
          <a:lstStyle/>
          <a:p>
            <a:pPr lvl="0" algn="l"/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在您有以下的任何情況旁邊打勾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動不動就心情不好，出現各種負面情緒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消極被動、做事拖拖拉拉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無法說「不」，看不清誰該為什麼負責而沒有責任的優先次序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很難獨處，不停忙碌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心中不滿，常常埋怨、怨天尤人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情緒常常失控或有上癮綑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綁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/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請閱讀書本第九章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p.235-244)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「沒有界線的徵狀」，你是否出現書上描述的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22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個症狀中的任何一個？你是否勇於自我察覺去檢視自己？ 當這些症狀出現，你能發現是界限問題嗎？請分享你的經驗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561975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3100"/>
              </a:lnSpc>
            </a:pPr>
            <a:r>
              <a:rPr lang="en-US" altLang="zh-TW" sz="2800" dirty="0" smtClean="0">
                <a:solidFill>
                  <a:schemeClr val="tx1"/>
                </a:solidFill>
                <a:ea typeface="DFKai-SB" panose="03000509000000000000" pitchFamily="65" charset="-120"/>
              </a:rPr>
              <a:t>1.</a:t>
            </a:r>
            <a:r>
              <a:rPr lang="en-US" sz="2800" b="1" dirty="0">
                <a:solidFill>
                  <a:schemeClr val="tx1"/>
                </a:solidFill>
              </a:rPr>
              <a:t> Place a check mark next to any you’ve experience. </a:t>
            </a:r>
            <a:endParaRPr lang="en-US" sz="2800" dirty="0">
              <a:solidFill>
                <a:schemeClr val="tx1"/>
              </a:solidFill>
            </a:endParaRPr>
          </a:p>
          <a:p>
            <a:pPr lvl="1" algn="l">
              <a:lnSpc>
                <a:spcPts val="3100"/>
              </a:lnSpc>
            </a:pPr>
            <a:r>
              <a:rPr lang="en-US" b="1" dirty="0">
                <a:solidFill>
                  <a:schemeClr val="tx1"/>
                </a:solidFill>
              </a:rPr>
              <a:t>• </a:t>
            </a:r>
            <a:r>
              <a:rPr lang="en-US" sz="2400" b="1" dirty="0">
                <a:solidFill>
                  <a:schemeClr val="tx1"/>
                </a:solidFill>
              </a:rPr>
              <a:t>Often in a bad mood with various negative emotions</a:t>
            </a:r>
            <a:endParaRPr lang="en-US" sz="2400" dirty="0">
              <a:solidFill>
                <a:schemeClr val="tx1"/>
              </a:solidFill>
            </a:endParaRPr>
          </a:p>
          <a:p>
            <a:pPr lvl="1" algn="l">
              <a:lnSpc>
                <a:spcPts val="3100"/>
              </a:lnSpc>
            </a:pPr>
            <a:r>
              <a:rPr lang="en-US" sz="2400" b="1" dirty="0">
                <a:solidFill>
                  <a:schemeClr val="tx1"/>
                </a:solidFill>
              </a:rPr>
              <a:t>• Passive, procrastinating</a:t>
            </a:r>
            <a:endParaRPr lang="en-US" sz="2400" dirty="0">
              <a:solidFill>
                <a:schemeClr val="tx1"/>
              </a:solidFill>
            </a:endParaRPr>
          </a:p>
          <a:p>
            <a:pPr lvl="1" algn="l">
              <a:lnSpc>
                <a:spcPts val="3100"/>
              </a:lnSpc>
            </a:pPr>
            <a:r>
              <a:rPr lang="en-US" sz="2400" b="1" dirty="0">
                <a:solidFill>
                  <a:schemeClr val="tx1"/>
                </a:solidFill>
              </a:rPr>
              <a:t>• Inability to say 'no', unclear who is responsible for what </a:t>
            </a:r>
            <a:r>
              <a:rPr lang="en-US" sz="2400" b="1" dirty="0" smtClean="0">
                <a:solidFill>
                  <a:schemeClr val="tx1"/>
                </a:solidFill>
              </a:rPr>
              <a:t>and </a:t>
            </a:r>
            <a:r>
              <a:rPr lang="en-US" sz="2400" b="1" dirty="0">
                <a:solidFill>
                  <a:schemeClr val="tx1"/>
                </a:solidFill>
              </a:rPr>
              <a:t>no </a:t>
            </a:r>
            <a:r>
              <a:rPr lang="en-US" sz="2400" b="1" dirty="0" smtClean="0">
                <a:solidFill>
                  <a:schemeClr val="tx1"/>
                </a:solidFill>
              </a:rPr>
              <a:t>	prioritization </a:t>
            </a:r>
            <a:r>
              <a:rPr lang="en-US" sz="2400" b="1" dirty="0">
                <a:solidFill>
                  <a:schemeClr val="tx1"/>
                </a:solidFill>
              </a:rPr>
              <a:t>of responsibilities</a:t>
            </a:r>
            <a:endParaRPr lang="en-US" sz="2400" dirty="0">
              <a:solidFill>
                <a:schemeClr val="tx1"/>
              </a:solidFill>
            </a:endParaRPr>
          </a:p>
          <a:p>
            <a:pPr lvl="1" algn="l">
              <a:lnSpc>
                <a:spcPts val="3100"/>
              </a:lnSpc>
            </a:pPr>
            <a:r>
              <a:rPr lang="en-US" sz="2400" b="1" dirty="0">
                <a:solidFill>
                  <a:schemeClr val="tx1"/>
                </a:solidFill>
              </a:rPr>
              <a:t>• Difficulty being alone and being constantly on the go</a:t>
            </a:r>
            <a:endParaRPr lang="en-US" sz="2400" dirty="0">
              <a:solidFill>
                <a:schemeClr val="tx1"/>
              </a:solidFill>
            </a:endParaRPr>
          </a:p>
          <a:p>
            <a:pPr lvl="1" algn="l">
              <a:lnSpc>
                <a:spcPts val="3100"/>
              </a:lnSpc>
            </a:pPr>
            <a:r>
              <a:rPr lang="en-US" sz="2400" b="1" dirty="0">
                <a:solidFill>
                  <a:schemeClr val="tx1"/>
                </a:solidFill>
              </a:rPr>
              <a:t>• Dissatisfied, often complaining and blaming others</a:t>
            </a:r>
            <a:endParaRPr lang="en-US" sz="2400" dirty="0">
              <a:solidFill>
                <a:schemeClr val="tx1"/>
              </a:solidFill>
            </a:endParaRPr>
          </a:p>
          <a:p>
            <a:pPr lvl="1" algn="l">
              <a:lnSpc>
                <a:spcPts val="3100"/>
              </a:lnSpc>
            </a:pPr>
            <a:r>
              <a:rPr lang="en-US" sz="2400" b="1" dirty="0">
                <a:solidFill>
                  <a:schemeClr val="tx1"/>
                </a:solidFill>
              </a:rPr>
              <a:t>• Emotions are often out of control or addictive</a:t>
            </a:r>
            <a:endParaRPr lang="en-US" sz="2400" dirty="0">
              <a:solidFill>
                <a:schemeClr val="tx1"/>
              </a:solidFill>
            </a:endParaRPr>
          </a:p>
          <a:p>
            <a:pPr algn="l">
              <a:lnSpc>
                <a:spcPts val="3100"/>
              </a:lnSpc>
            </a:pPr>
            <a:r>
              <a:rPr lang="en-US" sz="2800" b="1" dirty="0">
                <a:solidFill>
                  <a:schemeClr val="tx1"/>
                </a:solidFill>
              </a:rPr>
              <a:t>Please read Chapter 9 of this book ( p.177-183)  “Symptoms of Failure to Set Boundaries “, do you have any of the 22 symptoms described </a:t>
            </a:r>
            <a:r>
              <a:rPr lang="en-US" sz="2800" b="1" dirty="0" smtClean="0">
                <a:solidFill>
                  <a:schemeClr val="tx1"/>
                </a:solidFill>
              </a:rPr>
              <a:t>in</a:t>
            </a:r>
            <a:r>
              <a:rPr lang="zh-TW" alt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the </a:t>
            </a:r>
            <a:r>
              <a:rPr lang="en-US" sz="2800" b="1" dirty="0">
                <a:solidFill>
                  <a:schemeClr val="tx1"/>
                </a:solidFill>
              </a:rPr>
              <a:t>book? Do you have the courage to be self-aware and examine yourself? When these symptoms appear, can you spot a boundary problem? Please share your experience.  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lnSpc>
                <a:spcPts val="31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endParaRPr lang="en-US" sz="2800" dirty="0">
              <a:solidFill>
                <a:schemeClr val="tx1"/>
              </a:solidFill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438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請閱讀書本第九章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p.245-258)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「設立界線的障礙」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在哪些部分需要界限卻一直沒有察覺？你知道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界限卻不敢堅持的原因何在？是過去的傷害？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對自己嚴格與苛求的良知？或是你擔心什麼？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因為害怕挑戰大家習慣的文化，不敢輕舉妄動嗎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分享你的經驗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4500"/>
              </a:lnSpc>
            </a:pP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561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98524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ea typeface="DFKai-SB" panose="03000509000000000000" pitchFamily="65" charset="-120"/>
                <a:cs typeface="Calibri Light" panose="020F0302020204030204" pitchFamily="34" charset="0"/>
              </a:rPr>
              <a:t>2.</a:t>
            </a:r>
            <a:r>
              <a:rPr lang="en-US" sz="2800" b="1" dirty="0">
                <a:solidFill>
                  <a:schemeClr val="tx1"/>
                </a:solidFill>
                <a:cs typeface="Calibri Light" panose="020F0302020204030204" pitchFamily="34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</a:rPr>
              <a:t>Please read Chapter 9 of the book (p.245-258) "Barriers to </a:t>
            </a:r>
            <a:r>
              <a:rPr lang="en-US" sz="2800" b="1" dirty="0" smtClean="0">
                <a:solidFill>
                  <a:schemeClr val="tx1"/>
                </a:solidFill>
              </a:rPr>
              <a:t>	Establishing </a:t>
            </a:r>
            <a:r>
              <a:rPr lang="en-US" sz="2800" b="1" dirty="0">
                <a:solidFill>
                  <a:schemeClr val="tx1"/>
                </a:solidFill>
              </a:rPr>
              <a:t>Boundaries" Where do you need </a:t>
            </a:r>
            <a:r>
              <a:rPr lang="en-US" sz="2800" b="1" dirty="0" smtClean="0">
                <a:solidFill>
                  <a:schemeClr val="tx1"/>
                </a:solidFill>
              </a:rPr>
              <a:t>	boundaries </a:t>
            </a:r>
            <a:r>
              <a:rPr lang="en-US" sz="2800" b="1" dirty="0">
                <a:solidFill>
                  <a:schemeClr val="tx1"/>
                </a:solidFill>
              </a:rPr>
              <a:t>but have not been aware of them? What </a:t>
            </a:r>
            <a:r>
              <a:rPr lang="en-US" sz="2800" b="1" dirty="0" smtClean="0">
                <a:solidFill>
                  <a:schemeClr val="tx1"/>
                </a:solidFill>
              </a:rPr>
              <a:t>	is </a:t>
            </a:r>
            <a:r>
              <a:rPr lang="en-US" sz="2800" b="1" dirty="0">
                <a:solidFill>
                  <a:schemeClr val="tx1"/>
                </a:solidFill>
              </a:rPr>
              <a:t>the reason why you know you need boundaries but </a:t>
            </a:r>
            <a:r>
              <a:rPr lang="en-US" sz="2800" b="1" dirty="0" smtClean="0">
                <a:solidFill>
                  <a:schemeClr val="tx1"/>
                </a:solidFill>
              </a:rPr>
              <a:t>	dare </a:t>
            </a:r>
            <a:r>
              <a:rPr lang="en-US" sz="2800" b="1" dirty="0">
                <a:solidFill>
                  <a:schemeClr val="tx1"/>
                </a:solidFill>
              </a:rPr>
              <a:t>not stick to them? Past injuries? A conscience </a:t>
            </a:r>
            <a:r>
              <a:rPr lang="en-US" sz="2800" b="1" dirty="0" smtClean="0">
                <a:solidFill>
                  <a:schemeClr val="tx1"/>
                </a:solidFill>
              </a:rPr>
              <a:t>	that </a:t>
            </a:r>
            <a:r>
              <a:rPr lang="en-US" sz="2800" b="1" dirty="0">
                <a:solidFill>
                  <a:schemeClr val="tx1"/>
                </a:solidFill>
              </a:rPr>
              <a:t>is strict and demanding to yourself? What are you </a:t>
            </a:r>
            <a:r>
              <a:rPr lang="en-US" sz="2800" b="1" dirty="0" smtClean="0">
                <a:solidFill>
                  <a:schemeClr val="tx1"/>
                </a:solidFill>
              </a:rPr>
              <a:t>	afraid </a:t>
            </a:r>
            <a:r>
              <a:rPr lang="en-US" sz="2800" b="1" dirty="0">
                <a:solidFill>
                  <a:schemeClr val="tx1"/>
                </a:solidFill>
              </a:rPr>
              <a:t>of? Are you afraid of challenging the culture </a:t>
            </a:r>
            <a:r>
              <a:rPr lang="en-US" sz="2800" b="1" dirty="0" smtClean="0">
                <a:solidFill>
                  <a:schemeClr val="tx1"/>
                </a:solidFill>
              </a:rPr>
              <a:t>	that </a:t>
            </a:r>
            <a:r>
              <a:rPr lang="en-US" sz="2800" b="1" dirty="0">
                <a:solidFill>
                  <a:schemeClr val="tx1"/>
                </a:solidFill>
              </a:rPr>
              <a:t>everyone is used to, and dare not move forward? </a:t>
            </a:r>
            <a:r>
              <a:rPr lang="en-US" sz="2800" b="1" dirty="0" smtClean="0">
                <a:solidFill>
                  <a:schemeClr val="tx1"/>
                </a:solidFill>
              </a:rPr>
              <a:t>	Please </a:t>
            </a:r>
            <a:r>
              <a:rPr lang="en-US" sz="2800" b="1" dirty="0">
                <a:solidFill>
                  <a:schemeClr val="tx1"/>
                </a:solidFill>
              </a:rPr>
              <a:t>share your experience.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400800"/>
            <a:ext cx="5334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164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18712</TotalTime>
  <Words>1985</Words>
  <Application>Microsoft Office PowerPoint</Application>
  <PresentationFormat>On-screen Show (4:3)</PresentationFormat>
  <Paragraphs>176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標楷體</vt:lpstr>
      <vt:lpstr>標楷體</vt:lpstr>
      <vt:lpstr>新細明體</vt:lpstr>
      <vt:lpstr>Arial</vt:lpstr>
      <vt:lpstr>Calibri</vt:lpstr>
      <vt:lpstr>Calibri Light</vt:lpstr>
      <vt:lpstr>Office Theme</vt:lpstr>
      <vt:lpstr>改變帶來醫治</vt:lpstr>
      <vt:lpstr>沒有界線的徵狀</vt:lpstr>
      <vt:lpstr>沒有界線的徵狀</vt:lpstr>
      <vt:lpstr>沒有界線的徵狀</vt:lpstr>
      <vt:lpstr>沒有界線的徵狀</vt:lpstr>
      <vt:lpstr>沒有界線的徵狀</vt:lpstr>
      <vt:lpstr>沒有界線的徵狀</vt:lpstr>
      <vt:lpstr>沒有界線的徵狀</vt:lpstr>
      <vt:lpstr>沒有界線的徵狀-失控、上癮(續)</vt:lpstr>
      <vt:lpstr>設立界線的障礙</vt:lpstr>
      <vt:lpstr>設立界線的障礙-扭曲的思想 (續)</vt:lpstr>
      <vt:lpstr>設立界線的障礙-扭曲的思想 (續)</vt:lpstr>
      <vt:lpstr>禱告範例</vt:lpstr>
      <vt:lpstr>Prayer Sample</vt:lpstr>
      <vt:lpstr>問題討論</vt:lpstr>
      <vt:lpstr>問題討論</vt:lpstr>
      <vt:lpstr>問題討論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1055</cp:revision>
  <cp:lastPrinted>2019-10-08T06:02:45Z</cp:lastPrinted>
  <dcterms:created xsi:type="dcterms:W3CDTF">2015-09-24T17:15:02Z</dcterms:created>
  <dcterms:modified xsi:type="dcterms:W3CDTF">2023-02-07T08:18:22Z</dcterms:modified>
</cp:coreProperties>
</file>