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2" r:id="rId8"/>
    <p:sldId id="264" r:id="rId9"/>
    <p:sldId id="265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B810C-92D6-4C05-94C4-4AD48B6A24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614AB-07AE-4886-8A99-13D8A5CB06C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b="1" dirty="0"/>
              <a:t>抓住现今的机</a:t>
            </a:r>
            <a:r>
              <a:rPr lang="zh-TW" altLang="en-US" sz="7200" b="1" dirty="0" smtClean="0"/>
              <a:t>会</a:t>
            </a:r>
            <a:endParaRPr lang="en-US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1143000"/>
          </a:xfrm>
        </p:spPr>
        <p:txBody>
          <a:bodyPr/>
          <a:lstStyle/>
          <a:p>
            <a:pPr lvl="0"/>
            <a:r>
              <a:rPr lang="zh-CN" altLang="en-US" b="1" dirty="0">
                <a:solidFill>
                  <a:srgbClr val="FFFF00"/>
                </a:solidFill>
              </a:rPr>
              <a:t>机会</a:t>
            </a:r>
            <a:r>
              <a:rPr lang="zh-CN" altLang="en-US" b="1" dirty="0" smtClean="0">
                <a:solidFill>
                  <a:srgbClr val="FFFF00"/>
                </a:solidFill>
              </a:rPr>
              <a:t>的涵义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36637"/>
            <a:ext cx="7467600" cy="4525963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zh-CN" altLang="en-US" sz="3600" b="1" dirty="0"/>
              <a:t>定</a:t>
            </a:r>
            <a:r>
              <a:rPr lang="zh-CN" altLang="en-US" sz="3600" b="1" dirty="0" smtClean="0"/>
              <a:t>义： </a:t>
            </a:r>
            <a:endParaRPr lang="en-US" altLang="zh-CN" sz="3600" b="1" dirty="0" smtClean="0"/>
          </a:p>
          <a:p>
            <a:pPr marL="1200150" lvl="1">
              <a:buNone/>
            </a:pPr>
            <a:r>
              <a:rPr lang="zh-CN" altLang="en-US" sz="3200" b="1" dirty="0" smtClean="0"/>
              <a:t>一</a:t>
            </a:r>
            <a:r>
              <a:rPr lang="zh-CN" altLang="en-US" sz="3200" b="1" dirty="0"/>
              <a:t>個有利的環境關頭</a:t>
            </a:r>
            <a:r>
              <a:rPr lang="zh-CN" altLang="en-US" sz="3200" b="1" dirty="0" smtClean="0"/>
              <a:t>。</a:t>
            </a:r>
            <a:endParaRPr lang="en-US" altLang="zh-CN" sz="3200" b="1" dirty="0" smtClean="0"/>
          </a:p>
          <a:p>
            <a:pPr marL="1200150" lvl="1">
              <a:buNone/>
            </a:pPr>
            <a:r>
              <a:rPr lang="en-US" sz="3200" dirty="0" smtClean="0"/>
              <a:t>A </a:t>
            </a:r>
            <a:r>
              <a:rPr lang="en-US" sz="3200" dirty="0"/>
              <a:t>favorable juncture of circumstances</a:t>
            </a:r>
            <a:r>
              <a:rPr lang="en-US" sz="3200" dirty="0" smtClean="0"/>
              <a:t>.</a:t>
            </a:r>
          </a:p>
          <a:p>
            <a:pPr marL="1200150" lvl="1">
              <a:buNone/>
            </a:pPr>
            <a:endParaRPr lang="en-US" altLang="zh-CN" sz="3200" dirty="0" smtClean="0"/>
          </a:p>
          <a:p>
            <a:pPr>
              <a:buNone/>
            </a:pPr>
            <a:r>
              <a:rPr lang="zh-CN" altLang="en-US" sz="3600" b="1" dirty="0"/>
              <a:t>特</a:t>
            </a:r>
            <a:r>
              <a:rPr lang="zh-CN" altLang="en-US" sz="3600" b="1" dirty="0" smtClean="0"/>
              <a:t>征：</a:t>
            </a:r>
            <a:endParaRPr lang="en-US" altLang="zh-CN" sz="3600" b="1" dirty="0" smtClean="0"/>
          </a:p>
          <a:p>
            <a:pPr marL="1204913" lvl="1" indent="-346075"/>
            <a:r>
              <a:rPr lang="zh-CN" altLang="en-US" sz="3200" b="1" dirty="0"/>
              <a:t>偶发</a:t>
            </a:r>
            <a:endParaRPr lang="en-US" sz="3200" dirty="0"/>
          </a:p>
          <a:p>
            <a:pPr marL="1204913" lvl="1" indent="-346075"/>
            <a:r>
              <a:rPr lang="zh-CN" altLang="en-US" sz="3200" b="1" dirty="0"/>
              <a:t>未知</a:t>
            </a:r>
            <a:endParaRPr lang="en-US" sz="3200" dirty="0"/>
          </a:p>
          <a:p>
            <a:pPr marL="1204913" lvl="1" indent="-346075"/>
            <a:r>
              <a:rPr lang="zh-CN" altLang="en-US" sz="3200" b="1" dirty="0"/>
              <a:t>及时</a:t>
            </a:r>
            <a:endParaRPr lang="en-US" sz="3200" dirty="0"/>
          </a:p>
          <a:p>
            <a:pPr marL="1204913" lvl="1" indent="-346075"/>
            <a:r>
              <a:rPr lang="zh-CN" altLang="en-US" sz="3200" b="1" dirty="0"/>
              <a:t>冒险</a:t>
            </a:r>
            <a:endParaRPr lang="en-US" sz="3200" dirty="0"/>
          </a:p>
          <a:p>
            <a:pPr lvl="0"/>
            <a:endParaRPr lang="en-US" sz="3600" dirty="0"/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lvl="0"/>
            <a:r>
              <a:rPr lang="zh-CN" altLang="en-US" b="1" dirty="0" smtClean="0">
                <a:solidFill>
                  <a:srgbClr val="FFFF00"/>
                </a:solidFill>
              </a:rPr>
              <a:t>人对机</a:t>
            </a:r>
            <a:r>
              <a:rPr lang="zh-CN" altLang="en-US" b="1" dirty="0">
                <a:solidFill>
                  <a:srgbClr val="FFFF00"/>
                </a:solidFill>
              </a:rPr>
              <a:t>会</a:t>
            </a:r>
            <a:r>
              <a:rPr lang="zh-CN" altLang="en-US" b="1" dirty="0" smtClean="0">
                <a:solidFill>
                  <a:srgbClr val="FFFF00"/>
                </a:solidFill>
              </a:rPr>
              <a:t>的反应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525963"/>
          </a:xfrm>
        </p:spPr>
        <p:txBody>
          <a:bodyPr>
            <a:noAutofit/>
          </a:bodyPr>
          <a:lstStyle/>
          <a:p>
            <a:pPr marL="969963" lvl="1" indent="-512763">
              <a:spcBef>
                <a:spcPts val="1200"/>
              </a:spcBef>
              <a:buNone/>
            </a:pPr>
            <a:r>
              <a:rPr lang="zh-CN" altLang="en-US" sz="3200" b="1" dirty="0" smtClean="0">
                <a:latin typeface="+mj-ea"/>
                <a:ea typeface="+mj-ea"/>
              </a:rPr>
              <a:t>偶发：</a:t>
            </a:r>
            <a:r>
              <a:rPr lang="en-US" altLang="zh-CN" sz="3200" b="1" dirty="0">
                <a:latin typeface="+mj-ea"/>
                <a:ea typeface="+mj-ea"/>
              </a:rPr>
              <a:t> </a:t>
            </a:r>
            <a:r>
              <a:rPr lang="en-US" altLang="zh-CN" sz="3200" b="1" dirty="0" smtClean="0">
                <a:latin typeface="+mj-ea"/>
                <a:ea typeface="+mj-ea"/>
              </a:rPr>
              <a:t> </a:t>
            </a:r>
          </a:p>
          <a:p>
            <a:pPr marL="1662113" lvl="1" indent="-512763">
              <a:spcBef>
                <a:spcPts val="1200"/>
              </a:spcBef>
              <a:buNone/>
            </a:pPr>
            <a:r>
              <a:rPr lang="zh-CN" altLang="en-US" b="1" dirty="0" smtClean="0">
                <a:latin typeface="+mj-ea"/>
                <a:ea typeface="+mj-ea"/>
              </a:rPr>
              <a:t>有</a:t>
            </a:r>
            <a:r>
              <a:rPr lang="zh-CN" altLang="en-US" b="1" dirty="0">
                <a:latin typeface="+mj-ea"/>
                <a:ea typeface="+mj-ea"/>
              </a:rPr>
              <a:t>看有见，有看不</a:t>
            </a:r>
            <a:r>
              <a:rPr lang="zh-CN" altLang="en-US" b="1" dirty="0" smtClean="0">
                <a:latin typeface="+mj-ea"/>
                <a:ea typeface="+mj-ea"/>
              </a:rPr>
              <a:t>见，</a:t>
            </a:r>
            <a:r>
              <a:rPr lang="zh-CN" altLang="en-US" b="1" dirty="0">
                <a:latin typeface="+mj-ea"/>
                <a:ea typeface="+mj-ea"/>
              </a:rPr>
              <a:t>不看不</a:t>
            </a:r>
            <a:r>
              <a:rPr lang="zh-CN" altLang="en-US" b="1" dirty="0" smtClean="0">
                <a:latin typeface="+mj-ea"/>
                <a:ea typeface="+mj-ea"/>
              </a:rPr>
              <a:t>见。</a:t>
            </a:r>
            <a:endParaRPr lang="en-US" b="1" dirty="0">
              <a:latin typeface="+mj-ea"/>
              <a:ea typeface="+mj-ea"/>
            </a:endParaRPr>
          </a:p>
          <a:p>
            <a:pPr marL="969963" lvl="1" indent="-512763">
              <a:spcBef>
                <a:spcPts val="1800"/>
              </a:spcBef>
              <a:buNone/>
            </a:pPr>
            <a:r>
              <a:rPr lang="zh-CN" altLang="en-US" sz="3200" b="1" dirty="0">
                <a:latin typeface="+mj-ea"/>
                <a:ea typeface="+mj-ea"/>
              </a:rPr>
              <a:t>未</a:t>
            </a:r>
            <a:r>
              <a:rPr lang="zh-CN" altLang="en-US" sz="3200" b="1" dirty="0" smtClean="0">
                <a:latin typeface="+mj-ea"/>
                <a:ea typeface="+mj-ea"/>
              </a:rPr>
              <a:t>知：</a:t>
            </a:r>
            <a:r>
              <a:rPr lang="en-US" altLang="zh-CN" sz="3200" b="1" dirty="0">
                <a:latin typeface="+mj-ea"/>
                <a:ea typeface="+mj-ea"/>
              </a:rPr>
              <a:t> </a:t>
            </a:r>
            <a:r>
              <a:rPr lang="en-US" altLang="zh-CN" sz="3200" b="1" dirty="0" smtClean="0">
                <a:latin typeface="+mj-ea"/>
                <a:ea typeface="+mj-ea"/>
              </a:rPr>
              <a:t> </a:t>
            </a:r>
          </a:p>
          <a:p>
            <a:pPr marL="1149350" lvl="1" indent="0">
              <a:spcBef>
                <a:spcPts val="1200"/>
              </a:spcBef>
              <a:buNone/>
            </a:pPr>
            <a:r>
              <a:rPr lang="zh-CN" altLang="en-US" b="1" dirty="0" smtClean="0">
                <a:latin typeface="+mj-ea"/>
                <a:ea typeface="+mj-ea"/>
              </a:rPr>
              <a:t>一</a:t>
            </a:r>
            <a:r>
              <a:rPr lang="zh-CN" altLang="en-US" b="1" dirty="0">
                <a:latin typeface="+mj-ea"/>
                <a:ea typeface="+mj-ea"/>
              </a:rPr>
              <a:t>相情原</a:t>
            </a:r>
            <a:r>
              <a:rPr lang="zh-CN" altLang="en-US" b="1" dirty="0" smtClean="0">
                <a:latin typeface="+mj-ea"/>
                <a:ea typeface="+mj-ea"/>
              </a:rPr>
              <a:t>，</a:t>
            </a:r>
            <a:r>
              <a:rPr lang="zh-CN" altLang="en-US" b="1" dirty="0">
                <a:latin typeface="+mj-ea"/>
                <a:ea typeface="+mj-ea"/>
              </a:rPr>
              <a:t>过度乐</a:t>
            </a:r>
            <a:r>
              <a:rPr lang="zh-CN" altLang="en-US" b="1" dirty="0" smtClean="0">
                <a:latin typeface="+mj-ea"/>
                <a:ea typeface="+mj-ea"/>
              </a:rPr>
              <a:t>观；担</a:t>
            </a:r>
            <a:r>
              <a:rPr lang="zh-CN" altLang="en-US" b="1" dirty="0">
                <a:latin typeface="+mj-ea"/>
                <a:ea typeface="+mj-ea"/>
              </a:rPr>
              <a:t>心忧虑，恐慌不</a:t>
            </a:r>
            <a:r>
              <a:rPr lang="zh-CN" altLang="en-US" b="1" dirty="0" smtClean="0">
                <a:latin typeface="+mj-ea"/>
                <a:ea typeface="+mj-ea"/>
              </a:rPr>
              <a:t>安。</a:t>
            </a:r>
            <a:endParaRPr lang="en-US" b="1" dirty="0">
              <a:latin typeface="+mj-ea"/>
              <a:ea typeface="+mj-ea"/>
            </a:endParaRPr>
          </a:p>
          <a:p>
            <a:pPr marL="969963" lvl="1" indent="-512763">
              <a:spcBef>
                <a:spcPts val="1800"/>
              </a:spcBef>
              <a:buNone/>
            </a:pPr>
            <a:r>
              <a:rPr lang="zh-CN" altLang="en-US" sz="3200" b="1" dirty="0">
                <a:latin typeface="+mj-ea"/>
                <a:ea typeface="+mj-ea"/>
              </a:rPr>
              <a:t>及</a:t>
            </a:r>
            <a:r>
              <a:rPr lang="zh-CN" altLang="en-US" sz="3200" b="1" dirty="0" smtClean="0">
                <a:latin typeface="+mj-ea"/>
                <a:ea typeface="+mj-ea"/>
              </a:rPr>
              <a:t>时：  </a:t>
            </a:r>
            <a:endParaRPr lang="en-US" altLang="zh-CN" sz="3200" b="1" dirty="0" smtClean="0">
              <a:latin typeface="+mj-ea"/>
              <a:ea typeface="+mj-ea"/>
            </a:endParaRPr>
          </a:p>
          <a:p>
            <a:pPr marL="1081088" lvl="1" indent="0">
              <a:spcBef>
                <a:spcPts val="1200"/>
              </a:spcBef>
              <a:buNone/>
            </a:pPr>
            <a:r>
              <a:rPr lang="zh-CN" altLang="en-US" b="1" dirty="0" smtClean="0">
                <a:latin typeface="+mj-ea"/>
                <a:ea typeface="+mj-ea"/>
              </a:rPr>
              <a:t>迫</a:t>
            </a:r>
            <a:r>
              <a:rPr lang="zh-CN" altLang="en-US" b="1" dirty="0">
                <a:latin typeface="+mj-ea"/>
                <a:ea typeface="+mj-ea"/>
              </a:rPr>
              <a:t>不及待，跃跃欲试</a:t>
            </a:r>
            <a:r>
              <a:rPr lang="en-US" b="1" dirty="0" smtClean="0">
                <a:latin typeface="+mj-ea"/>
                <a:ea typeface="+mj-ea"/>
              </a:rPr>
              <a:t>；</a:t>
            </a:r>
            <a:r>
              <a:rPr lang="zh-CN" altLang="en-US" b="1" dirty="0">
                <a:latin typeface="+mj-ea"/>
                <a:ea typeface="+mj-ea"/>
              </a:rPr>
              <a:t>患得患失，举棋不</a:t>
            </a:r>
            <a:r>
              <a:rPr lang="zh-CN" altLang="en-US" b="1" dirty="0" smtClean="0">
                <a:latin typeface="+mj-ea"/>
                <a:ea typeface="+mj-ea"/>
              </a:rPr>
              <a:t>定。</a:t>
            </a:r>
            <a:endParaRPr lang="en-US" b="1" dirty="0">
              <a:latin typeface="+mj-ea"/>
              <a:ea typeface="+mj-ea"/>
            </a:endParaRPr>
          </a:p>
          <a:p>
            <a:pPr marL="969963" lvl="1" indent="-512763">
              <a:spcBef>
                <a:spcPts val="1800"/>
              </a:spcBef>
              <a:buNone/>
            </a:pPr>
            <a:r>
              <a:rPr lang="zh-CN" altLang="en-US" sz="3200" b="1" dirty="0">
                <a:latin typeface="+mj-ea"/>
                <a:ea typeface="+mj-ea"/>
              </a:rPr>
              <a:t>冒</a:t>
            </a:r>
            <a:r>
              <a:rPr lang="zh-CN" altLang="en-US" sz="3200" b="1" dirty="0" smtClean="0">
                <a:latin typeface="+mj-ea"/>
                <a:ea typeface="+mj-ea"/>
              </a:rPr>
              <a:t>险：</a:t>
            </a:r>
            <a:r>
              <a:rPr lang="en-US" altLang="zh-CN" sz="3200" b="1" dirty="0">
                <a:latin typeface="+mj-ea"/>
                <a:ea typeface="+mj-ea"/>
              </a:rPr>
              <a:t> </a:t>
            </a:r>
            <a:r>
              <a:rPr lang="en-US" altLang="zh-CN" sz="3200" b="1" dirty="0" smtClean="0">
                <a:latin typeface="+mj-ea"/>
                <a:ea typeface="+mj-ea"/>
              </a:rPr>
              <a:t> </a:t>
            </a:r>
          </a:p>
          <a:p>
            <a:pPr marL="1081088" lvl="1" indent="0">
              <a:spcBef>
                <a:spcPts val="1200"/>
              </a:spcBef>
              <a:buNone/>
            </a:pPr>
            <a:r>
              <a:rPr lang="zh-CN" altLang="en-US" b="1" dirty="0" smtClean="0">
                <a:latin typeface="+mj-ea"/>
                <a:ea typeface="+mj-ea"/>
              </a:rPr>
              <a:t>意</a:t>
            </a:r>
            <a:r>
              <a:rPr lang="zh-CN" altLang="en-US" b="1" dirty="0">
                <a:latin typeface="+mj-ea"/>
                <a:ea typeface="+mj-ea"/>
              </a:rPr>
              <a:t>气用事，莽然上</a:t>
            </a:r>
            <a:r>
              <a:rPr lang="zh-CN" altLang="en-US" b="1" dirty="0" smtClean="0">
                <a:latin typeface="+mj-ea"/>
                <a:ea typeface="+mj-ea"/>
              </a:rPr>
              <a:t>阵；杞</a:t>
            </a:r>
            <a:r>
              <a:rPr lang="zh-CN" altLang="en-US" b="1" dirty="0">
                <a:latin typeface="+mj-ea"/>
                <a:ea typeface="+mj-ea"/>
              </a:rPr>
              <a:t>人忧天，畏缩不</a:t>
            </a:r>
            <a:r>
              <a:rPr lang="zh-CN" altLang="en-US" b="1" dirty="0" smtClean="0">
                <a:latin typeface="+mj-ea"/>
                <a:ea typeface="+mj-ea"/>
              </a:rPr>
              <a:t>前。</a:t>
            </a:r>
            <a:endParaRPr lang="en-US" b="1" dirty="0">
              <a:latin typeface="+mj-ea"/>
              <a:ea typeface="+mj-ea"/>
            </a:endParaRPr>
          </a:p>
          <a:p>
            <a:pPr>
              <a:buNone/>
            </a:pPr>
            <a:endParaRPr 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FF00"/>
                </a:solidFill>
              </a:rPr>
              <a:t>机会的重要性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8077200" cy="4525963"/>
          </a:xfrm>
        </p:spPr>
        <p:txBody>
          <a:bodyPr>
            <a:normAutofit/>
          </a:bodyPr>
          <a:lstStyle/>
          <a:p>
            <a:pPr lvl="0">
              <a:spcBef>
                <a:spcPts val="1800"/>
              </a:spcBef>
            </a:pPr>
            <a:r>
              <a:rPr lang="zh-CN" altLang="en-US" sz="3600" b="1" dirty="0" smtClean="0"/>
              <a:t>机会与救恩有</a:t>
            </a:r>
            <a:r>
              <a:rPr lang="zh-CN" altLang="en-US" sz="3600" b="1" dirty="0"/>
              <a:t>关</a:t>
            </a:r>
            <a:endParaRPr lang="en-US" sz="3600" b="1" dirty="0"/>
          </a:p>
          <a:p>
            <a:pPr lvl="0">
              <a:spcBef>
                <a:spcPts val="1800"/>
              </a:spcBef>
            </a:pPr>
            <a:r>
              <a:rPr lang="zh-CN" altLang="en-US" sz="3600" b="1" dirty="0" smtClean="0"/>
              <a:t>机会与人</a:t>
            </a:r>
            <a:r>
              <a:rPr lang="zh-CN" altLang="en-US" sz="3600" b="1" dirty="0"/>
              <a:t>的选</a:t>
            </a:r>
            <a:r>
              <a:rPr lang="zh-CN" altLang="en-US" sz="3600" b="1" dirty="0" smtClean="0"/>
              <a:t>择有</a:t>
            </a:r>
            <a:r>
              <a:rPr lang="zh-CN" altLang="en-US" sz="3600" b="1" dirty="0"/>
              <a:t>关</a:t>
            </a:r>
            <a:endParaRPr lang="en-US" sz="3600" b="1" dirty="0"/>
          </a:p>
          <a:p>
            <a:pPr lvl="0">
              <a:spcBef>
                <a:spcPts val="1800"/>
              </a:spcBef>
            </a:pPr>
            <a:r>
              <a:rPr lang="zh-CN" altLang="en-US" sz="3600" b="1" dirty="0" smtClean="0"/>
              <a:t>机会与经</a:t>
            </a:r>
            <a:r>
              <a:rPr lang="zh-CN" altLang="en-US" sz="3600" b="1" dirty="0"/>
              <a:t>历</a:t>
            </a:r>
            <a:r>
              <a:rPr lang="zh-CN" altLang="en-US" sz="3600" b="1" dirty="0" smtClean="0"/>
              <a:t>神，</a:t>
            </a:r>
            <a:r>
              <a:rPr lang="zh-CN" altLang="en-US" sz="3600" b="1" dirty="0"/>
              <a:t>建立与神的关</a:t>
            </a:r>
            <a:r>
              <a:rPr lang="zh-CN" altLang="en-US" sz="3600" b="1" dirty="0" smtClean="0"/>
              <a:t>系有关</a:t>
            </a:r>
            <a:endParaRPr lang="en-US" sz="3600" b="1" dirty="0"/>
          </a:p>
          <a:p>
            <a:pPr>
              <a:spcBef>
                <a:spcPts val="1800"/>
              </a:spcBef>
            </a:pPr>
            <a:endParaRPr lang="en-US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>
                <a:solidFill>
                  <a:srgbClr val="FFFF00"/>
                </a:solidFill>
              </a:rPr>
              <a:t>以斯帖記 第 </a:t>
            </a:r>
            <a:r>
              <a:rPr lang="en-US" altLang="zh-TW" sz="3600" dirty="0" smtClean="0">
                <a:solidFill>
                  <a:srgbClr val="FFFF00"/>
                </a:solidFill>
              </a:rPr>
              <a:t>4 </a:t>
            </a:r>
            <a:r>
              <a:rPr lang="zh-TW" altLang="en-US" sz="3600" b="1" dirty="0" smtClean="0">
                <a:solidFill>
                  <a:srgbClr val="FFFF00"/>
                </a:solidFill>
              </a:rPr>
              <a:t>章 </a:t>
            </a:r>
            <a:r>
              <a:rPr lang="en-US" altLang="zh-CN" sz="3600" dirty="0" smtClean="0">
                <a:solidFill>
                  <a:srgbClr val="FFFF00"/>
                </a:solidFill>
              </a:rPr>
              <a:t>10-11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839200" cy="4830763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zh-TW" altLang="en-US" sz="3000" b="1" dirty="0">
                <a:latin typeface="DFKai-SB" pitchFamily="65" charset="-120"/>
                <a:ea typeface="DFKai-SB" pitchFamily="65" charset="-120"/>
              </a:rPr>
              <a:t>以斯帖就吩咐哈他革去見末底改說</a:t>
            </a: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0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王</a:t>
            </a:r>
            <a:r>
              <a:rPr lang="zh-TW" altLang="en-US" sz="3000" b="1" dirty="0">
                <a:latin typeface="DFKai-SB" pitchFamily="65" charset="-120"/>
                <a:ea typeface="DFKai-SB" pitchFamily="65" charset="-120"/>
              </a:rPr>
              <a:t>的一切臣僕和各省的人民，都知道有一個定例</a:t>
            </a: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：</a:t>
            </a:r>
            <a:endParaRPr lang="en-US" altLang="zh-TW" sz="30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若</a:t>
            </a:r>
            <a:r>
              <a:rPr lang="zh-TW" altLang="en-US" sz="3000" b="1" dirty="0">
                <a:latin typeface="DFKai-SB" pitchFamily="65" charset="-120"/>
                <a:ea typeface="DFKai-SB" pitchFamily="65" charset="-120"/>
              </a:rPr>
              <a:t>不蒙召，擅入內院見王的，無論男女必被治死</a:t>
            </a: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；</a:t>
            </a:r>
            <a:endParaRPr lang="en-US" altLang="zh-TW" sz="3000" b="1" dirty="0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ct val="170000"/>
              </a:lnSpc>
              <a:buNone/>
            </a:pP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除</a:t>
            </a:r>
            <a:r>
              <a:rPr lang="zh-TW" altLang="en-US" sz="3000" b="1" dirty="0">
                <a:latin typeface="DFKai-SB" pitchFamily="65" charset="-120"/>
                <a:ea typeface="DFKai-SB" pitchFamily="65" charset="-120"/>
              </a:rPr>
              <a:t>非王向他伸出金杖，不得存活</a:t>
            </a: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30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ct val="170000"/>
              </a:lnSpc>
              <a:spcBef>
                <a:spcPts val="1200"/>
              </a:spcBef>
              <a:buNone/>
            </a:pP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現</a:t>
            </a:r>
            <a:r>
              <a:rPr lang="zh-TW" altLang="en-US" sz="3000" b="1" dirty="0">
                <a:latin typeface="DFKai-SB" pitchFamily="65" charset="-120"/>
                <a:ea typeface="DFKai-SB" pitchFamily="65" charset="-120"/>
              </a:rPr>
              <a:t>在我沒有蒙召進去見王已經三十日了</a:t>
            </a:r>
            <a:r>
              <a:rPr lang="zh-TW" altLang="en-US" sz="3000" b="1" dirty="0" smtClean="0">
                <a:latin typeface="DFKai-SB" pitchFamily="65" charset="-120"/>
                <a:ea typeface="DFKai-SB" pitchFamily="65" charset="-120"/>
              </a:rPr>
              <a:t>。</a:t>
            </a:r>
            <a:endParaRPr lang="en-US" sz="3000" dirty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ct val="170000"/>
              </a:lnSpc>
              <a:buNone/>
            </a:pPr>
            <a:r>
              <a:rPr lang="en-US" sz="3000" b="1" dirty="0">
                <a:latin typeface="DFKai-SB" pitchFamily="65" charset="-120"/>
                <a:ea typeface="DFKai-SB" pitchFamily="65" charset="-120"/>
              </a:rPr>
              <a:t> </a:t>
            </a:r>
            <a:endParaRPr lang="en-US" sz="3000" dirty="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</a:rPr>
              <a:t>以斯</a:t>
            </a:r>
            <a:r>
              <a:rPr lang="zh-TW" altLang="en-US" sz="3200" b="1" dirty="0" smtClean="0">
                <a:solidFill>
                  <a:srgbClr val="FFFF00"/>
                </a:solidFill>
              </a:rPr>
              <a:t>帖記 </a:t>
            </a:r>
            <a:r>
              <a:rPr lang="zh-TW" altLang="en-US" sz="3200" b="1" dirty="0">
                <a:solidFill>
                  <a:srgbClr val="FFFF00"/>
                </a:solidFill>
              </a:rPr>
              <a:t>第 </a:t>
            </a:r>
            <a:r>
              <a:rPr lang="en-US" altLang="zh-TW" sz="3200" dirty="0">
                <a:solidFill>
                  <a:srgbClr val="FFFF00"/>
                </a:solidFill>
              </a:rPr>
              <a:t>4 </a:t>
            </a:r>
            <a:r>
              <a:rPr lang="zh-TW" altLang="en-US" sz="3200" b="1" dirty="0" smtClean="0">
                <a:solidFill>
                  <a:srgbClr val="FFFF00"/>
                </a:solidFill>
              </a:rPr>
              <a:t>章 </a:t>
            </a:r>
            <a:r>
              <a:rPr lang="en-US" altLang="zh-CN" sz="3200" dirty="0" smtClean="0">
                <a:solidFill>
                  <a:srgbClr val="FFFF00"/>
                </a:solidFill>
              </a:rPr>
              <a:t>13-14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839200" cy="50292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1800"/>
              </a:spcBef>
              <a:buNone/>
            </a:pP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末</a:t>
            </a: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底改託人回覆以斯帖說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：</a:t>
            </a:r>
            <a:endParaRPr lang="en-US" altLang="zh-TW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1800"/>
              </a:spcBef>
              <a:buNone/>
            </a:pP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你</a:t>
            </a: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莫想在王宮裏強過一切猶大人，得免這禍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1800"/>
              </a:spcBef>
              <a:buNone/>
            </a:pP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此</a:t>
            </a: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時你若閉口不言，猶大人必從別處得解脫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zh-TW" b="1" dirty="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蒙</a:t>
            </a: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拯救；你和你父家必至滅亡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1800"/>
              </a:spcBef>
              <a:buNone/>
            </a:pP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焉</a:t>
            </a: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知你得了王后的位分，不是為現今的機會嗎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？</a:t>
            </a:r>
            <a:endParaRPr lang="en-US" dirty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ct val="150000"/>
              </a:lnSpc>
              <a:spcBef>
                <a:spcPts val="1800"/>
              </a:spcBef>
              <a:buNone/>
            </a:pPr>
            <a:r>
              <a:rPr lang="en-US" b="1" dirty="0">
                <a:latin typeface="DFKai-SB" pitchFamily="65" charset="-120"/>
                <a:ea typeface="DFKai-SB" pitchFamily="65" charset="-120"/>
              </a:rPr>
              <a:t> </a:t>
            </a:r>
            <a:endParaRPr lang="en-US" dirty="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</a:rPr>
              <a:t>以斯帖記 第 </a:t>
            </a:r>
            <a:r>
              <a:rPr lang="en-US" altLang="zh-TW" sz="3200" dirty="0" smtClean="0">
                <a:solidFill>
                  <a:srgbClr val="FFFF00"/>
                </a:solidFill>
              </a:rPr>
              <a:t>4 </a:t>
            </a:r>
            <a:r>
              <a:rPr lang="zh-TW" altLang="en-US" sz="3200" b="1" dirty="0" smtClean="0">
                <a:solidFill>
                  <a:srgbClr val="FFFF00"/>
                </a:solidFill>
              </a:rPr>
              <a:t>章 </a:t>
            </a:r>
            <a:r>
              <a:rPr lang="en-US" altLang="zh-CN" sz="3200" dirty="0" smtClean="0">
                <a:solidFill>
                  <a:srgbClr val="FFFF00"/>
                </a:solidFill>
              </a:rPr>
              <a:t>15-16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以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斯帖就吩咐人回報末底改說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：</a:t>
            </a:r>
            <a:endParaRPr lang="en-US" altLang="zh-TW" sz="36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你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當去招聚書珊城所有的猶大人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6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為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我禁食三晝三夜，不喫不喝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；</a:t>
            </a:r>
            <a:endParaRPr lang="en-US" altLang="zh-TW" sz="36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和我的宮女也要這樣禁食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36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然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後我違例進去見王，我若死就死吧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！</a:t>
            </a:r>
            <a:endParaRPr lang="en-US" sz="3600" dirty="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 smtClean="0">
                <a:solidFill>
                  <a:srgbClr val="FFFF00"/>
                </a:solidFill>
              </a:rPr>
              <a:t>以斯帖記 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的学习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76400"/>
            <a:ext cx="6324600" cy="4525963"/>
          </a:xfrm>
        </p:spPr>
        <p:txBody>
          <a:bodyPr>
            <a:normAutofit/>
          </a:bodyPr>
          <a:lstStyle/>
          <a:p>
            <a:pPr lvl="0">
              <a:spcBef>
                <a:spcPts val="1800"/>
              </a:spcBef>
            </a:pPr>
            <a:r>
              <a:rPr lang="zh-CN" altLang="en-US" sz="3600" b="1" dirty="0">
                <a:latin typeface="+mj-ea"/>
                <a:ea typeface="+mj-ea"/>
              </a:rPr>
              <a:t>生死关头，环境恶劣</a:t>
            </a:r>
            <a:r>
              <a:rPr lang="zh-CN" altLang="en-US" sz="3600" b="1" dirty="0" smtClean="0">
                <a:latin typeface="+mj-ea"/>
                <a:ea typeface="+mj-ea"/>
              </a:rPr>
              <a:t>。</a:t>
            </a:r>
            <a:endParaRPr lang="en-US" sz="3600" b="1" dirty="0">
              <a:latin typeface="+mj-ea"/>
              <a:ea typeface="+mj-ea"/>
            </a:endParaRPr>
          </a:p>
          <a:p>
            <a:pPr lvl="0">
              <a:spcBef>
                <a:spcPts val="1800"/>
              </a:spcBef>
            </a:pPr>
            <a:r>
              <a:rPr lang="zh-CN" altLang="en-US" sz="3600" b="1" dirty="0" smtClean="0">
                <a:latin typeface="+mj-ea"/>
                <a:ea typeface="+mj-ea"/>
              </a:rPr>
              <a:t>临</a:t>
            </a:r>
            <a:r>
              <a:rPr lang="zh-CN" altLang="en-US" sz="3600" b="1" dirty="0">
                <a:latin typeface="+mj-ea"/>
                <a:ea typeface="+mj-ea"/>
              </a:rPr>
              <a:t>危不</a:t>
            </a:r>
            <a:r>
              <a:rPr lang="zh-CN" altLang="en-US" sz="3600" b="1" dirty="0" smtClean="0">
                <a:latin typeface="+mj-ea"/>
                <a:ea typeface="+mj-ea"/>
              </a:rPr>
              <a:t>乱，</a:t>
            </a:r>
            <a:r>
              <a:rPr lang="zh-CN" altLang="en-US" sz="3600" b="1" dirty="0">
                <a:latin typeface="+mj-ea"/>
              </a:rPr>
              <a:t>一</a:t>
            </a:r>
            <a:r>
              <a:rPr lang="zh-CN" altLang="en-US" sz="3600" b="1" dirty="0" smtClean="0">
                <a:latin typeface="+mj-ea"/>
              </a:rPr>
              <a:t>线</a:t>
            </a:r>
            <a:r>
              <a:rPr lang="zh-CN" altLang="en-US" sz="3600" dirty="0"/>
              <a:t>希望</a:t>
            </a:r>
            <a:r>
              <a:rPr lang="zh-CN" altLang="en-US" sz="3600" b="1" dirty="0" smtClean="0">
                <a:latin typeface="+mj-ea"/>
                <a:ea typeface="+mj-ea"/>
              </a:rPr>
              <a:t>。</a:t>
            </a:r>
            <a:endParaRPr lang="en-US" sz="3600" b="1" dirty="0">
              <a:latin typeface="+mj-ea"/>
              <a:ea typeface="+mj-ea"/>
            </a:endParaRPr>
          </a:p>
          <a:p>
            <a:pPr lvl="0">
              <a:spcBef>
                <a:spcPts val="1800"/>
              </a:spcBef>
            </a:pPr>
            <a:r>
              <a:rPr lang="zh-CN" altLang="en-US" sz="3600" b="1" dirty="0">
                <a:latin typeface="+mj-ea"/>
                <a:ea typeface="+mj-ea"/>
              </a:rPr>
              <a:t>左右为难，困难重重</a:t>
            </a:r>
            <a:r>
              <a:rPr lang="zh-CN" altLang="en-US" sz="3600" b="1" dirty="0" smtClean="0">
                <a:latin typeface="+mj-ea"/>
                <a:ea typeface="+mj-ea"/>
              </a:rPr>
              <a:t>。</a:t>
            </a:r>
            <a:endParaRPr lang="en-US" sz="3600" b="1" dirty="0">
              <a:latin typeface="+mj-ea"/>
              <a:ea typeface="+mj-ea"/>
            </a:endParaRPr>
          </a:p>
          <a:p>
            <a:pPr lvl="0">
              <a:spcBef>
                <a:spcPts val="1800"/>
              </a:spcBef>
            </a:pPr>
            <a:r>
              <a:rPr lang="zh-CN" altLang="en-US" sz="3600" b="1" dirty="0">
                <a:latin typeface="+mj-ea"/>
                <a:ea typeface="+mj-ea"/>
              </a:rPr>
              <a:t>慎思明辨，神</a:t>
            </a:r>
            <a:r>
              <a:rPr lang="zh-CN" altLang="en-US" sz="3600" b="1" dirty="0" smtClean="0">
                <a:latin typeface="+mj-ea"/>
                <a:ea typeface="+mj-ea"/>
              </a:rPr>
              <a:t>仍掌</a:t>
            </a:r>
            <a:r>
              <a:rPr lang="zh-CN" altLang="en-US" sz="3600" b="1" dirty="0">
                <a:latin typeface="+mj-ea"/>
                <a:ea typeface="+mj-ea"/>
              </a:rPr>
              <a:t>权</a:t>
            </a:r>
            <a:r>
              <a:rPr lang="zh-CN" altLang="en-US" sz="3600" b="1" dirty="0" smtClean="0">
                <a:latin typeface="+mj-ea"/>
                <a:ea typeface="+mj-ea"/>
              </a:rPr>
              <a:t>。</a:t>
            </a:r>
            <a:endParaRPr lang="en-US" sz="3600" b="1" dirty="0">
              <a:latin typeface="+mj-ea"/>
              <a:ea typeface="+mj-ea"/>
            </a:endParaRPr>
          </a:p>
          <a:p>
            <a:pPr lvl="0">
              <a:spcBef>
                <a:spcPts val="1800"/>
              </a:spcBef>
            </a:pPr>
            <a:r>
              <a:rPr lang="zh-CN" altLang="en-US" sz="3600" b="1" dirty="0">
                <a:latin typeface="+mj-ea"/>
                <a:ea typeface="+mj-ea"/>
              </a:rPr>
              <a:t>毅然决然，采取行</a:t>
            </a:r>
            <a:r>
              <a:rPr lang="zh-CN" altLang="en-US" sz="3600" b="1" dirty="0" smtClean="0">
                <a:latin typeface="+mj-ea"/>
                <a:ea typeface="+mj-ea"/>
              </a:rPr>
              <a:t>动。</a:t>
            </a:r>
            <a:endParaRPr 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3200" b="1" dirty="0">
                <a:solidFill>
                  <a:srgbClr val="FFFF00"/>
                </a:solidFill>
              </a:rPr>
              <a:t>抓住机会的秘诀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800" cy="4525963"/>
          </a:xfrm>
        </p:spPr>
        <p:txBody>
          <a:bodyPr>
            <a:noAutofit/>
          </a:bodyPr>
          <a:lstStyle/>
          <a:p>
            <a:pPr marL="742950" lvl="0" indent="-742950">
              <a:spcBef>
                <a:spcPts val="1800"/>
              </a:spcBef>
              <a:buAutoNum type="arabicPeriod"/>
            </a:pPr>
            <a:r>
              <a:rPr lang="zh-TW" altLang="en-US" b="1" dirty="0" smtClean="0">
                <a:latin typeface="SimSun" pitchFamily="2" charset="-122"/>
                <a:ea typeface="SimSun" pitchFamily="2" charset="-122"/>
              </a:rPr>
              <a:t>看</a:t>
            </a:r>
            <a:r>
              <a:rPr lang="zh-TW" altLang="en-US" b="1" dirty="0">
                <a:latin typeface="SimSun" pitchFamily="2" charset="-122"/>
                <a:ea typeface="SimSun" pitchFamily="2" charset="-122"/>
              </a:rPr>
              <a:t>得清</a:t>
            </a:r>
            <a:r>
              <a:rPr lang="zh-TW" altLang="en-US" b="1" dirty="0" smtClean="0">
                <a:latin typeface="SimSun" pitchFamily="2" charset="-122"/>
                <a:ea typeface="SimSun" pitchFamily="2" charset="-122"/>
              </a:rPr>
              <a:t>楚</a:t>
            </a:r>
            <a:endParaRPr lang="en-US" altLang="zh-TW" b="1" dirty="0">
              <a:latin typeface="SimSun" pitchFamily="2" charset="-122"/>
              <a:ea typeface="SimSun" pitchFamily="2" charset="-122"/>
            </a:endParaRPr>
          </a:p>
          <a:p>
            <a:pPr marL="1371600" indent="0">
              <a:spcBef>
                <a:spcPts val="1800"/>
              </a:spcBef>
              <a:buNone/>
            </a:pP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渴慕， 范围</a:t>
            </a:r>
            <a:r>
              <a:rPr lang="zh-CN" altLang="en-US" b="1" dirty="0">
                <a:latin typeface="SimSun" pitchFamily="2" charset="-122"/>
                <a:ea typeface="SimSun" pitchFamily="2" charset="-122"/>
              </a:rPr>
              <a:t>宏</a:t>
            </a: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宽， 角</a:t>
            </a:r>
            <a:r>
              <a:rPr lang="zh-CN" altLang="en-US" b="1" dirty="0">
                <a:latin typeface="SimSun" pitchFamily="2" charset="-122"/>
                <a:ea typeface="SimSun" pitchFamily="2" charset="-122"/>
              </a:rPr>
              <a:t>度正</a:t>
            </a: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确</a:t>
            </a:r>
            <a:endParaRPr lang="en-US" b="1" dirty="0">
              <a:latin typeface="SimSun" pitchFamily="2" charset="-122"/>
              <a:ea typeface="SimSun" pitchFamily="2" charset="-122"/>
            </a:endParaRPr>
          </a:p>
          <a:p>
            <a:pPr marL="568325" indent="-568325">
              <a:spcBef>
                <a:spcPts val="1800"/>
              </a:spcBef>
              <a:buNone/>
              <a:tabLst>
                <a:tab pos="568325" algn="l"/>
              </a:tabLst>
            </a:pPr>
            <a:r>
              <a:rPr lang="en-US" altLang="zh-CN" b="1" dirty="0" smtClean="0">
                <a:latin typeface="SimSun" pitchFamily="2" charset="-122"/>
                <a:ea typeface="SimSun" pitchFamily="2" charset="-122"/>
              </a:rPr>
              <a:t>2. 	</a:t>
            </a: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抓</a:t>
            </a:r>
            <a:r>
              <a:rPr lang="zh-CN" altLang="en-US" b="1" dirty="0">
                <a:latin typeface="SimSun" pitchFamily="2" charset="-122"/>
                <a:ea typeface="SimSun" pitchFamily="2" charset="-122"/>
              </a:rPr>
              <a:t>得准确</a:t>
            </a:r>
            <a:endParaRPr lang="en-US" b="1" dirty="0">
              <a:latin typeface="SimSun" pitchFamily="2" charset="-122"/>
              <a:ea typeface="SimSun" pitchFamily="2" charset="-122"/>
            </a:endParaRPr>
          </a:p>
          <a:p>
            <a:pPr marL="1368425" indent="3175">
              <a:spcBef>
                <a:spcPts val="1800"/>
              </a:spcBef>
              <a:buNone/>
            </a:pPr>
            <a:r>
              <a:rPr lang="zh-CN" altLang="en-US" b="1" dirty="0">
                <a:latin typeface="SimSun" pitchFamily="2" charset="-122"/>
                <a:ea typeface="SimSun" pitchFamily="2" charset="-122"/>
              </a:rPr>
              <a:t>理</a:t>
            </a: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性分析，神</a:t>
            </a:r>
            <a:r>
              <a:rPr lang="zh-CN" altLang="en-US" b="1" dirty="0">
                <a:latin typeface="SimSun" pitchFamily="2" charset="-122"/>
                <a:ea typeface="SimSun" pitchFamily="2" charset="-122"/>
              </a:rPr>
              <a:t>的原</a:t>
            </a: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则</a:t>
            </a:r>
            <a:endParaRPr lang="en-US" b="1" dirty="0">
              <a:latin typeface="SimSun" pitchFamily="2" charset="-122"/>
              <a:ea typeface="SimSun" pitchFamily="2" charset="-122"/>
            </a:endParaRPr>
          </a:p>
          <a:p>
            <a:pPr>
              <a:spcBef>
                <a:spcPts val="1800"/>
              </a:spcBef>
              <a:buNone/>
            </a:pPr>
            <a:r>
              <a:rPr lang="en-US" altLang="zh-CN" b="1" dirty="0" smtClean="0">
                <a:latin typeface="SimSun" pitchFamily="2" charset="-122"/>
                <a:ea typeface="SimSun" pitchFamily="2" charset="-122"/>
              </a:rPr>
              <a:t>3.	</a:t>
            </a: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邀主</a:t>
            </a:r>
            <a:r>
              <a:rPr lang="zh-CN" altLang="en-US" b="1" dirty="0">
                <a:latin typeface="SimSun" pitchFamily="2" charset="-122"/>
                <a:ea typeface="SimSun" pitchFamily="2" charset="-122"/>
              </a:rPr>
              <a:t>同行</a:t>
            </a:r>
            <a:endParaRPr lang="en-US" b="1" dirty="0">
              <a:latin typeface="SimSun" pitchFamily="2" charset="-122"/>
              <a:ea typeface="SimSun" pitchFamily="2" charset="-122"/>
            </a:endParaRPr>
          </a:p>
          <a:p>
            <a:pPr marL="858838" lvl="0" indent="-858838">
              <a:spcBef>
                <a:spcPts val="1800"/>
              </a:spcBef>
              <a:buAutoNum type="arabicPeriod" startAt="4"/>
            </a:pP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付</a:t>
            </a:r>
            <a:r>
              <a:rPr lang="zh-CN" altLang="en-US" b="1" dirty="0">
                <a:latin typeface="SimSun" pitchFamily="2" charset="-122"/>
                <a:ea typeface="SimSun" pitchFamily="2" charset="-122"/>
              </a:rPr>
              <a:t>诸行</a:t>
            </a:r>
            <a:r>
              <a:rPr lang="zh-CN" altLang="en-US" b="1" dirty="0" smtClean="0">
                <a:latin typeface="SimSun" pitchFamily="2" charset="-122"/>
                <a:ea typeface="SimSun" pitchFamily="2" charset="-122"/>
              </a:rPr>
              <a:t>动</a:t>
            </a:r>
            <a:endParaRPr lang="en-US" altLang="zh-CN" b="1" dirty="0" smtClean="0">
              <a:latin typeface="SimSun" pitchFamily="2" charset="-122"/>
              <a:ea typeface="SimSun" pitchFamily="2" charset="-122"/>
            </a:endParaRPr>
          </a:p>
          <a:p>
            <a:pPr marL="914400" lvl="0" indent="-914400">
              <a:spcBef>
                <a:spcPts val="1800"/>
              </a:spcBef>
              <a:buAutoNum type="arabicPeriod" startAt="4"/>
              <a:tabLst>
                <a:tab pos="914400" algn="l"/>
              </a:tabLst>
            </a:pPr>
            <a:r>
              <a:rPr lang="zh-CN" altLang="en-US" b="1" dirty="0"/>
              <a:t>敬拜赞美</a:t>
            </a:r>
            <a:endParaRPr lang="en-US" b="1" dirty="0">
              <a:latin typeface="SimSun" pitchFamily="2" charset="-122"/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en-US" b="1" dirty="0">
                <a:solidFill>
                  <a:srgbClr val="FFFF00"/>
                </a:solidFill>
              </a:rPr>
              <a:t>抓住现今的机</a:t>
            </a:r>
            <a:r>
              <a:rPr lang="zh-TW" altLang="en-US" b="1" dirty="0" smtClean="0">
                <a:solidFill>
                  <a:srgbClr val="FFFF00"/>
                </a:solidFill>
              </a:rPr>
              <a:t>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zh-TW" altLang="en-US" sz="3600" b="1" dirty="0"/>
              <a:t>焉知你得</a:t>
            </a:r>
            <a:r>
              <a:rPr lang="zh-TW" altLang="en-US" sz="3600" b="1" dirty="0" smtClean="0"/>
              <a:t>了</a:t>
            </a:r>
            <a:r>
              <a:rPr lang="en-US" altLang="zh-TW" sz="3600" b="1" dirty="0" smtClean="0"/>
              <a:t>__________</a:t>
            </a:r>
            <a:r>
              <a:rPr lang="zh-TW" altLang="en-US" sz="3600" b="1" dirty="0" smtClean="0"/>
              <a:t>，</a:t>
            </a:r>
            <a:endParaRPr lang="en-US" altLang="zh-TW" sz="3600" b="1" dirty="0" smtClean="0"/>
          </a:p>
          <a:p>
            <a:pPr>
              <a:lnSpc>
                <a:spcPct val="200000"/>
              </a:lnSpc>
              <a:buNone/>
            </a:pPr>
            <a:r>
              <a:rPr lang="zh-TW" altLang="en-US" sz="3600" b="1" dirty="0" smtClean="0"/>
              <a:t>                不</a:t>
            </a:r>
            <a:r>
              <a:rPr lang="zh-TW" altLang="en-US" sz="3600" b="1" dirty="0"/>
              <a:t>是為現今的機會嗎？</a:t>
            </a:r>
            <a:endParaRPr lang="en-US" sz="3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2518</TotalTime>
  <Words>523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DFKai-SB</vt:lpstr>
      <vt:lpstr>新細明體</vt:lpstr>
      <vt:lpstr>SimSun</vt:lpstr>
      <vt:lpstr>SimSun</vt:lpstr>
      <vt:lpstr>Arial</vt:lpstr>
      <vt:lpstr>Calibri</vt:lpstr>
      <vt:lpstr>Office Theme</vt:lpstr>
      <vt:lpstr>抓住现今的机会</vt:lpstr>
      <vt:lpstr>机会的涵义</vt:lpstr>
      <vt:lpstr>人对机会的反应</vt:lpstr>
      <vt:lpstr>机会的重要性</vt:lpstr>
      <vt:lpstr>以斯帖記 第 4 章 10-11</vt:lpstr>
      <vt:lpstr>以斯帖記 第 4 章 13-14</vt:lpstr>
      <vt:lpstr>以斯帖記 第 4 章 15-16</vt:lpstr>
      <vt:lpstr>以斯帖記 的学习</vt:lpstr>
      <vt:lpstr>抓住机会的秘诀</vt:lpstr>
      <vt:lpstr>抓住现今的机会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抓住现今的机会</dc:title>
  <dc:creator>Admin</dc:creator>
  <cp:lastModifiedBy>Ray Hwong</cp:lastModifiedBy>
  <cp:revision>13</cp:revision>
  <dcterms:created xsi:type="dcterms:W3CDTF">2018-08-24T13:22:51Z</dcterms:created>
  <dcterms:modified xsi:type="dcterms:W3CDTF">2018-09-05T23:16:29Z</dcterms:modified>
</cp:coreProperties>
</file>