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328" r:id="rId3"/>
    <p:sldId id="317" r:id="rId4"/>
    <p:sldId id="308" r:id="rId5"/>
    <p:sldId id="309" r:id="rId6"/>
    <p:sldId id="315" r:id="rId7"/>
    <p:sldId id="314" r:id="rId8"/>
    <p:sldId id="325" r:id="rId9"/>
    <p:sldId id="324" r:id="rId10"/>
    <p:sldId id="320" r:id="rId11"/>
    <p:sldId id="323" r:id="rId12"/>
    <p:sldId id="321" r:id="rId13"/>
    <p:sldId id="322" r:id="rId14"/>
    <p:sldId id="272" r:id="rId15"/>
    <p:sldId id="326" r:id="rId16"/>
    <p:sldId id="275" r:id="rId1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2749" autoAdjust="0"/>
  </p:normalViewPr>
  <p:slideViewPr>
    <p:cSldViewPr>
      <p:cViewPr varScale="1">
        <p:scale>
          <a:sx n="104" d="100"/>
          <a:sy n="104" d="100"/>
        </p:scale>
        <p:origin x="1212" y="23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2" cy="468154"/>
          </a:xfrm>
          <a:prstGeom prst="rect">
            <a:avLst/>
          </a:prstGeom>
        </p:spPr>
        <p:txBody>
          <a:bodyPr vert="horz" lIns="93935" tIns="46967" rIns="93935" bIns="46967" rtlCol="0"/>
          <a:lstStyle>
            <a:lvl1pPr algn="l">
              <a:defRPr sz="1200"/>
            </a:lvl1pPr>
          </a:lstStyle>
          <a:p>
            <a:endParaRPr lang="en-US" dirty="0"/>
          </a:p>
        </p:txBody>
      </p:sp>
      <p:sp>
        <p:nvSpPr>
          <p:cNvPr id="3" name="Date Placeholder 2"/>
          <p:cNvSpPr>
            <a:spLocks noGrp="1"/>
          </p:cNvSpPr>
          <p:nvPr>
            <p:ph type="dt" sz="quarter" idx="1"/>
          </p:nvPr>
        </p:nvSpPr>
        <p:spPr>
          <a:xfrm>
            <a:off x="4008706" y="0"/>
            <a:ext cx="3066732" cy="468154"/>
          </a:xfrm>
          <a:prstGeom prst="rect">
            <a:avLst/>
          </a:prstGeom>
        </p:spPr>
        <p:txBody>
          <a:bodyPr vert="horz" lIns="93935" tIns="46967" rIns="93935" bIns="46967" rtlCol="0"/>
          <a:lstStyle>
            <a:lvl1pPr algn="r">
              <a:defRPr sz="1200"/>
            </a:lvl1pPr>
          </a:lstStyle>
          <a:p>
            <a:fld id="{A0744A24-4B72-4318-AECE-386B152C1BED}" type="datetimeFigureOut">
              <a:rPr lang="en-US" smtClean="0"/>
              <a:t>12/22/2020</a:t>
            </a:fld>
            <a:endParaRPr lang="en-US" dirty="0"/>
          </a:p>
        </p:txBody>
      </p:sp>
      <p:sp>
        <p:nvSpPr>
          <p:cNvPr id="4" name="Footer Placeholder 3"/>
          <p:cNvSpPr>
            <a:spLocks noGrp="1"/>
          </p:cNvSpPr>
          <p:nvPr>
            <p:ph type="ftr" sz="quarter" idx="2"/>
          </p:nvPr>
        </p:nvSpPr>
        <p:spPr>
          <a:xfrm>
            <a:off x="1" y="8893296"/>
            <a:ext cx="3066732" cy="468154"/>
          </a:xfrm>
          <a:prstGeom prst="rect">
            <a:avLst/>
          </a:prstGeom>
        </p:spPr>
        <p:txBody>
          <a:bodyPr vert="horz" lIns="93935" tIns="46967" rIns="93935" bIns="4696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6" y="8893296"/>
            <a:ext cx="3066732" cy="468154"/>
          </a:xfrm>
          <a:prstGeom prst="rect">
            <a:avLst/>
          </a:prstGeom>
        </p:spPr>
        <p:txBody>
          <a:bodyPr vert="horz" lIns="93935" tIns="46967" rIns="93935" bIns="46967"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2" cy="468154"/>
          </a:xfrm>
          <a:prstGeom prst="rect">
            <a:avLst/>
          </a:prstGeom>
        </p:spPr>
        <p:txBody>
          <a:bodyPr vert="horz" lIns="93935" tIns="46967" rIns="93935" bIns="46967" rtlCol="0"/>
          <a:lstStyle>
            <a:lvl1pPr algn="l">
              <a:defRPr sz="1200"/>
            </a:lvl1pPr>
          </a:lstStyle>
          <a:p>
            <a:endParaRPr lang="en-US" dirty="0"/>
          </a:p>
        </p:txBody>
      </p:sp>
      <p:sp>
        <p:nvSpPr>
          <p:cNvPr id="3" name="Date Placeholder 2"/>
          <p:cNvSpPr>
            <a:spLocks noGrp="1"/>
          </p:cNvSpPr>
          <p:nvPr>
            <p:ph type="dt" idx="1"/>
          </p:nvPr>
        </p:nvSpPr>
        <p:spPr>
          <a:xfrm>
            <a:off x="4008706" y="0"/>
            <a:ext cx="3066732" cy="468154"/>
          </a:xfrm>
          <a:prstGeom prst="rect">
            <a:avLst/>
          </a:prstGeom>
        </p:spPr>
        <p:txBody>
          <a:bodyPr vert="horz" lIns="93935" tIns="46967" rIns="93935" bIns="46967" rtlCol="0"/>
          <a:lstStyle>
            <a:lvl1pPr algn="r">
              <a:defRPr sz="1200"/>
            </a:lvl1pPr>
          </a:lstStyle>
          <a:p>
            <a:fld id="{DCDDA0FE-9DFE-41C2-A3CB-C239C4EE6729}" type="datetimeFigureOut">
              <a:rPr lang="en-US" smtClean="0"/>
              <a:t>12/22/2020</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5" tIns="46967" rIns="93935" bIns="46967" rtlCol="0" anchor="ctr"/>
          <a:lstStyle/>
          <a:p>
            <a:endParaRPr lang="en-US"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5" tIns="46967" rIns="93935" bIns="4696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93296"/>
            <a:ext cx="3066732" cy="468154"/>
          </a:xfrm>
          <a:prstGeom prst="rect">
            <a:avLst/>
          </a:prstGeom>
        </p:spPr>
        <p:txBody>
          <a:bodyPr vert="horz" lIns="93935" tIns="46967" rIns="93935" bIns="4696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6" y="8893296"/>
            <a:ext cx="3066732" cy="468154"/>
          </a:xfrm>
          <a:prstGeom prst="rect">
            <a:avLst/>
          </a:prstGeom>
        </p:spPr>
        <p:txBody>
          <a:bodyPr vert="horz" lIns="93935" tIns="46967" rIns="93935" bIns="46967"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1683645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defTabSz="911225">
              <a:spcBef>
                <a:spcPct val="30000"/>
              </a:spcBef>
              <a:defRPr sz="1200">
                <a:solidFill>
                  <a:schemeClr val="tx1"/>
                </a:solidFill>
                <a:latin typeface="Times New Roman" panose="02020603050405020304" pitchFamily="18" charset="0"/>
              </a:defRPr>
            </a:lvl1pPr>
            <a:lvl2pPr marL="742950" indent="-285750" defTabSz="911225">
              <a:spcBef>
                <a:spcPct val="30000"/>
              </a:spcBef>
              <a:defRPr sz="1200">
                <a:solidFill>
                  <a:schemeClr val="tx1"/>
                </a:solidFill>
                <a:latin typeface="Times New Roman" panose="02020603050405020304" pitchFamily="18" charset="0"/>
              </a:defRPr>
            </a:lvl2pPr>
            <a:lvl3pPr marL="1143000" indent="-228600" defTabSz="911225">
              <a:spcBef>
                <a:spcPct val="30000"/>
              </a:spcBef>
              <a:defRPr sz="1200">
                <a:solidFill>
                  <a:schemeClr val="tx1"/>
                </a:solidFill>
                <a:latin typeface="Times New Roman" panose="02020603050405020304" pitchFamily="18" charset="0"/>
              </a:defRPr>
            </a:lvl3pPr>
            <a:lvl4pPr marL="1600200" indent="-228600" defTabSz="911225">
              <a:spcBef>
                <a:spcPct val="30000"/>
              </a:spcBef>
              <a:defRPr sz="1200">
                <a:solidFill>
                  <a:schemeClr val="tx1"/>
                </a:solidFill>
                <a:latin typeface="Times New Roman" panose="02020603050405020304" pitchFamily="18" charset="0"/>
              </a:defRPr>
            </a:lvl4pPr>
            <a:lvl5pPr marL="2057400" indent="-228600" defTabSz="911225">
              <a:spcBef>
                <a:spcPct val="30000"/>
              </a:spcBef>
              <a:defRPr sz="1200">
                <a:solidFill>
                  <a:schemeClr val="tx1"/>
                </a:solidFill>
                <a:latin typeface="Times New Roman" panose="02020603050405020304" pitchFamily="18" charset="0"/>
              </a:defRPr>
            </a:lvl5pPr>
            <a:lvl6pPr marL="2514600" indent="-228600" defTabSz="9112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12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12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122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12FFD6-E219-4C4F-A5DF-4164AC0EABAF}" type="slidenum">
              <a:rPr lang="en-US" altLang="zh-TW"/>
              <a:pPr>
                <a:spcBef>
                  <a:spcPct val="0"/>
                </a:spcBef>
              </a:pPr>
              <a:t>3</a:t>
            </a:fld>
            <a:endParaRPr lang="en-US" altLang="zh-TW"/>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zh-TW" altLang="zh-TW" dirty="0" smtClean="0"/>
          </a:p>
        </p:txBody>
      </p:sp>
    </p:spTree>
    <p:extLst>
      <p:ext uri="{BB962C8B-B14F-4D97-AF65-F5344CB8AC3E}">
        <p14:creationId xmlns:p14="http://schemas.microsoft.com/office/powerpoint/2010/main" val="2202307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2280277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489907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3048433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1531981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2443071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1178503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15273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3430173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1907754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1862062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1921147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362322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12/22/2020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524000"/>
          </a:xfrm>
        </p:spPr>
        <p:txBody>
          <a:bodyPr>
            <a:normAutofit fontScale="90000"/>
          </a:bodyPr>
          <a:lstStyle/>
          <a:p>
            <a:r>
              <a:rPr lang="en-US" altLang="zh-TW"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9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曠</a:t>
            </a:r>
            <a:r>
              <a:rPr lang="zh-TW" altLang="en-US" sz="9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野</a:t>
            </a:r>
            <a:r>
              <a:rPr lang="zh-TW" altLang="en-US" sz="9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的心態</a:t>
            </a:r>
            <a:r>
              <a:rPr lang="en-US" altLang="zh-TW" sz="9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en-US" altLang="zh-TW" sz="9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Times New Roman" panose="02020603050405020304" pitchFamily="18" charset="0"/>
              </a:rPr>
              <a:t>6-7)</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676400"/>
            <a:ext cx="9144000" cy="5181600"/>
          </a:xfrm>
        </p:spPr>
        <p:txBody>
          <a:bodyPr>
            <a:noAutofit/>
          </a:bodyPr>
          <a:lstStyle/>
          <a:p>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受害心態與自</a:t>
            </a:r>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憐</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pPr>
              <a:defRPr/>
            </a:pPr>
            <a:r>
              <a:rPr lang="zh-TW" altLang="en-US" sz="4800" b="1" dirty="0" smtClean="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波</a:t>
            </a:r>
            <a:r>
              <a:rPr lang="zh-TW" altLang="en-US" sz="48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特蘭靈糧堂 </a:t>
            </a:r>
            <a:r>
              <a:rPr lang="en-US" altLang="zh-TW" sz="4800" b="1" dirty="0">
                <a:solidFill>
                  <a:schemeClr val="tx1"/>
                </a:solidFill>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BOLIP</a:t>
            </a:r>
          </a:p>
          <a:p>
            <a:pPr>
              <a:lnSpc>
                <a:spcPts val="4200"/>
              </a:lnSpc>
              <a:defRPr/>
            </a:pPr>
            <a:r>
              <a:rPr lang="en-US" altLang="zh-TW" sz="4800" b="1" dirty="0" smtClean="0">
                <a:solidFill>
                  <a:schemeClr val="tx1"/>
                </a:solidFill>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December 22,  </a:t>
            </a:r>
            <a:r>
              <a:rPr lang="en-US" altLang="zh-TW" sz="4800" b="1" dirty="0">
                <a:solidFill>
                  <a:schemeClr val="tx1"/>
                </a:solidFill>
                <a:effectLst>
                  <a:outerShdw blurRad="38100" dist="38100" dir="2700000" algn="tl">
                    <a:srgbClr val="C0C0C0"/>
                  </a:outerShdw>
                </a:effectLst>
                <a:latin typeface="Antinoou" pitchFamily="2" charset="-128"/>
                <a:ea typeface="Antinoou" pitchFamily="2" charset="-128"/>
                <a:cs typeface="Arial Unicode MS" panose="020B0604020202020204" pitchFamily="34" charset="-128"/>
              </a:rPr>
              <a:t>2020 </a:t>
            </a:r>
          </a:p>
          <a:p>
            <a:pPr>
              <a:lnSpc>
                <a:spcPts val="4200"/>
              </a:lnSpc>
              <a:defRPr/>
            </a:pPr>
            <a:r>
              <a:rPr lang="zh-TW" altLang="en-US" sz="48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cs typeface="Arial Unicode MS" panose="020B0604020202020204" pitchFamily="34" charset="-128"/>
              </a:rPr>
              <a:t>黃薛媖師母</a:t>
            </a:r>
            <a:endParaRPr lang="en-US" altLang="zh-TW" sz="4800" b="1" dirty="0">
              <a:solidFill>
                <a:schemeClr val="tx1"/>
              </a:solidFill>
              <a:effectLst>
                <a:outerShdw blurRad="38100" dist="38100" dir="2700000" algn="tl">
                  <a:srgbClr val="C0C0C0"/>
                </a:outerShdw>
              </a:effectLst>
              <a:latin typeface="Arial Unicode MS" panose="020B0604020202020204" pitchFamily="34" charset="-128"/>
              <a:ea typeface="PMingLiU" panose="02020500000000000000" pitchFamily="18" charset="-120"/>
              <a:cs typeface="Arial" panose="020B0604020202020204" pitchFamily="34" charset="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600201"/>
          </a:xfrm>
        </p:spPr>
        <p:txBody>
          <a:bodyPr>
            <a:normAutofit fontScale="90000"/>
          </a:bodyPr>
          <a:lstStyle/>
          <a:p>
            <a:pPr lvl="1" algn="l" rtl="0">
              <a:spcBef>
                <a:spcPct val="0"/>
              </a:spcBef>
            </a:pPr>
            <a:r>
              <a:rPr lang="en-US" altLang="zh-TW"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zh-TW" altLang="en-US" sz="3200" u="sng" dirty="0" smtClean="0">
                <a:solidFill>
                  <a:schemeClr val="tx1"/>
                </a:solidFill>
                <a:latin typeface="DFKai-SB" panose="03000509000000000000" pitchFamily="65" charset="-120"/>
                <a:ea typeface="DFKai-SB" panose="03000509000000000000" pitchFamily="65" charset="-120"/>
              </a:rPr>
              <a:t>心態致勝</a:t>
            </a:r>
            <a:r>
              <a:rPr lang="zh-TW" altLang="en-US" sz="3200" dirty="0" smtClean="0">
                <a:solidFill>
                  <a:schemeClr val="tx1"/>
                </a:solidFill>
                <a:latin typeface="DFKai-SB" panose="03000509000000000000" pitchFamily="65" charset="-120"/>
                <a:ea typeface="DFKai-SB" panose="03000509000000000000" pitchFamily="65" charset="-120"/>
              </a:rPr>
              <a:t> </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遠見天下文化出版</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簡體版</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b="1" u="sng" dirty="0" smtClean="0">
                <a:solidFill>
                  <a:schemeClr val="tx1"/>
                </a:solidFill>
                <a:latin typeface="DFKai-SB" panose="03000509000000000000" pitchFamily="65" charset="-120"/>
                <a:ea typeface="DFKai-SB" panose="03000509000000000000" pitchFamily="65" charset="-120"/>
              </a:rPr>
              <a:t>終身成長</a:t>
            </a:r>
            <a:r>
              <a:rPr lang="en-US" altLang="zh-TW" sz="3200" dirty="0" smtClean="0">
                <a:latin typeface="DFKai-SB" panose="03000509000000000000" pitchFamily="65" charset="-120"/>
                <a:ea typeface="DFKai-SB" panose="03000509000000000000" pitchFamily="65" charset="-120"/>
              </a:rPr>
              <a:t>)</a:t>
            </a:r>
            <a:r>
              <a:rPr lang="en-US" sz="3200" dirty="0" smtClean="0">
                <a:solidFill>
                  <a:srgbClr val="0000FF"/>
                </a:solidFill>
                <a:latin typeface="DFKai-SB" panose="03000509000000000000" pitchFamily="65" charset="-120"/>
                <a:ea typeface="DFKai-SB" panose="03000509000000000000" pitchFamily="65" charset="-120"/>
              </a:rPr>
              <a:t> </a:t>
            </a:r>
            <a:r>
              <a:rPr lang="en-US" sz="3200" u="sng" dirty="0" err="1" smtClean="0">
                <a:solidFill>
                  <a:srgbClr val="0000FF"/>
                </a:solidFill>
                <a:latin typeface="DFKai-SB" panose="03000509000000000000" pitchFamily="65" charset="-120"/>
                <a:ea typeface="DFKai-SB" panose="03000509000000000000" pitchFamily="65" charset="-120"/>
              </a:rPr>
              <a:t>Mindset:The</a:t>
            </a:r>
            <a:r>
              <a:rPr lang="en-US" sz="3200" u="sng" dirty="0" smtClean="0">
                <a:solidFill>
                  <a:srgbClr val="0000FF"/>
                </a:solidFill>
                <a:latin typeface="DFKai-SB" panose="03000509000000000000" pitchFamily="65" charset="-120"/>
                <a:ea typeface="DFKai-SB" panose="03000509000000000000" pitchFamily="65" charset="-120"/>
              </a:rPr>
              <a:t> New Psychology of Success-How we can learn to fulfill our potential</a:t>
            </a:r>
            <a:r>
              <a:rPr lang="en-US" sz="3200" dirty="0" smtClean="0">
                <a:solidFill>
                  <a:srgbClr val="0000FF"/>
                </a:solidFill>
                <a:latin typeface="DFKai-SB" panose="03000509000000000000" pitchFamily="65" charset="-120"/>
                <a:ea typeface="DFKai-SB" panose="03000509000000000000" pitchFamily="65" charset="-120"/>
              </a:rPr>
              <a:t> by Carol</a:t>
            </a:r>
            <a:r>
              <a:rPr lang="zh-TW" altLang="en-US" sz="3200" dirty="0" smtClean="0">
                <a:solidFill>
                  <a:srgbClr val="0000FF"/>
                </a:solidFill>
                <a:latin typeface="DFKai-SB" panose="03000509000000000000" pitchFamily="65" charset="-120"/>
                <a:ea typeface="DFKai-SB" panose="03000509000000000000" pitchFamily="65" charset="-120"/>
              </a:rPr>
              <a:t> </a:t>
            </a:r>
            <a:r>
              <a:rPr lang="en-US" altLang="zh-TW" sz="3200" dirty="0" err="1" smtClean="0">
                <a:solidFill>
                  <a:srgbClr val="0000FF"/>
                </a:solidFill>
                <a:latin typeface="DFKai-SB" panose="03000509000000000000" pitchFamily="65" charset="-120"/>
                <a:ea typeface="DFKai-SB" panose="03000509000000000000" pitchFamily="65" charset="-120"/>
              </a:rPr>
              <a:t>Dweck</a:t>
            </a:r>
            <a:r>
              <a:rPr lang="en-US" sz="3200" dirty="0" smtClean="0">
                <a:solidFill>
                  <a:srgbClr val="0000FF"/>
                </a:solidFill>
                <a:latin typeface="DFKai-SB" panose="03000509000000000000" pitchFamily="65" charset="-120"/>
                <a:ea typeface="DFKai-SB" panose="03000509000000000000" pitchFamily="65" charset="-120"/>
              </a:rPr>
              <a:t/>
            </a:r>
            <a:br>
              <a:rPr lang="en-US" sz="3200" dirty="0" smtClean="0">
                <a:solidFill>
                  <a:srgbClr val="0000FF"/>
                </a:solidFill>
                <a:latin typeface="DFKai-SB" panose="03000509000000000000" pitchFamily="65" charset="-120"/>
                <a:ea typeface="DFKai-SB" panose="03000509000000000000" pitchFamily="65" charset="-120"/>
              </a:rPr>
            </a:br>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600200"/>
            <a:ext cx="9144000" cy="5257800"/>
          </a:xfrm>
        </p:spPr>
        <p:txBody>
          <a:bodyPr>
            <a:noAutofit/>
          </a:bodyPr>
          <a:lstStyle/>
          <a:p>
            <a:pPr lvl="1" indent="-457200" algn="l">
              <a:lnSpc>
                <a:spcPts val="35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本</a:t>
            </a:r>
            <a:r>
              <a:rPr lang="zh-TW" altLang="en-US" dirty="0">
                <a:solidFill>
                  <a:schemeClr val="tx1"/>
                </a:solidFill>
                <a:latin typeface="DFKai-SB" panose="03000509000000000000" pitchFamily="65" charset="-120"/>
                <a:ea typeface="DFKai-SB" panose="03000509000000000000" pitchFamily="65" charset="-120"/>
              </a:rPr>
              <a:t>書作者卡蘿</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杜維克博士為史丹佛大學心理學教授、美國人文與科學院院士，在性格、社會心理學及發展心理學等領域，是全球最頂尖的研究學者之一</a:t>
            </a:r>
            <a:r>
              <a:rPr lang="zh-TW" altLang="en-US"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lvl="1" indent="-457200" algn="l">
              <a:lnSpc>
                <a:spcPts val="3500"/>
              </a:lnSpc>
              <a:buFont typeface="Arial" panose="020B0604020202020204" pitchFamily="34" charset="0"/>
              <a:buChar char="•"/>
              <a:defRPr/>
            </a:pPr>
            <a:r>
              <a:rPr lang="zh-TW" altLang="en-US" b="1" dirty="0" smtClean="0">
                <a:solidFill>
                  <a:schemeClr val="tx1"/>
                </a:solidFill>
                <a:latin typeface="DFKai-SB" panose="03000509000000000000" pitchFamily="65" charset="-120"/>
                <a:ea typeface="DFKai-SB" panose="03000509000000000000" pitchFamily="65" charset="-120"/>
              </a:rPr>
              <a:t>你</a:t>
            </a:r>
            <a:r>
              <a:rPr lang="zh-TW" altLang="en-US" b="1" dirty="0">
                <a:solidFill>
                  <a:schemeClr val="tx1"/>
                </a:solidFill>
                <a:latin typeface="DFKai-SB" panose="03000509000000000000" pitchFamily="65" charset="-120"/>
                <a:ea typeface="DFKai-SB" panose="03000509000000000000" pitchFamily="65" charset="-120"/>
              </a:rPr>
              <a:t>可能不知道，我們從小被培養的一些「正確」觀念，很可能是妨礙自己成長、真正發揮潛能的最大阻力</a:t>
            </a:r>
            <a:r>
              <a:rPr lang="zh-TW" altLang="en-US" b="1"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lvl="1" indent="-457200" algn="l">
              <a:lnSpc>
                <a:spcPts val="35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杜</a:t>
            </a:r>
            <a:r>
              <a:rPr lang="zh-TW" altLang="en-US" dirty="0">
                <a:solidFill>
                  <a:schemeClr val="tx1"/>
                </a:solidFill>
                <a:latin typeface="DFKai-SB" panose="03000509000000000000" pitchFamily="65" charset="-120"/>
                <a:ea typeface="DFKai-SB" panose="03000509000000000000" pitchFamily="65" charset="-120"/>
              </a:rPr>
              <a:t>維克博士經過長年對不同群體的研究，發現人有兩種心態：「定型心態」和「成長心態」。擁有「定型心態」的人，總是急於追求證明自我，將所有成果二分為成功或失敗。擁有「成長心態」的人，則是樂觀看待自己的所有特質，將個人的基本素質視為起點，可以藉由努力、累積經驗和他人的幫助而改變、成長。</a:t>
            </a:r>
            <a:endParaRPr lang="en-US"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2</a:t>
            </a:fld>
            <a:endParaRPr lang="en-US" dirty="0"/>
          </a:p>
        </p:txBody>
      </p:sp>
    </p:spTree>
    <p:extLst>
      <p:ext uri="{BB962C8B-B14F-4D97-AF65-F5344CB8AC3E}">
        <p14:creationId xmlns:p14="http://schemas.microsoft.com/office/powerpoint/2010/main" val="3438243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6513" y="44450"/>
            <a:ext cx="6048376" cy="792163"/>
          </a:xfrm>
        </p:spPr>
        <p:txBody>
          <a:bodyPr/>
          <a:lstStyle/>
          <a:p>
            <a:pPr eaLnBrk="1" hangingPunct="1">
              <a:defRPr/>
            </a:pPr>
            <a:r>
              <a:rPr lang="zh-TW" altLang="en-US" sz="4000" b="1" dirty="0" smtClean="0">
                <a:solidFill>
                  <a:schemeClr val="tx1"/>
                </a:solidFill>
                <a:effectLst>
                  <a:outerShdw blurRad="38100" dist="38100" dir="2700000" algn="tl">
                    <a:srgbClr val="000000">
                      <a:alpha val="43137"/>
                    </a:srgbClr>
                  </a:outerShdw>
                </a:effectLst>
                <a:latin typeface="DFKai-SB" pitchFamily="65" charset="-120"/>
                <a:ea typeface="DFKai-SB" pitchFamily="65" charset="-120"/>
              </a:rPr>
              <a:t>拒絕如何在生命中發展</a:t>
            </a:r>
          </a:p>
        </p:txBody>
      </p:sp>
      <p:sp>
        <p:nvSpPr>
          <p:cNvPr id="27652" name="Text Box 4"/>
          <p:cNvSpPr txBox="1">
            <a:spLocks noChangeArrowheads="1"/>
          </p:cNvSpPr>
          <p:nvPr/>
        </p:nvSpPr>
        <p:spPr bwMode="auto">
          <a:xfrm>
            <a:off x="6473825" y="5302250"/>
            <a:ext cx="197485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zh-TW" altLang="en-US" sz="4800" b="1">
                <a:solidFill>
                  <a:srgbClr val="C00000"/>
                </a:solidFill>
                <a:latin typeface="DFKai-SB" panose="03000509000000000000" pitchFamily="65" charset="-120"/>
                <a:ea typeface="DFKai-SB" panose="03000509000000000000" pitchFamily="65" charset="-120"/>
              </a:rPr>
              <a:t>孤立</a:t>
            </a:r>
          </a:p>
        </p:txBody>
      </p:sp>
      <p:sp>
        <p:nvSpPr>
          <p:cNvPr id="27653" name="Text Box 5"/>
          <p:cNvSpPr txBox="1">
            <a:spLocks noChangeArrowheads="1"/>
          </p:cNvSpPr>
          <p:nvPr/>
        </p:nvSpPr>
        <p:spPr bwMode="auto">
          <a:xfrm>
            <a:off x="2195513" y="935038"/>
            <a:ext cx="1200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a:latin typeface="DFKai-SB" panose="03000509000000000000" pitchFamily="65" charset="-120"/>
                <a:ea typeface="DFKai-SB" panose="03000509000000000000" pitchFamily="65" charset="-120"/>
              </a:rPr>
              <a:t>傷害</a:t>
            </a:r>
          </a:p>
        </p:txBody>
      </p:sp>
      <p:sp>
        <p:nvSpPr>
          <p:cNvPr id="27654" name="AutoShape 6"/>
          <p:cNvSpPr>
            <a:spLocks noChangeArrowheads="1"/>
          </p:cNvSpPr>
          <p:nvPr/>
        </p:nvSpPr>
        <p:spPr bwMode="auto">
          <a:xfrm rot="5400000">
            <a:off x="2636044" y="1566069"/>
            <a:ext cx="360363" cy="4857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5" name="Text Box 7"/>
          <p:cNvSpPr txBox="1">
            <a:spLocks noChangeArrowheads="1"/>
          </p:cNvSpPr>
          <p:nvPr/>
        </p:nvSpPr>
        <p:spPr bwMode="auto">
          <a:xfrm>
            <a:off x="1979613" y="1989138"/>
            <a:ext cx="1708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a:latin typeface="DFKai-SB" panose="03000509000000000000" pitchFamily="65" charset="-120"/>
                <a:ea typeface="DFKai-SB" panose="03000509000000000000" pitchFamily="65" charset="-120"/>
              </a:rPr>
              <a:t>我不好</a:t>
            </a:r>
          </a:p>
        </p:txBody>
      </p:sp>
      <p:sp>
        <p:nvSpPr>
          <p:cNvPr id="27656" name="Text Box 8"/>
          <p:cNvSpPr txBox="1">
            <a:spLocks noChangeArrowheads="1"/>
          </p:cNvSpPr>
          <p:nvPr/>
        </p:nvSpPr>
        <p:spPr bwMode="auto">
          <a:xfrm>
            <a:off x="1763713" y="2943225"/>
            <a:ext cx="2216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a:latin typeface="DFKai-SB" panose="03000509000000000000" pitchFamily="65" charset="-120"/>
                <a:ea typeface="DFKai-SB" panose="03000509000000000000" pitchFamily="65" charset="-120"/>
              </a:rPr>
              <a:t>拒絕自己</a:t>
            </a:r>
          </a:p>
        </p:txBody>
      </p:sp>
      <p:sp>
        <p:nvSpPr>
          <p:cNvPr id="27657" name="AutoShape 9"/>
          <p:cNvSpPr>
            <a:spLocks noChangeArrowheads="1"/>
          </p:cNvSpPr>
          <p:nvPr/>
        </p:nvSpPr>
        <p:spPr bwMode="auto">
          <a:xfrm rot="5400000">
            <a:off x="2618581" y="2645569"/>
            <a:ext cx="360363" cy="4857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8" name="Text Box 10"/>
          <p:cNvSpPr txBox="1">
            <a:spLocks noChangeArrowheads="1"/>
          </p:cNvSpPr>
          <p:nvPr/>
        </p:nvSpPr>
        <p:spPr bwMode="auto">
          <a:xfrm>
            <a:off x="4500563" y="2636838"/>
            <a:ext cx="1200150" cy="1311275"/>
          </a:xfrm>
          <a:prstGeom prst="rect">
            <a:avLst/>
          </a:prstGeom>
          <a:solidFill>
            <a:srgbClr val="FFFF00"/>
          </a:solidFill>
          <a:ln>
            <a:noFill/>
          </a:ln>
          <a:effectLs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b="1" dirty="0">
                <a:solidFill>
                  <a:srgbClr val="FF0000"/>
                </a:solidFill>
                <a:latin typeface="DFKai-SB" panose="03000509000000000000" pitchFamily="65" charset="-120"/>
                <a:ea typeface="DFKai-SB" panose="03000509000000000000" pitchFamily="65" charset="-120"/>
              </a:rPr>
              <a:t>痛苦</a:t>
            </a:r>
          </a:p>
          <a:p>
            <a:pPr eaLnBrk="1" hangingPunct="1">
              <a:spcBef>
                <a:spcPct val="0"/>
              </a:spcBef>
              <a:buFontTx/>
              <a:buNone/>
            </a:pPr>
            <a:r>
              <a:rPr lang="zh-TW" altLang="en-US" sz="4000" b="1" dirty="0">
                <a:solidFill>
                  <a:srgbClr val="FF0000"/>
                </a:solidFill>
                <a:latin typeface="DFKai-SB" panose="03000509000000000000" pitchFamily="65" charset="-120"/>
                <a:ea typeface="DFKai-SB" panose="03000509000000000000" pitchFamily="65" charset="-120"/>
              </a:rPr>
              <a:t>情緒</a:t>
            </a:r>
          </a:p>
        </p:txBody>
      </p:sp>
      <p:sp>
        <p:nvSpPr>
          <p:cNvPr id="27659" name="Text Box 11"/>
          <p:cNvSpPr txBox="1">
            <a:spLocks noChangeArrowheads="1"/>
          </p:cNvSpPr>
          <p:nvPr/>
        </p:nvSpPr>
        <p:spPr bwMode="auto">
          <a:xfrm>
            <a:off x="1187450" y="4149725"/>
            <a:ext cx="3232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a:latin typeface="DFKai-SB" panose="03000509000000000000" pitchFamily="65" charset="-120"/>
                <a:ea typeface="DFKai-SB" panose="03000509000000000000" pitchFamily="65" charset="-120"/>
              </a:rPr>
              <a:t>啟動保護機制</a:t>
            </a:r>
          </a:p>
        </p:txBody>
      </p:sp>
      <p:sp>
        <p:nvSpPr>
          <p:cNvPr id="27660" name="Text Box 12"/>
          <p:cNvSpPr txBox="1">
            <a:spLocks noChangeArrowheads="1"/>
          </p:cNvSpPr>
          <p:nvPr/>
        </p:nvSpPr>
        <p:spPr bwMode="auto">
          <a:xfrm>
            <a:off x="2249488" y="4965700"/>
            <a:ext cx="1108075" cy="1200150"/>
          </a:xfrm>
          <a:prstGeom prst="rect">
            <a:avLst/>
          </a:prstGeom>
          <a:solidFill>
            <a:srgbClr val="FFC000"/>
          </a:solidFill>
          <a:ln w="9525">
            <a:solidFill>
              <a:srgbClr val="FF0000"/>
            </a:solidFill>
            <a:miter lim="800000"/>
            <a:headEnd/>
            <a:tailEnd/>
          </a:ln>
          <a:effectLs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同意</a:t>
            </a:r>
          </a:p>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接受</a:t>
            </a:r>
          </a:p>
        </p:txBody>
      </p:sp>
      <p:sp>
        <p:nvSpPr>
          <p:cNvPr id="27661" name="Text Box 13"/>
          <p:cNvSpPr txBox="1">
            <a:spLocks noChangeArrowheads="1"/>
          </p:cNvSpPr>
          <p:nvPr/>
        </p:nvSpPr>
        <p:spPr bwMode="auto">
          <a:xfrm>
            <a:off x="3463925" y="4965700"/>
            <a:ext cx="1108075" cy="1200150"/>
          </a:xfrm>
          <a:prstGeom prst="rect">
            <a:avLst/>
          </a:prstGeom>
          <a:solidFill>
            <a:srgbClr val="FFC000"/>
          </a:solidFill>
          <a:ln w="9525">
            <a:solidFill>
              <a:srgbClr val="FF0000"/>
            </a:solidFill>
            <a:miter lim="800000"/>
            <a:headEnd/>
            <a:tailEnd/>
          </a:ln>
          <a:effectLs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補償</a:t>
            </a:r>
          </a:p>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轉移</a:t>
            </a:r>
          </a:p>
        </p:txBody>
      </p:sp>
      <p:sp>
        <p:nvSpPr>
          <p:cNvPr id="27662" name="AutoShape 14"/>
          <p:cNvSpPr>
            <a:spLocks noChangeArrowheads="1"/>
          </p:cNvSpPr>
          <p:nvPr/>
        </p:nvSpPr>
        <p:spPr bwMode="auto">
          <a:xfrm rot="5400000">
            <a:off x="2618581" y="3582194"/>
            <a:ext cx="360363" cy="4857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3" name="Text Box 15"/>
          <p:cNvSpPr txBox="1">
            <a:spLocks noChangeArrowheads="1"/>
          </p:cNvSpPr>
          <p:nvPr/>
        </p:nvSpPr>
        <p:spPr bwMode="auto">
          <a:xfrm>
            <a:off x="1042988" y="4965700"/>
            <a:ext cx="1108075" cy="1200150"/>
          </a:xfrm>
          <a:prstGeom prst="rect">
            <a:avLst/>
          </a:prstGeom>
          <a:solidFill>
            <a:srgbClr val="FFC000"/>
          </a:solidFill>
          <a:ln w="9525">
            <a:solidFill>
              <a:srgbClr val="FF0000"/>
            </a:solidFill>
            <a:miter lim="800000"/>
            <a:headEnd/>
            <a:tailEnd/>
          </a:ln>
          <a:effectLs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反擊</a:t>
            </a:r>
          </a:p>
          <a:p>
            <a:pPr eaLnBrk="1" hangingPunct="1">
              <a:spcBef>
                <a:spcPct val="0"/>
              </a:spcBef>
              <a:buFontTx/>
              <a:buNone/>
            </a:pPr>
            <a:r>
              <a:rPr lang="zh-TW" altLang="en-US" sz="3600" dirty="0">
                <a:solidFill>
                  <a:srgbClr val="FF0000"/>
                </a:solidFill>
                <a:latin typeface="DFKai-SB" panose="03000509000000000000" pitchFamily="65" charset="-120"/>
                <a:ea typeface="DFKai-SB" panose="03000509000000000000" pitchFamily="65" charset="-120"/>
              </a:rPr>
              <a:t>逃跑</a:t>
            </a:r>
          </a:p>
        </p:txBody>
      </p:sp>
      <p:sp>
        <p:nvSpPr>
          <p:cNvPr id="27664" name="Text Box 16"/>
          <p:cNvSpPr txBox="1">
            <a:spLocks noChangeArrowheads="1"/>
          </p:cNvSpPr>
          <p:nvPr/>
        </p:nvSpPr>
        <p:spPr bwMode="auto">
          <a:xfrm>
            <a:off x="7939088" y="404813"/>
            <a:ext cx="862012"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400" b="1">
                <a:solidFill>
                  <a:srgbClr val="FF0000"/>
                </a:solidFill>
                <a:latin typeface="DFKai-SB" panose="03000509000000000000" pitchFamily="65" charset="-120"/>
                <a:ea typeface="DFKai-SB" panose="03000509000000000000" pitchFamily="65" charset="-120"/>
              </a:rPr>
              <a:t>撒但的計謀</a:t>
            </a:r>
          </a:p>
        </p:txBody>
      </p:sp>
      <p:sp>
        <p:nvSpPr>
          <p:cNvPr id="27665" name="Text Box 17"/>
          <p:cNvSpPr txBox="1">
            <a:spLocks noChangeArrowheads="1"/>
          </p:cNvSpPr>
          <p:nvPr/>
        </p:nvSpPr>
        <p:spPr bwMode="auto">
          <a:xfrm>
            <a:off x="6430963" y="692150"/>
            <a:ext cx="1416050" cy="462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000" b="1">
                <a:solidFill>
                  <a:srgbClr val="0000FF"/>
                </a:solidFill>
                <a:latin typeface="DFKai-SB" panose="03000509000000000000" pitchFamily="65" charset="-120"/>
                <a:ea typeface="DFKai-SB" panose="03000509000000000000" pitchFamily="65" charset="-120"/>
              </a:rPr>
              <a:t>斷絕我們與神的關係</a:t>
            </a:r>
          </a:p>
          <a:p>
            <a:pPr eaLnBrk="1" hangingPunct="1">
              <a:spcBef>
                <a:spcPct val="0"/>
              </a:spcBef>
              <a:buFontTx/>
              <a:buNone/>
            </a:pPr>
            <a:r>
              <a:rPr lang="zh-TW" altLang="en-US" sz="4000" b="1">
                <a:solidFill>
                  <a:srgbClr val="0000FF"/>
                </a:solidFill>
                <a:latin typeface="DFKai-SB" panose="03000509000000000000" pitchFamily="65" charset="-120"/>
                <a:ea typeface="DFKai-SB" panose="03000509000000000000" pitchFamily="65" charset="-120"/>
              </a:rPr>
              <a:t>斷絕我們與人的關係</a:t>
            </a:r>
          </a:p>
        </p:txBody>
      </p:sp>
      <p:sp>
        <p:nvSpPr>
          <p:cNvPr id="17" name="AutoShape 9"/>
          <p:cNvSpPr>
            <a:spLocks noChangeArrowheads="1"/>
          </p:cNvSpPr>
          <p:nvPr/>
        </p:nvSpPr>
        <p:spPr bwMode="auto">
          <a:xfrm>
            <a:off x="4017963" y="3087688"/>
            <a:ext cx="455612" cy="4857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4" name="Slide Number Placeholder 1"/>
          <p:cNvSpPr>
            <a:spLocks noGrp="1"/>
          </p:cNvSpPr>
          <p:nvPr>
            <p:ph type="sldNum" sz="quarter" idx="12"/>
          </p:nvPr>
        </p:nvSpPr>
        <p:spPr>
          <a:xfrm>
            <a:off x="8673548" y="5662992"/>
            <a:ext cx="457200" cy="365125"/>
          </a:xfrm>
          <a:noFill/>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B3DF9C9-2FD8-439D-AED5-541C808B9249}" type="slidenum">
              <a:rPr lang="en-US" altLang="en-US" sz="1400"/>
              <a:pPr>
                <a:spcBef>
                  <a:spcPct val="0"/>
                </a:spcBef>
                <a:buFontTx/>
                <a:buNone/>
              </a:pPr>
              <a:t>3</a:t>
            </a:fld>
            <a:endParaRPr lang="en-US" altLang="en-US" sz="1400"/>
          </a:p>
        </p:txBody>
      </p:sp>
      <p:sp>
        <p:nvSpPr>
          <p:cNvPr id="3" name="TextBox 2"/>
          <p:cNvSpPr txBox="1"/>
          <p:nvPr/>
        </p:nvSpPr>
        <p:spPr>
          <a:xfrm>
            <a:off x="0" y="6356350"/>
            <a:ext cx="9067800" cy="400110"/>
          </a:xfrm>
          <a:prstGeom prst="rect">
            <a:avLst/>
          </a:prstGeom>
          <a:noFill/>
        </p:spPr>
        <p:txBody>
          <a:bodyPr wrap="square" rtlCol="0">
            <a:spAutoFit/>
          </a:bodyPr>
          <a:lstStyle/>
          <a:p>
            <a:r>
              <a:rPr lang="zh-TW" altLang="en-US" sz="2000" b="1" dirty="0" smtClean="0">
                <a:solidFill>
                  <a:srgbClr val="7030A0"/>
                </a:solidFill>
                <a:latin typeface="+mn-ea"/>
              </a:rPr>
              <a:t>叛逆 </a:t>
            </a:r>
            <a:r>
              <a:rPr lang="en-US" altLang="zh-TW" sz="2000" b="1" dirty="0" smtClean="0">
                <a:solidFill>
                  <a:srgbClr val="7030A0"/>
                </a:solidFill>
                <a:latin typeface="+mn-ea"/>
              </a:rPr>
              <a:t>(</a:t>
            </a:r>
            <a:r>
              <a:rPr lang="zh-TW" altLang="en-US" sz="2000" b="1" dirty="0" smtClean="0">
                <a:solidFill>
                  <a:srgbClr val="7030A0"/>
                </a:solidFill>
                <a:latin typeface="+mn-ea"/>
              </a:rPr>
              <a:t>反擊逃跑</a:t>
            </a:r>
            <a:r>
              <a:rPr lang="en-US" altLang="zh-TW" sz="2000" b="1" dirty="0" smtClean="0">
                <a:solidFill>
                  <a:srgbClr val="7030A0"/>
                </a:solidFill>
                <a:latin typeface="+mn-ea"/>
              </a:rPr>
              <a:t>);</a:t>
            </a:r>
            <a:r>
              <a:rPr lang="zh-TW" altLang="en-US" sz="2000" b="1" dirty="0" smtClean="0">
                <a:solidFill>
                  <a:srgbClr val="7030A0"/>
                </a:solidFill>
                <a:latin typeface="+mn-ea"/>
              </a:rPr>
              <a:t> 自</a:t>
            </a:r>
            <a:r>
              <a:rPr lang="zh-TW" altLang="en-US" sz="2000" b="1" dirty="0">
                <a:solidFill>
                  <a:srgbClr val="7030A0"/>
                </a:solidFill>
                <a:latin typeface="+mn-ea"/>
              </a:rPr>
              <a:t>我拒</a:t>
            </a:r>
            <a:r>
              <a:rPr lang="zh-TW" altLang="en-US" sz="2000" b="1" dirty="0" smtClean="0">
                <a:solidFill>
                  <a:srgbClr val="7030A0"/>
                </a:solidFill>
                <a:latin typeface="+mn-ea"/>
              </a:rPr>
              <a:t>絕</a:t>
            </a:r>
            <a:r>
              <a:rPr lang="en-US" altLang="zh-TW" sz="2000" b="1" dirty="0" smtClean="0">
                <a:solidFill>
                  <a:srgbClr val="7030A0"/>
                </a:solidFill>
                <a:latin typeface="+mn-ea"/>
              </a:rPr>
              <a:t>(</a:t>
            </a:r>
            <a:r>
              <a:rPr lang="zh-TW" altLang="en-US" sz="2000" b="1" dirty="0" smtClean="0">
                <a:solidFill>
                  <a:srgbClr val="7030A0"/>
                </a:solidFill>
                <a:latin typeface="+mn-ea"/>
              </a:rPr>
              <a:t>同意接受</a:t>
            </a:r>
            <a:r>
              <a:rPr lang="en-US" altLang="zh-TW" sz="2000" b="1" dirty="0" smtClean="0">
                <a:solidFill>
                  <a:srgbClr val="7030A0"/>
                </a:solidFill>
                <a:latin typeface="+mn-ea"/>
              </a:rPr>
              <a:t>);</a:t>
            </a:r>
            <a:r>
              <a:rPr lang="zh-TW" altLang="en-US" sz="2000" b="1" dirty="0" smtClean="0">
                <a:solidFill>
                  <a:srgbClr val="7030A0"/>
                </a:solidFill>
                <a:latin typeface="+mn-ea"/>
              </a:rPr>
              <a:t> 自</a:t>
            </a:r>
            <a:r>
              <a:rPr lang="zh-TW" altLang="en-US" sz="2000" b="1" dirty="0">
                <a:solidFill>
                  <a:srgbClr val="7030A0"/>
                </a:solidFill>
                <a:latin typeface="+mn-ea"/>
              </a:rPr>
              <a:t>我保護或退</a:t>
            </a:r>
            <a:r>
              <a:rPr lang="zh-TW" altLang="en-US" sz="2000" b="1" dirty="0" smtClean="0">
                <a:solidFill>
                  <a:srgbClr val="7030A0"/>
                </a:solidFill>
                <a:latin typeface="+mn-ea"/>
              </a:rPr>
              <a:t>縮</a:t>
            </a:r>
            <a:r>
              <a:rPr lang="en-US" altLang="zh-TW" sz="2000" b="1" dirty="0" smtClean="0">
                <a:solidFill>
                  <a:srgbClr val="7030A0"/>
                </a:solidFill>
                <a:latin typeface="+mn-ea"/>
              </a:rPr>
              <a:t>(</a:t>
            </a:r>
            <a:r>
              <a:rPr lang="zh-TW" altLang="en-US" sz="2000" b="1" dirty="0">
                <a:solidFill>
                  <a:srgbClr val="7030A0"/>
                </a:solidFill>
                <a:latin typeface="+mn-ea"/>
              </a:rPr>
              <a:t>努力表現自</a:t>
            </a:r>
            <a:r>
              <a:rPr lang="zh-TW" altLang="en-US" sz="2000" b="1" dirty="0" smtClean="0">
                <a:solidFill>
                  <a:srgbClr val="7030A0"/>
                </a:solidFill>
                <a:latin typeface="+mn-ea"/>
              </a:rPr>
              <a:t>己</a:t>
            </a:r>
            <a:r>
              <a:rPr lang="en-US" altLang="zh-TW" sz="2000" b="1" dirty="0" smtClean="0">
                <a:solidFill>
                  <a:srgbClr val="7030A0"/>
                </a:solidFill>
                <a:latin typeface="+mn-ea"/>
              </a:rPr>
              <a:t>-</a:t>
            </a:r>
            <a:r>
              <a:rPr lang="zh-TW" altLang="en-US" sz="2000" b="1" dirty="0" smtClean="0">
                <a:solidFill>
                  <a:srgbClr val="7030A0"/>
                </a:solidFill>
                <a:latin typeface="+mn-ea"/>
              </a:rPr>
              <a:t>補償轉移</a:t>
            </a:r>
            <a:r>
              <a:rPr lang="en-US" altLang="zh-TW" sz="2000" b="1" dirty="0" smtClean="0">
                <a:solidFill>
                  <a:srgbClr val="7030A0"/>
                </a:solidFill>
                <a:latin typeface="+mn-ea"/>
              </a:rPr>
              <a:t>)</a:t>
            </a:r>
            <a:endParaRPr lang="en-US" sz="2000" b="1" dirty="0">
              <a:solidFill>
                <a:srgbClr val="7030A0"/>
              </a:solidFill>
              <a:latin typeface="+mn-ea"/>
            </a:endParaRPr>
          </a:p>
        </p:txBody>
      </p:sp>
    </p:spTree>
    <p:extLst>
      <p:ext uri="{BB962C8B-B14F-4D97-AF65-F5344CB8AC3E}">
        <p14:creationId xmlns:p14="http://schemas.microsoft.com/office/powerpoint/2010/main" val="3726938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Effect transition="in" filter="fade">
                                      <p:cBhvr>
                                        <p:cTn id="7" dur="1000">
                                          <p:stCondLst>
                                            <p:cond delay="0"/>
                                          </p:stCondLst>
                                        </p:cTn>
                                        <p:tgtEl>
                                          <p:spTgt spid="2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3"/>
                                        </p:tgtEl>
                                        <p:attrNameLst>
                                          <p:attrName>style.visibility</p:attrName>
                                        </p:attrNameLst>
                                      </p:cBhvr>
                                      <p:to>
                                        <p:strVal val="visible"/>
                                      </p:to>
                                    </p:set>
                                    <p:animEffect transition="in" filter="wipe(left)">
                                      <p:cBhvr>
                                        <p:cTn id="12" dur="500"/>
                                        <p:tgtEl>
                                          <p:spTgt spid="276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7654"/>
                                        </p:tgtEl>
                                        <p:attrNameLst>
                                          <p:attrName>style.visibility</p:attrName>
                                        </p:attrNameLst>
                                      </p:cBhvr>
                                      <p:to>
                                        <p:strVal val="visible"/>
                                      </p:to>
                                    </p:set>
                                    <p:animEffect transition="in" filter="wipe(up)">
                                      <p:cBhvr>
                                        <p:cTn id="17" dur="500"/>
                                        <p:tgtEl>
                                          <p:spTgt spid="27654"/>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27655"/>
                                        </p:tgtEl>
                                        <p:attrNameLst>
                                          <p:attrName>style.visibility</p:attrName>
                                        </p:attrNameLst>
                                      </p:cBhvr>
                                      <p:to>
                                        <p:strVal val="visible"/>
                                      </p:to>
                                    </p:set>
                                    <p:animEffect transition="in" filter="dissolve">
                                      <p:cBhvr>
                                        <p:cTn id="21" dur="1000"/>
                                        <p:tgtEl>
                                          <p:spTgt spid="2765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27657"/>
                                        </p:tgtEl>
                                        <p:attrNameLst>
                                          <p:attrName>style.visibility</p:attrName>
                                        </p:attrNameLst>
                                      </p:cBhvr>
                                      <p:to>
                                        <p:strVal val="visible"/>
                                      </p:to>
                                    </p:set>
                                    <p:animEffect transition="in" filter="wipe(up)">
                                      <p:cBhvr>
                                        <p:cTn id="26" dur="1000"/>
                                        <p:tgtEl>
                                          <p:spTgt spid="27657"/>
                                        </p:tgtEl>
                                      </p:cBhvr>
                                    </p:animEffect>
                                  </p:childTnLst>
                                </p:cTn>
                              </p:par>
                            </p:childTnLst>
                          </p:cTn>
                        </p:par>
                        <p:par>
                          <p:cTn id="27" fill="hold" nodeType="afterGroup">
                            <p:stCondLst>
                              <p:cond delay="1000"/>
                            </p:stCondLst>
                            <p:childTnLst>
                              <p:par>
                                <p:cTn id="28" presetID="9" presetClass="entr" presetSubtype="0" fill="hold" grpId="0" nodeType="afterEffect">
                                  <p:stCondLst>
                                    <p:cond delay="0"/>
                                  </p:stCondLst>
                                  <p:childTnLst>
                                    <p:set>
                                      <p:cBhvr>
                                        <p:cTn id="29" dur="1" fill="hold">
                                          <p:stCondLst>
                                            <p:cond delay="0"/>
                                          </p:stCondLst>
                                        </p:cTn>
                                        <p:tgtEl>
                                          <p:spTgt spid="27656"/>
                                        </p:tgtEl>
                                        <p:attrNameLst>
                                          <p:attrName>style.visibility</p:attrName>
                                        </p:attrNameLst>
                                      </p:cBhvr>
                                      <p:to>
                                        <p:strVal val="visible"/>
                                      </p:to>
                                    </p:set>
                                    <p:animEffect transition="in" filter="dissolve">
                                      <p:cBhvr>
                                        <p:cTn id="30" dur="1000"/>
                                        <p:tgtEl>
                                          <p:spTgt spid="2765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1000"/>
                                        <p:tgtEl>
                                          <p:spTgt spid="17"/>
                                        </p:tgtEl>
                                      </p:cBhvr>
                                    </p:animEffect>
                                  </p:childTnLst>
                                </p:cTn>
                              </p:par>
                            </p:childTnLst>
                          </p:cTn>
                        </p:par>
                        <p:par>
                          <p:cTn id="36" fill="hold" nodeType="afterGroup">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7658"/>
                                        </p:tgtEl>
                                        <p:attrNameLst>
                                          <p:attrName>style.visibility</p:attrName>
                                        </p:attrNameLst>
                                      </p:cBhvr>
                                      <p:to>
                                        <p:strVal val="visible"/>
                                      </p:to>
                                    </p:set>
                                    <p:animEffect transition="in" filter="fade">
                                      <p:cBhvr>
                                        <p:cTn id="39" dur="2000"/>
                                        <p:tgtEl>
                                          <p:spTgt spid="2765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27662"/>
                                        </p:tgtEl>
                                        <p:attrNameLst>
                                          <p:attrName>style.visibility</p:attrName>
                                        </p:attrNameLst>
                                      </p:cBhvr>
                                      <p:to>
                                        <p:strVal val="visible"/>
                                      </p:to>
                                    </p:set>
                                    <p:animEffect transition="in" filter="wipe(up)">
                                      <p:cBhvr>
                                        <p:cTn id="44" dur="1000"/>
                                        <p:tgtEl>
                                          <p:spTgt spid="27662"/>
                                        </p:tgtEl>
                                      </p:cBhvr>
                                    </p:animEffect>
                                  </p:childTnLst>
                                </p:cTn>
                              </p:par>
                            </p:childTnLst>
                          </p:cTn>
                        </p:par>
                        <p:par>
                          <p:cTn id="45" fill="hold" nodeType="afterGroup">
                            <p:stCondLst>
                              <p:cond delay="1000"/>
                            </p:stCondLst>
                            <p:childTnLst>
                              <p:par>
                                <p:cTn id="46" presetID="9" presetClass="entr" presetSubtype="0" fill="hold" grpId="0" nodeType="afterEffect">
                                  <p:stCondLst>
                                    <p:cond delay="0"/>
                                  </p:stCondLst>
                                  <p:childTnLst>
                                    <p:set>
                                      <p:cBhvr>
                                        <p:cTn id="47" dur="1" fill="hold">
                                          <p:stCondLst>
                                            <p:cond delay="0"/>
                                          </p:stCondLst>
                                        </p:cTn>
                                        <p:tgtEl>
                                          <p:spTgt spid="27659"/>
                                        </p:tgtEl>
                                        <p:attrNameLst>
                                          <p:attrName>style.visibility</p:attrName>
                                        </p:attrNameLst>
                                      </p:cBhvr>
                                      <p:to>
                                        <p:strVal val="visible"/>
                                      </p:to>
                                    </p:set>
                                    <p:animEffect transition="in" filter="dissolve">
                                      <p:cBhvr>
                                        <p:cTn id="48" dur="1000"/>
                                        <p:tgtEl>
                                          <p:spTgt spid="27659"/>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1" presetClass="entr" presetSubtype="4" fill="hold" grpId="0" nodeType="clickEffect">
                                  <p:stCondLst>
                                    <p:cond delay="0"/>
                                  </p:stCondLst>
                                  <p:childTnLst>
                                    <p:set>
                                      <p:cBhvr>
                                        <p:cTn id="52" dur="1" fill="hold">
                                          <p:stCondLst>
                                            <p:cond delay="0"/>
                                          </p:stCondLst>
                                        </p:cTn>
                                        <p:tgtEl>
                                          <p:spTgt spid="27663"/>
                                        </p:tgtEl>
                                        <p:attrNameLst>
                                          <p:attrName>style.visibility</p:attrName>
                                        </p:attrNameLst>
                                      </p:cBhvr>
                                      <p:to>
                                        <p:strVal val="visible"/>
                                      </p:to>
                                    </p:set>
                                    <p:animEffect transition="in" filter="wheel(4)">
                                      <p:cBhvr>
                                        <p:cTn id="53" dur="1000"/>
                                        <p:tgtEl>
                                          <p:spTgt spid="2766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1" presetClass="entr" presetSubtype="4" fill="hold" grpId="0" nodeType="clickEffect">
                                  <p:stCondLst>
                                    <p:cond delay="0"/>
                                  </p:stCondLst>
                                  <p:childTnLst>
                                    <p:set>
                                      <p:cBhvr>
                                        <p:cTn id="57" dur="1" fill="hold">
                                          <p:stCondLst>
                                            <p:cond delay="0"/>
                                          </p:stCondLst>
                                        </p:cTn>
                                        <p:tgtEl>
                                          <p:spTgt spid="27660"/>
                                        </p:tgtEl>
                                        <p:attrNameLst>
                                          <p:attrName>style.visibility</p:attrName>
                                        </p:attrNameLst>
                                      </p:cBhvr>
                                      <p:to>
                                        <p:strVal val="visible"/>
                                      </p:to>
                                    </p:set>
                                    <p:animEffect transition="in" filter="wheel(4)">
                                      <p:cBhvr>
                                        <p:cTn id="58" dur="1000"/>
                                        <p:tgtEl>
                                          <p:spTgt spid="2766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1" presetClass="entr" presetSubtype="4" fill="hold" grpId="0" nodeType="clickEffect">
                                  <p:stCondLst>
                                    <p:cond delay="0"/>
                                  </p:stCondLst>
                                  <p:childTnLst>
                                    <p:set>
                                      <p:cBhvr>
                                        <p:cTn id="62" dur="1" fill="hold">
                                          <p:stCondLst>
                                            <p:cond delay="0"/>
                                          </p:stCondLst>
                                        </p:cTn>
                                        <p:tgtEl>
                                          <p:spTgt spid="27661"/>
                                        </p:tgtEl>
                                        <p:attrNameLst>
                                          <p:attrName>style.visibility</p:attrName>
                                        </p:attrNameLst>
                                      </p:cBhvr>
                                      <p:to>
                                        <p:strVal val="visible"/>
                                      </p:to>
                                    </p:set>
                                    <p:animEffect transition="in" filter="wheel(4)">
                                      <p:cBhvr>
                                        <p:cTn id="63" dur="1000"/>
                                        <p:tgtEl>
                                          <p:spTgt spid="2766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7664"/>
                                        </p:tgtEl>
                                        <p:attrNameLst>
                                          <p:attrName>style.visibility</p:attrName>
                                        </p:attrNameLst>
                                      </p:cBhvr>
                                      <p:to>
                                        <p:strVal val="visible"/>
                                      </p:to>
                                    </p:set>
                                    <p:animEffect transition="in" filter="fade">
                                      <p:cBhvr>
                                        <p:cTn id="68" dur="2000"/>
                                        <p:tgtEl>
                                          <p:spTgt spid="27664"/>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27665"/>
                                        </p:tgtEl>
                                        <p:attrNameLst>
                                          <p:attrName>style.visibility</p:attrName>
                                        </p:attrNameLst>
                                      </p:cBhvr>
                                      <p:to>
                                        <p:strVal val="visible"/>
                                      </p:to>
                                    </p:set>
                                    <p:animEffect transition="in" filter="wipe(up)">
                                      <p:cBhvr>
                                        <p:cTn id="73" dur="1000"/>
                                        <p:tgtEl>
                                          <p:spTgt spid="2766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7652"/>
                                        </p:tgtEl>
                                        <p:attrNameLst>
                                          <p:attrName>style.visibility</p:attrName>
                                        </p:attrNameLst>
                                      </p:cBhvr>
                                      <p:to>
                                        <p:strVal val="visible"/>
                                      </p:to>
                                    </p:set>
                                    <p:animEffect transition="in" filter="dissolve">
                                      <p:cBhvr>
                                        <p:cTn id="78" dur="1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p:bldP spid="27653" grpId="0"/>
      <p:bldP spid="27655" grpId="0"/>
      <p:bldP spid="27656" grpId="0"/>
      <p:bldP spid="27658" grpId="0" animBg="1"/>
      <p:bldP spid="27659" grpId="0"/>
      <p:bldP spid="27660" grpId="0" animBg="1"/>
      <p:bldP spid="27661" grpId="0" animBg="1"/>
      <p:bldP spid="27663" grpId="0" animBg="1"/>
      <p:bldP spid="27664" grpId="0"/>
      <p:bldP spid="276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79375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我的行為可能是錯的、但那不是我的錯</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457200" indent="-457200" algn="l">
              <a:lnSpc>
                <a:spcPts val="32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受</a:t>
            </a:r>
            <a:r>
              <a:rPr lang="zh-TW" altLang="en-US" sz="2800" dirty="0" smtClean="0">
                <a:solidFill>
                  <a:schemeClr val="tx1"/>
                </a:solidFill>
                <a:latin typeface="DFKai-SB" panose="03000509000000000000" pitchFamily="65" charset="-120"/>
                <a:ea typeface="DFKai-SB" panose="03000509000000000000" pitchFamily="65" charset="-120"/>
              </a:rPr>
              <a:t>害者心態</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是一種「自我拒絕」的</a:t>
            </a:r>
            <a:r>
              <a:rPr lang="zh-TW" altLang="en-US" sz="2800" dirty="0">
                <a:solidFill>
                  <a:schemeClr val="tx1"/>
                </a:solidFill>
                <a:latin typeface="DFKai-SB" panose="03000509000000000000" pitchFamily="65" charset="-120"/>
                <a:ea typeface="DFKai-SB" panose="03000509000000000000" pitchFamily="65" charset="-120"/>
              </a:rPr>
              <a:t>不自覺反應</a:t>
            </a:r>
            <a:r>
              <a:rPr lang="zh-TW" altLang="en-US" sz="2800" dirty="0"/>
              <a:t> </a:t>
            </a:r>
            <a:r>
              <a:rPr lang="zh-TW" altLang="en-US" sz="2800" dirty="0" smtClean="0">
                <a:solidFill>
                  <a:schemeClr val="tx1"/>
                </a:solidFill>
                <a:latin typeface="DFKai-SB" panose="03000509000000000000" pitchFamily="65" charset="-120"/>
                <a:ea typeface="DFKai-SB" panose="03000509000000000000" pitchFamily="65" charset="-120"/>
              </a:rPr>
              <a:t>，認為一</a:t>
            </a:r>
            <a:r>
              <a:rPr lang="zh-TW" altLang="en-US" sz="2800" dirty="0">
                <a:solidFill>
                  <a:schemeClr val="tx1"/>
                </a:solidFill>
                <a:latin typeface="DFKai-SB" panose="03000509000000000000" pitchFamily="65" charset="-120"/>
                <a:ea typeface="DFKai-SB" panose="03000509000000000000" pitchFamily="65" charset="-120"/>
              </a:rPr>
              <a:t>個人的生活，完全受制於自我以</a:t>
            </a:r>
            <a:r>
              <a:rPr lang="zh-TW" altLang="en-US" sz="2800" dirty="0" smtClean="0">
                <a:solidFill>
                  <a:schemeClr val="tx1"/>
                </a:solidFill>
                <a:latin typeface="DFKai-SB" panose="03000509000000000000" pitchFamily="65" charset="-120"/>
                <a:ea typeface="DFKai-SB" panose="03000509000000000000" pitchFamily="65" charset="-120"/>
              </a:rPr>
              <a:t>外的</a:t>
            </a:r>
            <a:r>
              <a:rPr lang="zh-TW" altLang="en-US" sz="2800" dirty="0">
                <a:solidFill>
                  <a:schemeClr val="tx1"/>
                </a:solidFill>
                <a:latin typeface="DFKai-SB" panose="03000509000000000000" pitchFamily="65" charset="-120"/>
                <a:ea typeface="DFKai-SB" panose="03000509000000000000" pitchFamily="65" charset="-120"/>
              </a:rPr>
              <a:t>力量，如命運、運氣</a:t>
            </a:r>
            <a:r>
              <a:rPr lang="zh-TW" altLang="en-US" sz="2800" dirty="0" smtClean="0">
                <a:solidFill>
                  <a:schemeClr val="tx1"/>
                </a:solidFill>
                <a:latin typeface="DFKai-SB" panose="03000509000000000000" pitchFamily="65" charset="-120"/>
                <a:ea typeface="DFKai-SB" panose="03000509000000000000" pitchFamily="65" charset="-120"/>
              </a:rPr>
              <a:t>或環境或其他人。總覺</a:t>
            </a:r>
            <a:r>
              <a:rPr lang="zh-TW" altLang="en-US" sz="2800" dirty="0">
                <a:solidFill>
                  <a:schemeClr val="tx1"/>
                </a:solidFill>
                <a:latin typeface="DFKai-SB" panose="03000509000000000000" pitchFamily="65" charset="-120"/>
                <a:ea typeface="DFKai-SB" panose="03000509000000000000" pitchFamily="65" charset="-120"/>
              </a:rPr>
              <a:t>得自</a:t>
            </a:r>
            <a:r>
              <a:rPr lang="zh-TW" altLang="en-US" sz="2800" dirty="0" smtClean="0">
                <a:solidFill>
                  <a:schemeClr val="tx1"/>
                </a:solidFill>
                <a:latin typeface="DFKai-SB" panose="03000509000000000000" pitchFamily="65" charset="-120"/>
                <a:ea typeface="DFKai-SB" panose="03000509000000000000" pitchFamily="65" charset="-120"/>
              </a:rPr>
              <a:t>己是個</a:t>
            </a:r>
            <a:r>
              <a:rPr lang="zh-TW" altLang="en-US" sz="2800" dirty="0">
                <a:solidFill>
                  <a:schemeClr val="tx1"/>
                </a:solidFill>
                <a:latin typeface="DFKai-SB" panose="03000509000000000000" pitchFamily="65" charset="-120"/>
                <a:ea typeface="DFKai-SB" panose="03000509000000000000" pitchFamily="65" charset="-120"/>
              </a:rPr>
              <a:t>受害者，覺得任何事情都不會朝</a:t>
            </a:r>
            <a:r>
              <a:rPr lang="zh-TW" altLang="en-US" sz="2800" dirty="0" smtClean="0">
                <a:solidFill>
                  <a:schemeClr val="tx1"/>
                </a:solidFill>
                <a:latin typeface="DFKai-SB" panose="03000509000000000000" pitchFamily="65" charset="-120"/>
                <a:ea typeface="DFKai-SB" panose="03000509000000000000" pitchFamily="65" charset="-120"/>
              </a:rPr>
              <a:t>著他想</a:t>
            </a:r>
            <a:r>
              <a:rPr lang="zh-TW" altLang="en-US" sz="2800" dirty="0">
                <a:solidFill>
                  <a:schemeClr val="tx1"/>
                </a:solidFill>
                <a:latin typeface="DFKai-SB" panose="03000509000000000000" pitchFamily="65" charset="-120"/>
                <a:ea typeface="DFKai-SB" panose="03000509000000000000" pitchFamily="65" charset="-120"/>
              </a:rPr>
              <a:t>要的方向發</a:t>
            </a:r>
            <a:r>
              <a:rPr lang="zh-TW" altLang="en-US" sz="2800" dirty="0" smtClean="0">
                <a:solidFill>
                  <a:schemeClr val="tx1"/>
                </a:solidFill>
                <a:latin typeface="DFKai-SB" panose="03000509000000000000" pitchFamily="65" charset="-120"/>
                <a:ea typeface="DFKai-SB" panose="03000509000000000000" pitchFamily="65" charset="-120"/>
              </a:rPr>
              <a:t>展，</a:t>
            </a:r>
            <a:r>
              <a:rPr lang="zh-TW" altLang="en-US" sz="2800" dirty="0" smtClean="0">
                <a:solidFill>
                  <a:srgbClr val="FF0000"/>
                </a:solidFill>
                <a:latin typeface="DFKai-SB" panose="03000509000000000000" pitchFamily="65" charset="-120"/>
                <a:ea typeface="DFKai-SB" panose="03000509000000000000" pitchFamily="65" charset="-120"/>
              </a:rPr>
              <a:t>喜歡將事</a:t>
            </a:r>
            <a:r>
              <a:rPr lang="zh-TW" altLang="en-US" sz="2800" dirty="0">
                <a:solidFill>
                  <a:srgbClr val="FF0000"/>
                </a:solidFill>
                <a:latin typeface="DFKai-SB" panose="03000509000000000000" pitchFamily="65" charset="-120"/>
                <a:ea typeface="DFKai-SB" panose="03000509000000000000" pitchFamily="65" charset="-120"/>
              </a:rPr>
              <a:t>情的錯誤歸咎於生活、他人或環境</a:t>
            </a:r>
            <a:r>
              <a:rPr lang="zh-TW" altLang="en-US" sz="2800" dirty="0" smtClean="0">
                <a:solidFill>
                  <a:schemeClr val="tx1"/>
                </a:solidFill>
                <a:latin typeface="DFKai-SB" panose="03000509000000000000" pitchFamily="65" charset="-120"/>
                <a:ea typeface="DFKai-SB" panose="03000509000000000000" pitchFamily="65" charset="-120"/>
              </a:rPr>
              <a:t>，來逃</a:t>
            </a:r>
            <a:r>
              <a:rPr lang="zh-TW" altLang="en-US" sz="2800" dirty="0">
                <a:solidFill>
                  <a:schemeClr val="tx1"/>
                </a:solidFill>
                <a:latin typeface="DFKai-SB" panose="03000509000000000000" pitchFamily="65" charset="-120"/>
                <a:ea typeface="DFKai-SB" panose="03000509000000000000" pitchFamily="65" charset="-120"/>
              </a:rPr>
              <a:t>避「自己不夠好」的感</a:t>
            </a:r>
            <a:r>
              <a:rPr lang="zh-TW" altLang="en-US" sz="2800" dirty="0" smtClean="0">
                <a:solidFill>
                  <a:schemeClr val="tx1"/>
                </a:solidFill>
                <a:latin typeface="DFKai-SB" panose="03000509000000000000" pitchFamily="65" charset="-120"/>
                <a:ea typeface="DFKai-SB" panose="03000509000000000000" pitchFamily="65" charset="-120"/>
              </a:rPr>
              <a:t>覺。</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rgbClr val="7030A0"/>
                </a:solidFill>
                <a:latin typeface="DFKai-SB" panose="03000509000000000000" pitchFamily="65" charset="-120"/>
                <a:ea typeface="DFKai-SB" panose="03000509000000000000" pitchFamily="65" charset="-120"/>
              </a:rPr>
              <a:t>總是別人的</a:t>
            </a:r>
            <a:r>
              <a:rPr lang="zh-TW" altLang="en-US" sz="2800" b="1" dirty="0" smtClean="0">
                <a:solidFill>
                  <a:srgbClr val="7030A0"/>
                </a:solidFill>
                <a:latin typeface="DFKai-SB" panose="03000509000000000000" pitchFamily="65" charset="-120"/>
                <a:ea typeface="DFKai-SB" panose="03000509000000000000" pitchFamily="65" charset="-120"/>
              </a:rPr>
              <a:t>錯</a:t>
            </a:r>
            <a:r>
              <a:rPr lang="en-US" altLang="zh-TW" sz="2800" b="1" dirty="0" smtClean="0">
                <a:solidFill>
                  <a:srgbClr val="7030A0"/>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相</a:t>
            </a:r>
            <a:r>
              <a:rPr lang="zh-TW" altLang="en-US" sz="2800" dirty="0">
                <a:solidFill>
                  <a:srgbClr val="7030A0"/>
                </a:solidFill>
                <a:latin typeface="DFKai-SB" panose="03000509000000000000" pitchFamily="65" charset="-120"/>
                <a:ea typeface="DFKai-SB" panose="03000509000000000000" pitchFamily="65" charset="-120"/>
              </a:rPr>
              <a:t>信自己對自己的生活幾乎沒有控制權，</a:t>
            </a:r>
            <a:r>
              <a:rPr lang="zh-TW" altLang="en-US" sz="2800" dirty="0" smtClean="0">
                <a:solidFill>
                  <a:srgbClr val="7030A0"/>
                </a:solidFill>
                <a:latin typeface="DFKai-SB" panose="03000509000000000000" pitchFamily="65" charset="-120"/>
                <a:ea typeface="DFKai-SB" panose="03000509000000000000" pitchFamily="65" charset="-120"/>
              </a:rPr>
              <a:t>而事</a:t>
            </a:r>
            <a:r>
              <a:rPr lang="zh-TW" altLang="en-US" sz="2800" dirty="0">
                <a:solidFill>
                  <a:srgbClr val="7030A0"/>
                </a:solidFill>
                <a:latin typeface="DFKai-SB" panose="03000509000000000000" pitchFamily="65" charset="-120"/>
                <a:ea typeface="DFKai-SB" panose="03000509000000000000" pitchFamily="65" charset="-120"/>
              </a:rPr>
              <a:t>情的結果</a:t>
            </a:r>
            <a:r>
              <a:rPr lang="zh-TW" altLang="en-US" sz="2800" dirty="0" smtClean="0">
                <a:solidFill>
                  <a:srgbClr val="7030A0"/>
                </a:solidFill>
                <a:latin typeface="DFKai-SB" panose="03000509000000000000" pitchFamily="65" charset="-120"/>
                <a:ea typeface="DFKai-SB" panose="03000509000000000000" pitchFamily="65" charset="-120"/>
              </a:rPr>
              <a:t>是因為別人或</a:t>
            </a:r>
            <a:r>
              <a:rPr lang="zh-TW" altLang="en-US" sz="2800" dirty="0" smtClean="0">
                <a:solidFill>
                  <a:srgbClr val="FF0000"/>
                </a:solidFill>
                <a:latin typeface="DFKai-SB" panose="03000509000000000000" pitchFamily="65" charset="-120"/>
                <a:ea typeface="DFKai-SB" panose="03000509000000000000" pitchFamily="65" charset="-120"/>
              </a:rPr>
              <a:t>環境</a:t>
            </a:r>
            <a:r>
              <a:rPr lang="zh-TW" altLang="en-US" sz="2800" dirty="0">
                <a:solidFill>
                  <a:srgbClr val="7030A0"/>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不想也不能</a:t>
            </a:r>
            <a:r>
              <a:rPr lang="zh-TW" altLang="en-US" sz="2800" dirty="0">
                <a:solidFill>
                  <a:srgbClr val="7030A0"/>
                </a:solidFill>
                <a:latin typeface="DFKai-SB" panose="03000509000000000000" pitchFamily="65" charset="-120"/>
                <a:ea typeface="DFKai-SB" panose="03000509000000000000" pitchFamily="65" charset="-120"/>
              </a:rPr>
              <a:t>對所發生的事情負責</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a:p>
            <a:pPr marL="914400" lvl="1" indent="-457200" algn="l">
              <a:lnSpc>
                <a:spcPts val="3200"/>
              </a:lnSpc>
              <a:buFontTx/>
              <a:buChar char="-"/>
              <a:defRPr/>
            </a:pPr>
            <a:r>
              <a:rPr lang="zh-TW" altLang="en-US" dirty="0">
                <a:solidFill>
                  <a:schemeClr val="tx1"/>
                </a:solidFill>
                <a:latin typeface="DFKai-SB" panose="03000509000000000000" pitchFamily="65" charset="-120"/>
                <a:ea typeface="DFKai-SB" panose="03000509000000000000" pitchFamily="65" charset="-120"/>
              </a:rPr>
              <a:t>是潛意識裡對自己的放</a:t>
            </a:r>
            <a:r>
              <a:rPr lang="zh-TW" altLang="en-US" dirty="0" smtClean="0">
                <a:solidFill>
                  <a:schemeClr val="tx1"/>
                </a:solidFill>
                <a:latin typeface="DFKai-SB" panose="03000509000000000000" pitchFamily="65" charset="-120"/>
                <a:ea typeface="DFKai-SB" panose="03000509000000000000" pitchFamily="65" charset="-120"/>
              </a:rPr>
              <a:t>棄</a:t>
            </a:r>
            <a:r>
              <a:rPr lang="en-US" altLang="zh-TW" dirty="0" smtClean="0"/>
              <a:t>:(</a:t>
            </a:r>
            <a:r>
              <a:rPr lang="zh-TW" altLang="en-US" dirty="0" smtClean="0">
                <a:solidFill>
                  <a:srgbClr val="7030A0"/>
                </a:solidFill>
                <a:latin typeface="DFKai-SB" panose="03000509000000000000" pitchFamily="65" charset="-120"/>
                <a:ea typeface="DFKai-SB" panose="03000509000000000000" pitchFamily="65" charset="-120"/>
              </a:rPr>
              <a:t>常</a:t>
            </a:r>
            <a:r>
              <a:rPr lang="zh-TW" altLang="en-US" dirty="0">
                <a:solidFill>
                  <a:srgbClr val="7030A0"/>
                </a:solidFill>
                <a:latin typeface="DFKai-SB" panose="03000509000000000000" pitchFamily="65" charset="-120"/>
                <a:ea typeface="DFKai-SB" panose="03000509000000000000" pitchFamily="65" charset="-120"/>
              </a:rPr>
              <a:t>常覺得自己的生活出了問題，</a:t>
            </a:r>
            <a:r>
              <a:rPr lang="zh-TW" altLang="en-US" dirty="0" smtClean="0">
                <a:solidFill>
                  <a:srgbClr val="7030A0"/>
                </a:solidFill>
                <a:latin typeface="DFKai-SB" panose="03000509000000000000" pitchFamily="65" charset="-120"/>
                <a:ea typeface="DFKai-SB" panose="03000509000000000000" pitchFamily="65" charset="-120"/>
              </a:rPr>
              <a:t>或覺</a:t>
            </a:r>
            <a:r>
              <a:rPr lang="zh-TW" altLang="en-US" dirty="0">
                <a:solidFill>
                  <a:srgbClr val="7030A0"/>
                </a:solidFill>
                <a:latin typeface="DFKai-SB" panose="03000509000000000000" pitchFamily="65" charset="-120"/>
                <a:ea typeface="DFKai-SB" panose="03000509000000000000" pitchFamily="65" charset="-120"/>
              </a:rPr>
              <a:t>得自己不配擁有美好的生</a:t>
            </a:r>
            <a:r>
              <a:rPr lang="zh-TW" altLang="en-US" dirty="0" smtClean="0">
                <a:solidFill>
                  <a:srgbClr val="7030A0"/>
                </a:solidFill>
                <a:latin typeface="DFKai-SB" panose="03000509000000000000" pitchFamily="65" charset="-120"/>
                <a:ea typeface="DFKai-SB" panose="03000509000000000000" pitchFamily="65" charset="-120"/>
              </a:rPr>
              <a:t>活</a:t>
            </a:r>
            <a:r>
              <a:rPr lang="en-US" altLang="zh-TW"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2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用</a:t>
            </a:r>
            <a:r>
              <a:rPr lang="zh-TW" altLang="en-US" dirty="0">
                <a:solidFill>
                  <a:schemeClr val="tx1"/>
                </a:solidFill>
                <a:latin typeface="DFKai-SB" panose="03000509000000000000" pitchFamily="65" charset="-120"/>
                <a:ea typeface="DFKai-SB" panose="03000509000000000000" pitchFamily="65" charset="-120"/>
              </a:rPr>
              <a:t>自我挫敗的態度讓自己成為受害者</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讓消極的自我信</a:t>
            </a:r>
            <a:r>
              <a:rPr lang="zh-TW" altLang="en-US" dirty="0" smtClean="0">
                <a:solidFill>
                  <a:schemeClr val="tx1"/>
                </a:solidFill>
                <a:latin typeface="DFKai-SB" panose="03000509000000000000" pitchFamily="65" charset="-120"/>
                <a:ea typeface="DFKai-SB" panose="03000509000000000000" pitchFamily="65" charset="-120"/>
              </a:rPr>
              <a:t>念破</a:t>
            </a:r>
            <a:r>
              <a:rPr lang="zh-TW" altLang="en-US" dirty="0">
                <a:solidFill>
                  <a:schemeClr val="tx1"/>
                </a:solidFill>
                <a:latin typeface="DFKai-SB" panose="03000509000000000000" pitchFamily="65" charset="-120"/>
                <a:ea typeface="DFKai-SB" panose="03000509000000000000" pitchFamily="65" charset="-120"/>
              </a:rPr>
              <a:t>壞自己的生</a:t>
            </a:r>
            <a:r>
              <a:rPr lang="zh-TW" altLang="en-US" dirty="0" smtClean="0">
                <a:solidFill>
                  <a:schemeClr val="tx1"/>
                </a:solidFill>
                <a:latin typeface="DFKai-SB" panose="03000509000000000000" pitchFamily="65" charset="-120"/>
                <a:ea typeface="DFKai-SB" panose="03000509000000000000" pitchFamily="65" charset="-120"/>
              </a:rPr>
              <a:t>活，喜歡選</a:t>
            </a:r>
            <a:r>
              <a:rPr lang="zh-TW" altLang="en-US" dirty="0">
                <a:solidFill>
                  <a:schemeClr val="tx1"/>
                </a:solidFill>
                <a:latin typeface="DFKai-SB" panose="03000509000000000000" pitchFamily="65" charset="-120"/>
                <a:ea typeface="DFKai-SB" panose="03000509000000000000" pitchFamily="65" charset="-120"/>
              </a:rPr>
              <a:t>擇做那些能支</a:t>
            </a:r>
            <a:r>
              <a:rPr lang="zh-TW" altLang="en-US" dirty="0" smtClean="0">
                <a:solidFill>
                  <a:schemeClr val="tx1"/>
                </a:solidFill>
                <a:latin typeface="DFKai-SB" panose="03000509000000000000" pitchFamily="65" charset="-120"/>
                <a:ea typeface="DFKai-SB" panose="03000509000000000000" pitchFamily="65" charset="-120"/>
              </a:rPr>
              <a:t>持覺</a:t>
            </a:r>
            <a:r>
              <a:rPr lang="zh-TW" altLang="en-US" dirty="0">
                <a:solidFill>
                  <a:schemeClr val="tx1"/>
                </a:solidFill>
                <a:latin typeface="DFKai-SB" panose="03000509000000000000" pitchFamily="65" charset="-120"/>
                <a:ea typeface="DFKai-SB" panose="03000509000000000000" pitchFamily="65" charset="-120"/>
              </a:rPr>
              <a:t>得自己不夠好的想法的事</a:t>
            </a:r>
            <a:r>
              <a:rPr lang="zh-TW" altLang="en-US" dirty="0" smtClean="0">
                <a:solidFill>
                  <a:schemeClr val="tx1"/>
                </a:solidFill>
                <a:latin typeface="DFKai-SB" panose="03000509000000000000" pitchFamily="65" charset="-120"/>
                <a:ea typeface="DFKai-SB" panose="03000509000000000000" pitchFamily="65" charset="-120"/>
              </a:rPr>
              <a:t>情</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反社會</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吸毒</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酗酒</a:t>
            </a:r>
            <a:r>
              <a:rPr lang="en-US" altLang="zh-TW" dirty="0" smtClean="0">
                <a:solidFill>
                  <a:srgbClr val="7030A0"/>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a:t>
            </a:r>
            <a:endParaRPr lang="en-US" dirty="0">
              <a:solidFill>
                <a:schemeClr val="tx1"/>
              </a:solidFill>
              <a:latin typeface="DFKai-SB" panose="03000509000000000000" pitchFamily="65" charset="-120"/>
              <a:ea typeface="DFKai-SB" panose="03000509000000000000" pitchFamily="65" charset="-120"/>
            </a:endParaRPr>
          </a:p>
          <a:p>
            <a:pPr marL="800100" lvl="1" indent="-342900" algn="l">
              <a:lnSpc>
                <a:spcPts val="32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喜歡通過</a:t>
            </a:r>
            <a:r>
              <a:rPr lang="zh-TW" altLang="en-US" dirty="0">
                <a:solidFill>
                  <a:schemeClr val="tx1"/>
                </a:solidFill>
                <a:latin typeface="DFKai-SB" panose="03000509000000000000" pitchFamily="65" charset="-120"/>
                <a:ea typeface="DFKai-SB" panose="03000509000000000000" pitchFamily="65" charset="-120"/>
              </a:rPr>
              <a:t>尋求同情</a:t>
            </a:r>
            <a:r>
              <a:rPr lang="zh-TW" altLang="en-US" dirty="0" smtClean="0">
                <a:solidFill>
                  <a:schemeClr val="tx1"/>
                </a:solidFill>
                <a:latin typeface="DFKai-SB" panose="03000509000000000000" pitchFamily="65" charset="-120"/>
                <a:ea typeface="DFKai-SB" panose="03000509000000000000" pitchFamily="65" charset="-120"/>
              </a:rPr>
              <a:t>的</a:t>
            </a:r>
            <a:r>
              <a:rPr lang="zh-TW" altLang="en-US" dirty="0">
                <a:solidFill>
                  <a:schemeClr val="tx1"/>
                </a:solidFill>
                <a:latin typeface="DFKai-SB" panose="03000509000000000000" pitchFamily="65" charset="-120"/>
                <a:ea typeface="DFKai-SB" panose="03000509000000000000" pitchFamily="65" charset="-120"/>
              </a:rPr>
              <a:t>方式獲得愛與支持。</a:t>
            </a:r>
            <a:endParaRPr lang="en-US" altLang="zh-TW" dirty="0" smtClean="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580099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78" y="76200"/>
            <a:ext cx="9144000" cy="762000"/>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「受害者心態」</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的根源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lvl="1" indent="-457200" algn="l">
              <a:lnSpc>
                <a:spcPts val="36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成長過程中的心理創傷</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由</a:t>
            </a:r>
            <a:r>
              <a:rPr lang="zh-TW" altLang="en-US" dirty="0">
                <a:solidFill>
                  <a:schemeClr val="tx1"/>
                </a:solidFill>
                <a:latin typeface="DFKai-SB" panose="03000509000000000000" pitchFamily="65" charset="-120"/>
                <a:ea typeface="DFKai-SB" panose="03000509000000000000" pitchFamily="65" charset="-120"/>
              </a:rPr>
              <a:t>於一個人生活中</a:t>
            </a:r>
            <a:r>
              <a:rPr lang="zh-TW" altLang="en-US" dirty="0" smtClean="0">
                <a:solidFill>
                  <a:schemeClr val="tx1"/>
                </a:solidFill>
                <a:latin typeface="DFKai-SB" panose="03000509000000000000" pitchFamily="65" charset="-120"/>
                <a:ea typeface="DFKai-SB" panose="03000509000000000000" pitchFamily="65" charset="-120"/>
              </a:rPr>
              <a:t>的受虐</a:t>
            </a:r>
            <a:r>
              <a:rPr lang="zh-TW" altLang="en-US" dirty="0">
                <a:solidFill>
                  <a:schemeClr val="tx1"/>
                </a:solidFill>
                <a:latin typeface="DFKai-SB" panose="03000509000000000000" pitchFamily="65" charset="-120"/>
                <a:ea typeface="DFKai-SB" panose="03000509000000000000" pitchFamily="65" charset="-120"/>
              </a:rPr>
              <a:t>待</a:t>
            </a:r>
            <a:r>
              <a:rPr lang="zh-TW" altLang="en-US" dirty="0" smtClean="0">
                <a:solidFill>
                  <a:schemeClr val="tx1"/>
                </a:solidFill>
                <a:latin typeface="DFKai-SB" panose="03000509000000000000" pitchFamily="65" charset="-120"/>
                <a:ea typeface="DFKai-SB" panose="03000509000000000000" pitchFamily="65" charset="-120"/>
              </a:rPr>
              <a:t>或對悲劇的無</a:t>
            </a:r>
            <a:r>
              <a:rPr lang="zh-TW" altLang="en-US" dirty="0">
                <a:solidFill>
                  <a:schemeClr val="tx1"/>
                </a:solidFill>
                <a:latin typeface="DFKai-SB" panose="03000509000000000000" pitchFamily="65" charset="-120"/>
                <a:ea typeface="DFKai-SB" panose="03000509000000000000" pitchFamily="65" charset="-120"/>
              </a:rPr>
              <a:t>力</a:t>
            </a:r>
            <a:r>
              <a:rPr lang="zh-TW" altLang="en-US" dirty="0" smtClean="0">
                <a:solidFill>
                  <a:schemeClr val="tx1"/>
                </a:solidFill>
                <a:latin typeface="DFKai-SB" panose="03000509000000000000" pitchFamily="65" charset="-120"/>
                <a:ea typeface="DFKai-SB" panose="03000509000000000000" pitchFamily="65" charset="-120"/>
              </a:rPr>
              <a:t>感</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例</a:t>
            </a:r>
            <a:r>
              <a:rPr lang="zh-TW" altLang="en-US" dirty="0">
                <a:solidFill>
                  <a:srgbClr val="7030A0"/>
                </a:solidFill>
                <a:latin typeface="DFKai-SB" panose="03000509000000000000" pitchFamily="65" charset="-120"/>
                <a:ea typeface="DFKai-SB" panose="03000509000000000000" pitchFamily="65" charset="-120"/>
              </a:rPr>
              <a:t>如，在兒童時期遭受過身體或情感虐待的</a:t>
            </a:r>
            <a:r>
              <a:rPr lang="zh-TW" altLang="en-US" dirty="0" smtClean="0">
                <a:solidFill>
                  <a:srgbClr val="7030A0"/>
                </a:solidFill>
                <a:latin typeface="DFKai-SB" panose="03000509000000000000" pitchFamily="65" charset="-120"/>
                <a:ea typeface="DFKai-SB" panose="03000509000000000000" pitchFamily="65" charset="-120"/>
              </a:rPr>
              <a:t>人</a:t>
            </a:r>
            <a:r>
              <a:rPr lang="zh-TW" altLang="en-US" dirty="0">
                <a:solidFill>
                  <a:srgbClr val="7030A0"/>
                </a:solidFill>
                <a:latin typeface="DFKai-SB" panose="03000509000000000000" pitchFamily="65" charset="-120"/>
                <a:ea typeface="DFKai-SB" panose="03000509000000000000" pitchFamily="65" charset="-120"/>
              </a:rPr>
              <a:t>或</a:t>
            </a:r>
            <a:r>
              <a:rPr lang="zh-TW" altLang="en-US" dirty="0" smtClean="0">
                <a:solidFill>
                  <a:srgbClr val="7030A0"/>
                </a:solidFill>
                <a:latin typeface="DFKai-SB" panose="03000509000000000000" pitchFamily="65" charset="-120"/>
                <a:ea typeface="DFKai-SB" panose="03000509000000000000" pitchFamily="65" charset="-120"/>
              </a:rPr>
              <a:t>由</a:t>
            </a:r>
            <a:r>
              <a:rPr lang="zh-TW" altLang="en-US" dirty="0">
                <a:solidFill>
                  <a:srgbClr val="7030A0"/>
                </a:solidFill>
                <a:latin typeface="DFKai-SB" panose="03000509000000000000" pitchFamily="65" charset="-120"/>
                <a:ea typeface="DFKai-SB" panose="03000509000000000000" pitchFamily="65" charset="-120"/>
              </a:rPr>
              <a:t>於自然災害或無法控制的暴力行為而失去親</a:t>
            </a:r>
            <a:r>
              <a:rPr lang="zh-TW" altLang="en-US" dirty="0" smtClean="0">
                <a:solidFill>
                  <a:srgbClr val="7030A0"/>
                </a:solidFill>
                <a:latin typeface="DFKai-SB" panose="03000509000000000000" pitchFamily="65" charset="-120"/>
                <a:ea typeface="DFKai-SB" panose="03000509000000000000" pitchFamily="65" charset="-120"/>
              </a:rPr>
              <a:t>人</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 </a:t>
            </a:r>
            <a:r>
              <a:rPr lang="zh-TW" altLang="en-US" dirty="0" smtClean="0">
                <a:solidFill>
                  <a:srgbClr val="FF0000"/>
                </a:solidFill>
                <a:latin typeface="DFKai-SB" panose="03000509000000000000" pitchFamily="65" charset="-120"/>
                <a:ea typeface="DFKai-SB" panose="03000509000000000000" pitchFamily="65" charset="-120"/>
              </a:rPr>
              <a:t>←→</a:t>
            </a:r>
            <a:r>
              <a:rPr lang="zh-TW" altLang="en-US" dirty="0">
                <a:solidFill>
                  <a:srgbClr val="7030A0"/>
                </a:solidFill>
                <a:latin typeface="DFKai-SB" panose="03000509000000000000" pitchFamily="65" charset="-120"/>
                <a:ea typeface="DFKai-SB" panose="03000509000000000000" pitchFamily="65" charset="-120"/>
              </a:rPr>
              <a:t>原諒虐待或悲劇的根源，並原諒自己無法制止這種虐待或悲</a:t>
            </a:r>
            <a:r>
              <a:rPr lang="zh-TW" altLang="en-US" dirty="0" smtClean="0">
                <a:solidFill>
                  <a:srgbClr val="7030A0"/>
                </a:solidFill>
                <a:latin typeface="DFKai-SB" panose="03000509000000000000" pitchFamily="65" charset="-120"/>
                <a:ea typeface="DFKai-SB" panose="03000509000000000000" pitchFamily="65" charset="-120"/>
              </a:rPr>
              <a:t>劇</a:t>
            </a:r>
            <a:r>
              <a:rPr lang="en-US" altLang="zh-TW" dirty="0" smtClean="0">
                <a:solidFill>
                  <a:srgbClr val="7030A0"/>
                </a:solidFill>
                <a:latin typeface="DFKai-SB" panose="03000509000000000000" pitchFamily="65" charset="-120"/>
                <a:ea typeface="DFKai-SB" panose="03000509000000000000" pitchFamily="65" charset="-120"/>
              </a:rPr>
              <a:t>)</a:t>
            </a:r>
          </a:p>
          <a:p>
            <a:pPr lvl="1" indent="-457200" algn="l">
              <a:lnSpc>
                <a:spcPts val="36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不自覺的</a:t>
            </a:r>
            <a:r>
              <a:rPr lang="zh-TW" altLang="en-US" dirty="0">
                <a:solidFill>
                  <a:schemeClr val="tx1"/>
                </a:solidFill>
                <a:latin typeface="DFKai-SB" panose="03000509000000000000" pitchFamily="65" charset="-120"/>
                <a:ea typeface="DFKai-SB" panose="03000509000000000000" pitchFamily="65" charset="-120"/>
              </a:rPr>
              <a:t>逃</a:t>
            </a:r>
            <a:r>
              <a:rPr lang="zh-TW" altLang="en-US" dirty="0" smtClean="0">
                <a:solidFill>
                  <a:schemeClr val="tx1"/>
                </a:solidFill>
                <a:latin typeface="DFKai-SB" panose="03000509000000000000" pitchFamily="65" charset="-120"/>
                <a:ea typeface="DFKai-SB" panose="03000509000000000000" pitchFamily="65" charset="-120"/>
              </a:rPr>
              <a:t>避面對「真實自我」的痛苦，以致找許多藉口來安慰自己，</a:t>
            </a:r>
            <a:r>
              <a:rPr lang="zh-TW" altLang="en-US" dirty="0"/>
              <a:t> </a:t>
            </a:r>
            <a:r>
              <a:rPr lang="zh-TW" altLang="en-US" dirty="0">
                <a:solidFill>
                  <a:schemeClr val="tx1"/>
                </a:solidFill>
                <a:latin typeface="DFKai-SB" panose="03000509000000000000" pitchFamily="65" charset="-120"/>
                <a:ea typeface="DFKai-SB" panose="03000509000000000000" pitchFamily="65" charset="-120"/>
              </a:rPr>
              <a:t>合理化那些行</a:t>
            </a:r>
            <a:r>
              <a:rPr lang="zh-TW" altLang="en-US" dirty="0" smtClean="0">
                <a:solidFill>
                  <a:schemeClr val="tx1"/>
                </a:solidFill>
                <a:latin typeface="DFKai-SB" panose="03000509000000000000" pitchFamily="65" charset="-120"/>
                <a:ea typeface="DFKai-SB" panose="03000509000000000000" pitchFamily="65" charset="-120"/>
              </a:rPr>
              <a:t>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心理防衛機制</a:t>
            </a:r>
            <a:r>
              <a:rPr lang="zh-TW" altLang="en-US" dirty="0">
                <a:solidFill>
                  <a:srgbClr val="7030A0"/>
                </a:solidFill>
                <a:latin typeface="DFKai-SB" panose="03000509000000000000" pitchFamily="65" charset="-120"/>
                <a:ea typeface="DFKai-SB" panose="03000509000000000000" pitchFamily="65" charset="-120"/>
              </a:rPr>
              <a:t> </a:t>
            </a:r>
            <a:r>
              <a:rPr lang="zh-TW" altLang="en-US" dirty="0" smtClean="0">
                <a:solidFill>
                  <a:srgbClr val="7030A0"/>
                </a:solidFill>
                <a:latin typeface="DFKai-SB" panose="03000509000000000000" pitchFamily="65" charset="-120"/>
                <a:ea typeface="DFKai-SB" panose="03000509000000000000" pitchFamily="65" charset="-120"/>
              </a:rPr>
              <a:t>繁</a:t>
            </a:r>
            <a:r>
              <a:rPr lang="en-US" altLang="zh-TW" dirty="0" smtClean="0">
                <a:solidFill>
                  <a:srgbClr val="7030A0"/>
                </a:solidFill>
                <a:latin typeface="DFKai-SB" panose="03000509000000000000" pitchFamily="65" charset="-120"/>
                <a:ea typeface="DFKai-SB" panose="03000509000000000000" pitchFamily="65" charset="-120"/>
              </a:rPr>
              <a:t>p.191</a:t>
            </a:r>
            <a:r>
              <a:rPr lang="en-US" altLang="zh-TW" dirty="0" smtClean="0">
                <a:solidFill>
                  <a:schemeClr val="tx1"/>
                </a:solidFill>
                <a:latin typeface="DFKai-SB" panose="03000509000000000000" pitchFamily="65" charset="-120"/>
                <a:ea typeface="DFKai-SB" panose="03000509000000000000" pitchFamily="65" charset="-120"/>
              </a:rPr>
              <a:t>)</a:t>
            </a:r>
            <a:endParaRPr lang="en-US" altLang="zh-TW" dirty="0">
              <a:solidFill>
                <a:schemeClr val="tx1"/>
              </a:solidFill>
              <a:latin typeface="DFKai-SB" panose="03000509000000000000" pitchFamily="65" charset="-120"/>
              <a:ea typeface="DFKai-SB" panose="03000509000000000000" pitchFamily="65" charset="-120"/>
            </a:endParaRPr>
          </a:p>
          <a:p>
            <a:pPr lvl="1" indent="-457200" algn="l">
              <a:lnSpc>
                <a:spcPts val="3600"/>
              </a:lnSpc>
              <a:buFont typeface="Arial" panose="020B0604020202020204" pitchFamily="34" charset="0"/>
              <a:buChar char="•"/>
              <a:defRPr/>
            </a:pPr>
            <a:r>
              <a:rPr lang="zh-TW" altLang="en-US" dirty="0">
                <a:solidFill>
                  <a:schemeClr val="tx1"/>
                </a:solidFill>
                <a:latin typeface="DFKai-SB" panose="03000509000000000000" pitchFamily="65" charset="-120"/>
                <a:ea typeface="DFKai-SB" panose="03000509000000000000" pitchFamily="65" charset="-120"/>
              </a:rPr>
              <a:t>對尋求公平和保護的自憐情</a:t>
            </a:r>
            <a:r>
              <a:rPr lang="zh-TW" altLang="en-US" dirty="0" smtClean="0">
                <a:solidFill>
                  <a:schemeClr val="tx1"/>
                </a:solidFill>
                <a:latin typeface="DFKai-SB" panose="03000509000000000000" pitchFamily="65" charset="-120"/>
                <a:ea typeface="DFKai-SB" panose="03000509000000000000" pitchFamily="65" charset="-120"/>
              </a:rPr>
              <a:t>緒發展而來</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我受傷了，你要為我難過，你必須做點什麼來補償我。</a:t>
            </a:r>
            <a:endParaRPr lang="en-US" dirty="0">
              <a:solidFill>
                <a:schemeClr val="tx1"/>
              </a:solidFill>
              <a:latin typeface="DFKai-SB" panose="03000509000000000000" pitchFamily="65" charset="-120"/>
              <a:ea typeface="DFKai-SB" panose="03000509000000000000" pitchFamily="65" charset="-120"/>
            </a:endParaRPr>
          </a:p>
          <a:p>
            <a:pPr marL="0" lvl="1" algn="l">
              <a:lnSpc>
                <a:spcPts val="3600"/>
              </a:lnSpc>
              <a:defRPr/>
            </a:pPr>
            <a:r>
              <a:rPr lang="zh-TW" altLang="en-US" dirty="0" smtClean="0">
                <a:solidFill>
                  <a:schemeClr val="tx1"/>
                </a:solidFill>
                <a:latin typeface="DFKai-SB" panose="03000509000000000000" pitchFamily="65" charset="-120"/>
                <a:ea typeface="DFKai-SB" panose="03000509000000000000" pitchFamily="65" charset="-120"/>
              </a:rPr>
              <a:t>  </a:t>
            </a:r>
            <a:endParaRPr lang="en-US"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06982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717550"/>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「受害者心態」的徵候</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lvl="1" indent="-457200" algn="l">
              <a:lnSpc>
                <a:spcPts val="30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人際關係困難</a:t>
            </a:r>
            <a:r>
              <a:rPr lang="en-US" altLang="zh-TW" dirty="0" smtClean="0">
                <a:solidFill>
                  <a:schemeClr val="tx1"/>
                </a:solidFill>
                <a:latin typeface="DFKai-SB" panose="03000509000000000000" pitchFamily="65" charset="-120"/>
                <a:ea typeface="DFKai-SB" panose="03000509000000000000" pitchFamily="65" charset="-120"/>
              </a:rPr>
              <a:t>:</a:t>
            </a:r>
          </a:p>
          <a:p>
            <a:pPr marL="800100" lvl="2" indent="-342900" algn="l">
              <a:lnSpc>
                <a:spcPts val="30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把</a:t>
            </a:r>
            <a:r>
              <a:rPr lang="zh-TW" altLang="en-US" dirty="0">
                <a:solidFill>
                  <a:schemeClr val="tx1"/>
                </a:solidFill>
                <a:latin typeface="DFKai-SB" panose="03000509000000000000" pitchFamily="65" charset="-120"/>
                <a:ea typeface="DFKai-SB" panose="03000509000000000000" pitchFamily="65" charset="-120"/>
              </a:rPr>
              <a:t>自己的快樂依附在他人身上，最常見的就是親密關係裡的過度依賴</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rgbClr val="7030A0"/>
                </a:solidFill>
                <a:latin typeface="DFKai-SB" panose="03000509000000000000" pitchFamily="65" charset="-120"/>
                <a:ea typeface="DFKai-SB" panose="03000509000000000000" pitchFamily="65" charset="-120"/>
              </a:rPr>
              <a:t>如果你愛我，就有陪伴我、對我好、保護我不受任何傷害的責任→親密關係的伴侶帶來壓力</a:t>
            </a:r>
            <a:r>
              <a:rPr lang="en-US" altLang="zh-TW" dirty="0" smtClean="0">
                <a:solidFill>
                  <a:schemeClr val="tx1"/>
                </a:solidFill>
                <a:latin typeface="DFKai-SB" panose="03000509000000000000" pitchFamily="65" charset="-120"/>
                <a:ea typeface="DFKai-SB" panose="03000509000000000000" pitchFamily="65" charset="-120"/>
              </a:rPr>
              <a:t>)</a:t>
            </a:r>
          </a:p>
          <a:p>
            <a:pPr marL="800100" lvl="2" indent="-342900" algn="l">
              <a:lnSpc>
                <a:spcPts val="30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受</a:t>
            </a:r>
            <a:r>
              <a:rPr lang="zh-TW" altLang="en-US" dirty="0">
                <a:solidFill>
                  <a:schemeClr val="tx1"/>
                </a:solidFill>
                <a:latin typeface="DFKai-SB" panose="03000509000000000000" pitchFamily="65" charset="-120"/>
                <a:ea typeface="DFKai-SB" panose="03000509000000000000" pitchFamily="65" charset="-120"/>
              </a:rPr>
              <a:t>害者心態導</a:t>
            </a:r>
            <a:r>
              <a:rPr lang="zh-TW" altLang="en-US" dirty="0" smtClean="0">
                <a:solidFill>
                  <a:schemeClr val="tx1"/>
                </a:solidFill>
                <a:latin typeface="DFKai-SB" panose="03000509000000000000" pitchFamily="65" charset="-120"/>
                <a:ea typeface="DFKai-SB" panose="03000509000000000000" pitchFamily="65" charset="-120"/>
              </a:rPr>
              <a:t>致他所</a:t>
            </a:r>
            <a:r>
              <a:rPr lang="zh-TW" altLang="en-US" dirty="0">
                <a:solidFill>
                  <a:schemeClr val="tx1"/>
                </a:solidFill>
                <a:latin typeface="DFKai-SB" panose="03000509000000000000" pitchFamily="65" charset="-120"/>
                <a:ea typeface="DFKai-SB" panose="03000509000000000000" pitchFamily="65" charset="-120"/>
              </a:rPr>
              <a:t>需要的關懷是一個無底洞，會消磨</a:t>
            </a:r>
            <a:r>
              <a:rPr lang="zh-TW" altLang="en-US" dirty="0" smtClean="0">
                <a:solidFill>
                  <a:schemeClr val="tx1"/>
                </a:solidFill>
                <a:latin typeface="DFKai-SB" panose="03000509000000000000" pitchFamily="65" charset="-120"/>
                <a:ea typeface="DFKai-SB" panose="03000509000000000000" pitchFamily="65" charset="-120"/>
              </a:rPr>
              <a:t>掉關懷者的</a:t>
            </a:r>
            <a:r>
              <a:rPr lang="zh-TW" altLang="en-US" dirty="0">
                <a:solidFill>
                  <a:schemeClr val="tx1"/>
                </a:solidFill>
                <a:latin typeface="DFKai-SB" panose="03000509000000000000" pitchFamily="65" charset="-120"/>
                <a:ea typeface="DFKai-SB" panose="03000509000000000000" pitchFamily="65" charset="-120"/>
              </a:rPr>
              <a:t>愛，人們最終會感到厭倦，慢慢地離開</a:t>
            </a:r>
            <a:r>
              <a:rPr lang="zh-TW" altLang="en-US"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2" indent="-342900" algn="l">
              <a:lnSpc>
                <a:spcPts val="30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通</a:t>
            </a:r>
            <a:r>
              <a:rPr lang="zh-TW" altLang="en-US" dirty="0">
                <a:solidFill>
                  <a:schemeClr val="tx1"/>
                </a:solidFill>
                <a:latin typeface="DFKai-SB" panose="03000509000000000000" pitchFamily="65" charset="-120"/>
                <a:ea typeface="DFKai-SB" panose="03000509000000000000" pitchFamily="65" charset="-120"/>
              </a:rPr>
              <a:t>常想要改變別人，不斷地要別人負責，喜歡說「都是你害我的！</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FF0000"/>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看見問題中自己的責任，願意為了解決問題而</a:t>
            </a:r>
            <a:r>
              <a:rPr lang="zh-TW" altLang="en-US" dirty="0">
                <a:solidFill>
                  <a:schemeClr val="tx1"/>
                </a:solidFill>
                <a:latin typeface="DFKai-SB" panose="03000509000000000000" pitchFamily="65" charset="-120"/>
                <a:ea typeface="DFKai-SB" panose="03000509000000000000" pitchFamily="65" charset="-120"/>
              </a:rPr>
              <a:t>改變自己</a:t>
            </a:r>
            <a:r>
              <a:rPr lang="zh-TW" altLang="en-US" dirty="0" smtClean="0">
                <a:solidFill>
                  <a:schemeClr val="tx1"/>
                </a:solidFill>
                <a:latin typeface="DFKai-SB" panose="03000509000000000000" pitchFamily="65" charset="-120"/>
                <a:ea typeface="DFKai-SB" panose="03000509000000000000" pitchFamily="65" charset="-120"/>
              </a:rPr>
              <a:t>，不是要</a:t>
            </a:r>
            <a:r>
              <a:rPr lang="zh-TW" altLang="en-US" dirty="0">
                <a:solidFill>
                  <a:schemeClr val="tx1"/>
                </a:solidFill>
                <a:latin typeface="DFKai-SB" panose="03000509000000000000" pitchFamily="65" charset="-120"/>
                <a:ea typeface="DFKai-SB" panose="03000509000000000000" pitchFamily="65" charset="-120"/>
              </a:rPr>
              <a:t>改變別人</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願意</a:t>
            </a:r>
            <a:r>
              <a:rPr lang="zh-TW" altLang="en-US" dirty="0" smtClean="0">
                <a:solidFill>
                  <a:schemeClr val="tx1"/>
                </a:solidFill>
                <a:latin typeface="DFKai-SB" panose="03000509000000000000" pitchFamily="65" charset="-120"/>
                <a:ea typeface="DFKai-SB" panose="03000509000000000000" pitchFamily="65" charset="-120"/>
              </a:rPr>
              <a:t>挑起管理自己生命的責任</a:t>
            </a:r>
            <a:endParaRPr lang="en-US" dirty="0" smtClean="0">
              <a:solidFill>
                <a:schemeClr val="tx1"/>
              </a:solidFill>
              <a:latin typeface="DFKai-SB" panose="03000509000000000000" pitchFamily="65" charset="-120"/>
              <a:ea typeface="DFKai-SB" panose="03000509000000000000" pitchFamily="65" charset="-120"/>
            </a:endParaRPr>
          </a:p>
          <a:p>
            <a:pPr lvl="1" indent="-457200" algn="l">
              <a:lnSpc>
                <a:spcPts val="30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自我中心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總</a:t>
            </a:r>
            <a:r>
              <a:rPr lang="zh-TW" altLang="en-US" dirty="0">
                <a:solidFill>
                  <a:schemeClr val="tx1"/>
                </a:solidFill>
                <a:latin typeface="DFKai-SB" panose="03000509000000000000" pitchFamily="65" charset="-120"/>
                <a:ea typeface="DFKai-SB" panose="03000509000000000000" pitchFamily="65" charset="-120"/>
              </a:rPr>
              <a:t>將注意力集中在自己缺乏的東西上，而對自己擁有的一切視而不見</a:t>
            </a:r>
            <a:r>
              <a:rPr lang="zh-TW" altLang="en-US"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lvl="1" indent="-457200" algn="l">
              <a:lnSpc>
                <a:spcPts val="30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生命停滯</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一直在規避生活中真正的問題，從不想面對現實，以致在生命裡的同一個問題中打轉</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繁</a:t>
            </a:r>
            <a:r>
              <a:rPr lang="en-US" altLang="zh-TW" sz="2400" dirty="0" smtClean="0">
                <a:solidFill>
                  <a:schemeClr val="tx1"/>
                </a:solidFill>
                <a:latin typeface="DFKai-SB" panose="03000509000000000000" pitchFamily="65" charset="-120"/>
                <a:ea typeface="DFKai-SB" panose="03000509000000000000" pitchFamily="65" charset="-120"/>
              </a:rPr>
              <a:t>p.190-191)</a:t>
            </a:r>
            <a:endParaRPr lang="en-US" altLang="zh-TW" sz="2400" dirty="0">
              <a:solidFill>
                <a:schemeClr val="tx1"/>
              </a:solidFill>
              <a:latin typeface="DFKai-SB" panose="03000509000000000000" pitchFamily="65" charset="-120"/>
              <a:ea typeface="DFKai-SB" panose="03000509000000000000" pitchFamily="65" charset="-120"/>
            </a:endParaRPr>
          </a:p>
          <a:p>
            <a:pPr marL="0" lvl="1" algn="l">
              <a:lnSpc>
                <a:spcPts val="3000"/>
              </a:lnSpc>
              <a:defRPr/>
            </a:pPr>
            <a:r>
              <a:rPr lang="zh-TW" altLang="en-US" dirty="0" smtClean="0">
                <a:solidFill>
                  <a:schemeClr val="tx1"/>
                </a:solidFill>
                <a:latin typeface="DFKai-SB" panose="03000509000000000000" pitchFamily="65" charset="-120"/>
                <a:ea typeface="DFKai-SB" panose="03000509000000000000" pitchFamily="65" charset="-120"/>
              </a:rPr>
              <a:t>          </a:t>
            </a:r>
            <a:endParaRPr lang="en-US"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084826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56515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跳脫「受害者心態」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marL="514350" lvl="1" indent="-514350" algn="l">
              <a:lnSpc>
                <a:spcPts val="2800"/>
              </a:lnSpc>
              <a:buFont typeface="+mj-lt"/>
              <a:buAutoNum type="arabicPeriod"/>
              <a:defRPr/>
            </a:pPr>
            <a:r>
              <a:rPr lang="zh-TW" altLang="en-US" dirty="0" smtClean="0">
                <a:solidFill>
                  <a:schemeClr val="tx1"/>
                </a:solidFill>
                <a:latin typeface="DFKai-SB" panose="03000509000000000000" pitchFamily="65" charset="-120"/>
                <a:ea typeface="DFKai-SB" panose="03000509000000000000" pitchFamily="65" charset="-120"/>
              </a:rPr>
              <a:t>承認自己的本相並來到神面前，讓聖靈醫治釋放我們</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身體免疫力對付身體疾病</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心靈的創上只有聖靈能醫治</a:t>
            </a:r>
            <a:r>
              <a:rPr lang="en-US" altLang="zh-TW" dirty="0" smtClean="0">
                <a:solidFill>
                  <a:schemeClr val="tx1"/>
                </a:solidFill>
                <a:latin typeface="DFKai-SB" panose="03000509000000000000" pitchFamily="65" charset="-120"/>
                <a:ea typeface="DFKai-SB" panose="03000509000000000000" pitchFamily="65" charset="-120"/>
              </a:rPr>
              <a:t>)</a:t>
            </a:r>
          </a:p>
          <a:p>
            <a:pPr marL="514350" lvl="1" indent="-514350" algn="l">
              <a:lnSpc>
                <a:spcPts val="2800"/>
              </a:lnSpc>
              <a:buFont typeface="+mj-lt"/>
              <a:buAutoNum type="arabicPeriod"/>
              <a:defRPr/>
            </a:pPr>
            <a:r>
              <a:rPr lang="zh-TW" altLang="en-US" dirty="0" smtClean="0">
                <a:solidFill>
                  <a:schemeClr val="tx1"/>
                </a:solidFill>
                <a:latin typeface="DFKai-SB" panose="03000509000000000000" pitchFamily="65" charset="-120"/>
                <a:ea typeface="DFKai-SB" panose="03000509000000000000" pitchFamily="65" charset="-120"/>
              </a:rPr>
              <a:t>真正了解到除</a:t>
            </a:r>
            <a:r>
              <a:rPr lang="zh-TW" altLang="en-US" dirty="0">
                <a:solidFill>
                  <a:schemeClr val="tx1"/>
                </a:solidFill>
                <a:latin typeface="DFKai-SB" panose="03000509000000000000" pitchFamily="65" charset="-120"/>
                <a:ea typeface="DFKai-SB" panose="03000509000000000000" pitchFamily="65" charset="-120"/>
              </a:rPr>
              <a:t>了我們自己，沒人該對我們心裏被傷害的感覺負</a:t>
            </a:r>
            <a:r>
              <a:rPr lang="zh-TW" altLang="en-US" dirty="0" smtClean="0">
                <a:solidFill>
                  <a:schemeClr val="tx1"/>
                </a:solidFill>
                <a:latin typeface="DFKai-SB" panose="03000509000000000000" pitchFamily="65" charset="-120"/>
                <a:ea typeface="DFKai-SB" panose="03000509000000000000" pitchFamily="65" charset="-120"/>
              </a:rPr>
              <a:t>責→不要以心靈受傷為藉口而讓自己停留在「受害心態」的錯誤行為模式中</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繁</a:t>
            </a:r>
            <a:r>
              <a:rPr lang="en-US" altLang="zh-TW" dirty="0" smtClean="0">
                <a:solidFill>
                  <a:schemeClr val="tx1"/>
                </a:solidFill>
                <a:latin typeface="DFKai-SB" panose="03000509000000000000" pitchFamily="65" charset="-120"/>
                <a:ea typeface="DFKai-SB" panose="03000509000000000000" pitchFamily="65" charset="-120"/>
              </a:rPr>
              <a:t>P.190)</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rgbClr val="0000FF"/>
                </a:solidFill>
                <a:latin typeface="DFKai-SB" panose="03000509000000000000" pitchFamily="65" charset="-120"/>
                <a:ea typeface="DFKai-SB" panose="03000509000000000000" pitchFamily="65" charset="-120"/>
              </a:rPr>
              <a:t>直</a:t>
            </a:r>
            <a:r>
              <a:rPr lang="zh-TW" altLang="en-US" b="1" dirty="0">
                <a:solidFill>
                  <a:srgbClr val="0000FF"/>
                </a:solidFill>
                <a:latin typeface="DFKai-SB" panose="03000509000000000000" pitchFamily="65" charset="-120"/>
                <a:ea typeface="DFKai-SB" panose="03000509000000000000" pitchFamily="65" charset="-120"/>
              </a:rPr>
              <a:t>到你開始怪東怪西之前，你</a:t>
            </a:r>
            <a:r>
              <a:rPr lang="zh-TW" altLang="en-US" b="1" dirty="0">
                <a:solidFill>
                  <a:srgbClr val="C00000"/>
                </a:solidFill>
                <a:latin typeface="DFKai-SB" panose="03000509000000000000" pitchFamily="65" charset="-120"/>
                <a:ea typeface="DFKai-SB" panose="03000509000000000000" pitchFamily="65" charset="-120"/>
              </a:rPr>
              <a:t>都不是</a:t>
            </a:r>
            <a:r>
              <a:rPr lang="zh-TW" altLang="en-US" b="1" dirty="0">
                <a:solidFill>
                  <a:srgbClr val="0000FF"/>
                </a:solidFill>
                <a:latin typeface="DFKai-SB" panose="03000509000000000000" pitchFamily="65" charset="-120"/>
                <a:ea typeface="DFKai-SB" panose="03000509000000000000" pitchFamily="65" charset="-120"/>
              </a:rPr>
              <a:t>個失敗</a:t>
            </a:r>
            <a:r>
              <a:rPr lang="zh-TW" altLang="en-US" b="1" dirty="0" smtClean="0">
                <a:solidFill>
                  <a:srgbClr val="0000FF"/>
                </a:solidFill>
                <a:latin typeface="DFKai-SB" panose="03000509000000000000" pitchFamily="65" charset="-120"/>
                <a:ea typeface="DFKai-SB" panose="03000509000000000000" pitchFamily="65" charset="-120"/>
              </a:rPr>
              <a:t>者」</a:t>
            </a:r>
            <a:r>
              <a:rPr lang="zh-TW" altLang="en-US" dirty="0" smtClean="0">
                <a:solidFill>
                  <a:srgbClr val="0000FF"/>
                </a:solidFill>
                <a:latin typeface="DFKai-SB" panose="03000509000000000000" pitchFamily="65" charset="-120"/>
                <a:ea typeface="DFKai-SB" panose="03000509000000000000" pitchFamily="65" charset="-120"/>
              </a:rPr>
              <a:t>～</a:t>
            </a:r>
            <a:r>
              <a:rPr lang="zh-TW" altLang="en-US" dirty="0">
                <a:solidFill>
                  <a:srgbClr val="0000FF"/>
                </a:solidFill>
                <a:latin typeface="DFKai-SB" panose="03000509000000000000" pitchFamily="65" charset="-120"/>
                <a:ea typeface="DFKai-SB" panose="03000509000000000000" pitchFamily="65" charset="-120"/>
              </a:rPr>
              <a:t>美國著名籃球教練約翰</a:t>
            </a:r>
            <a:r>
              <a:rPr lang="en-US" dirty="0">
                <a:solidFill>
                  <a:srgbClr val="0000FF"/>
                </a:solidFill>
                <a:latin typeface="DFKai-SB" panose="03000509000000000000" pitchFamily="65" charset="-120"/>
                <a:ea typeface="DFKai-SB" panose="03000509000000000000" pitchFamily="65" charset="-120"/>
              </a:rPr>
              <a:t>∙</a:t>
            </a:r>
            <a:r>
              <a:rPr lang="zh-TW" altLang="en-US" dirty="0">
                <a:solidFill>
                  <a:srgbClr val="0000FF"/>
                </a:solidFill>
                <a:latin typeface="DFKai-SB" panose="03000509000000000000" pitchFamily="65" charset="-120"/>
                <a:ea typeface="DFKai-SB" panose="03000509000000000000" pitchFamily="65" charset="-120"/>
              </a:rPr>
              <a:t>伍登（</a:t>
            </a:r>
            <a:r>
              <a:rPr lang="en-US" dirty="0">
                <a:solidFill>
                  <a:srgbClr val="0000FF"/>
                </a:solidFill>
                <a:latin typeface="DFKai-SB" panose="03000509000000000000" pitchFamily="65" charset="-120"/>
                <a:ea typeface="DFKai-SB" panose="03000509000000000000" pitchFamily="65" charset="-120"/>
              </a:rPr>
              <a:t>John Wooden</a:t>
            </a:r>
            <a:r>
              <a:rPr lang="zh-TW" altLang="en-US" dirty="0" smtClean="0">
                <a:solidFill>
                  <a:srgbClr val="0000FF"/>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marL="514350" lvl="1" indent="-514350" algn="l">
              <a:lnSpc>
                <a:spcPts val="2800"/>
              </a:lnSpc>
              <a:buFont typeface="+mj-lt"/>
              <a:buAutoNum type="arabicPeriod"/>
              <a:defRPr/>
            </a:pPr>
            <a:r>
              <a:rPr lang="zh-TW" altLang="en-US" dirty="0" smtClean="0">
                <a:solidFill>
                  <a:schemeClr val="tx1"/>
                </a:solidFill>
                <a:latin typeface="DFKai-SB" panose="03000509000000000000" pitchFamily="65" charset="-120"/>
                <a:ea typeface="DFKai-SB" panose="03000509000000000000" pitchFamily="65" charset="-120"/>
              </a:rPr>
              <a:t>放大神而不是放大你的問題</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定睛在神的大能而不是定睛在你的現實與問題 </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繁</a:t>
            </a:r>
            <a:r>
              <a:rPr lang="en-US" altLang="zh-TW" dirty="0" smtClean="0">
                <a:solidFill>
                  <a:schemeClr val="tx1"/>
                </a:solidFill>
                <a:latin typeface="DFKai-SB" panose="03000509000000000000" pitchFamily="65" charset="-120"/>
                <a:ea typeface="DFKai-SB" panose="03000509000000000000" pitchFamily="65" charset="-120"/>
              </a:rPr>
              <a:t>P.193)</a:t>
            </a:r>
          </a:p>
          <a:p>
            <a:pPr marL="514350" lvl="1" indent="-514350" algn="l">
              <a:lnSpc>
                <a:spcPts val="2800"/>
              </a:lnSpc>
              <a:buFont typeface="+mj-lt"/>
              <a:buAutoNum type="arabicPeriod"/>
              <a:defRPr/>
            </a:pPr>
            <a:r>
              <a:rPr lang="zh-TW" altLang="en-US" dirty="0" smtClean="0">
                <a:solidFill>
                  <a:schemeClr val="tx1"/>
                </a:solidFill>
                <a:latin typeface="DFKai-SB" panose="03000509000000000000" pitchFamily="65" charset="-120"/>
                <a:ea typeface="DFKai-SB" panose="03000509000000000000" pitchFamily="65" charset="-120"/>
              </a:rPr>
              <a:t>內裏誠實</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將問題帶到神真理的光中</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不再使用任何藉口隱</a:t>
            </a:r>
            <a:r>
              <a:rPr lang="zh-TW" altLang="en-US" dirty="0" smtClean="0">
                <a:solidFill>
                  <a:schemeClr val="tx1"/>
                </a:solidFill>
                <a:latin typeface="DFKai-SB" panose="03000509000000000000" pitchFamily="65" charset="-120"/>
                <a:ea typeface="DFKai-SB" panose="03000509000000000000" pitchFamily="65" charset="-120"/>
              </a:rPr>
              <a:t>藏逃避或替自己辯護</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人通常知道自己做錯了，但常常是找藉口替自己辯護</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合理化自己的行為，神要我們承認它</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面對它</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a:solidFill>
                  <a:srgbClr val="7030A0"/>
                </a:solidFill>
                <a:latin typeface="DFKai-SB" panose="03000509000000000000" pitchFamily="65" charset="-120"/>
                <a:ea typeface="DFKai-SB" panose="03000509000000000000" pitchFamily="65" charset="-120"/>
              </a:rPr>
              <a:t>帶</a:t>
            </a:r>
            <a:r>
              <a:rPr lang="zh-TW" altLang="en-US" dirty="0" smtClean="0">
                <a:solidFill>
                  <a:srgbClr val="7030A0"/>
                </a:solidFill>
                <a:latin typeface="DFKai-SB" panose="03000509000000000000" pitchFamily="65" charset="-120"/>
                <a:ea typeface="DFKai-SB" panose="03000509000000000000" pitchFamily="65" charset="-120"/>
              </a:rPr>
              <a:t>到真</a:t>
            </a:r>
            <a:r>
              <a:rPr lang="zh-TW" altLang="en-US" dirty="0">
                <a:solidFill>
                  <a:srgbClr val="7030A0"/>
                </a:solidFill>
                <a:latin typeface="DFKai-SB" panose="03000509000000000000" pitchFamily="65" charset="-120"/>
                <a:ea typeface="DFKai-SB" panose="03000509000000000000" pitchFamily="65" charset="-120"/>
              </a:rPr>
              <a:t>理的光</a:t>
            </a:r>
            <a:r>
              <a:rPr lang="zh-TW" altLang="en-US" dirty="0" smtClean="0">
                <a:solidFill>
                  <a:srgbClr val="7030A0"/>
                </a:solidFill>
                <a:latin typeface="DFKai-SB" panose="03000509000000000000" pitchFamily="65" charset="-120"/>
                <a:ea typeface="DFKai-SB" panose="03000509000000000000" pitchFamily="65" charset="-120"/>
              </a:rPr>
              <a:t>中，用耶穌的血潔淨它</a:t>
            </a:r>
            <a:r>
              <a:rPr lang="en-US" altLang="zh-TW" dirty="0" smtClean="0">
                <a:solidFill>
                  <a:srgbClr val="7030A0"/>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重新與神和好，讓生命繼續往前</a:t>
            </a:r>
            <a:r>
              <a:rPr lang="en-US" altLang="zh-TW" dirty="0" smtClean="0">
                <a:solidFill>
                  <a:schemeClr val="tx1"/>
                </a:solidFill>
                <a:latin typeface="DFKai-SB" panose="03000509000000000000" pitchFamily="65" charset="-120"/>
                <a:ea typeface="DFKai-SB" panose="03000509000000000000" pitchFamily="65" charset="-120"/>
              </a:rPr>
              <a:t>)</a:t>
            </a:r>
          </a:p>
          <a:p>
            <a:pPr marL="514350" lvl="1" indent="-514350" algn="l">
              <a:lnSpc>
                <a:spcPts val="2800"/>
              </a:lnSpc>
              <a:buFont typeface="+mj-lt"/>
              <a:buAutoNum type="arabicPeriod"/>
              <a:defRPr/>
            </a:pPr>
            <a:r>
              <a:rPr lang="zh-TW" altLang="en-US" dirty="0" smtClean="0">
                <a:solidFill>
                  <a:schemeClr val="tx1"/>
                </a:solidFill>
                <a:latin typeface="DFKai-SB" panose="03000509000000000000" pitchFamily="65" charset="-120"/>
                <a:ea typeface="DFKai-SB" panose="03000509000000000000" pitchFamily="65" charset="-120"/>
              </a:rPr>
              <a:t>改</a:t>
            </a:r>
            <a:r>
              <a:rPr lang="zh-TW" altLang="en-US" dirty="0">
                <a:solidFill>
                  <a:schemeClr val="tx1"/>
                </a:solidFill>
                <a:latin typeface="DFKai-SB" panose="03000509000000000000" pitchFamily="65" charset="-120"/>
                <a:ea typeface="DFKai-SB" panose="03000509000000000000" pitchFamily="65" charset="-120"/>
              </a:rPr>
              <a:t>變思維模</a:t>
            </a:r>
            <a:r>
              <a:rPr lang="zh-TW" altLang="en-US" dirty="0" smtClean="0">
                <a:solidFill>
                  <a:schemeClr val="tx1"/>
                </a:solidFill>
                <a:latin typeface="DFKai-SB" panose="03000509000000000000" pitchFamily="65" charset="-120"/>
                <a:ea typeface="DFKai-SB" panose="03000509000000000000" pitchFamily="65" charset="-120"/>
              </a:rPr>
              <a:t>式</a:t>
            </a:r>
            <a:endParaRPr lang="en-US"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272572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565150"/>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固定型思</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維 </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VS </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成</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長型思</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維</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lvl="1" indent="-457200" algn="l">
              <a:lnSpc>
                <a:spcPts val="3000"/>
              </a:lnSpc>
              <a:buFont typeface="Arial" panose="020B0604020202020204" pitchFamily="34" charset="0"/>
              <a:buChar char="•"/>
              <a:defRPr/>
            </a:pPr>
            <a:r>
              <a:rPr lang="zh-TW" altLang="en-US" sz="2400" dirty="0">
                <a:solidFill>
                  <a:schemeClr val="tx1"/>
                </a:solidFill>
                <a:latin typeface="DFKai-SB" panose="03000509000000000000" pitchFamily="65" charset="-120"/>
                <a:ea typeface="DFKai-SB" panose="03000509000000000000" pitchFamily="65" charset="-120"/>
              </a:rPr>
              <a:t>固定型思維 </a:t>
            </a:r>
            <a:r>
              <a:rPr lang="en-US" altLang="zh-TW" sz="2400" dirty="0">
                <a:solidFill>
                  <a:schemeClr val="tx1"/>
                </a:solidFill>
                <a:latin typeface="DFKai-SB" panose="03000509000000000000" pitchFamily="65" charset="-120"/>
                <a:ea typeface="DFKai-SB" panose="03000509000000000000" pitchFamily="65" charset="-120"/>
              </a:rPr>
              <a:t>(Fixed Mindset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安於現狀，不願改變</a:t>
            </a:r>
            <a:endParaRPr lang="en-US" altLang="zh-TW" sz="2400" dirty="0">
              <a:solidFill>
                <a:schemeClr val="tx1"/>
              </a:solidFill>
              <a:latin typeface="DFKai-SB" panose="03000509000000000000" pitchFamily="65" charset="-120"/>
              <a:ea typeface="DFKai-SB" panose="03000509000000000000" pitchFamily="65" charset="-120"/>
            </a:endParaRPr>
          </a:p>
          <a:p>
            <a:pPr marL="800100" lvl="2" indent="-342900" algn="l">
              <a:lnSpc>
                <a:spcPts val="3000"/>
              </a:lnSpc>
              <a:buFontTx/>
              <a:buChar char="-"/>
              <a:defRPr/>
            </a:pPr>
            <a:r>
              <a:rPr lang="zh-TW" altLang="en-US" dirty="0">
                <a:solidFill>
                  <a:schemeClr val="tx1"/>
                </a:solidFill>
                <a:latin typeface="DFKai-SB" panose="03000509000000000000" pitchFamily="65" charset="-120"/>
                <a:ea typeface="DFKai-SB" panose="03000509000000000000" pitchFamily="65" charset="-120"/>
              </a:rPr>
              <a:t>相信人的命運天生註定，無法靠自己的力量改變。</a:t>
            </a:r>
            <a:endParaRPr lang="en-US" altLang="zh-TW" dirty="0">
              <a:solidFill>
                <a:schemeClr val="tx1"/>
              </a:solidFill>
              <a:latin typeface="DFKai-SB" panose="03000509000000000000" pitchFamily="65" charset="-120"/>
              <a:ea typeface="DFKai-SB" panose="03000509000000000000" pitchFamily="65" charset="-120"/>
            </a:endParaRPr>
          </a:p>
          <a:p>
            <a:pPr marL="800100" lvl="2" indent="-342900" algn="l">
              <a:lnSpc>
                <a:spcPts val="3000"/>
              </a:lnSpc>
              <a:buFontTx/>
              <a:buChar char="-"/>
              <a:defRPr/>
            </a:pPr>
            <a:r>
              <a:rPr lang="zh-TW" altLang="en-US" dirty="0">
                <a:solidFill>
                  <a:schemeClr val="tx1"/>
                </a:solidFill>
                <a:latin typeface="DFKai-SB" panose="03000509000000000000" pitchFamily="65" charset="-120"/>
                <a:ea typeface="DFKai-SB" panose="03000509000000000000" pitchFamily="65" charset="-120"/>
              </a:rPr>
              <a:t>自己天生就笨，就算努力也不可能變好。</a:t>
            </a:r>
            <a:endParaRPr lang="en-US" altLang="zh-TW" dirty="0">
              <a:solidFill>
                <a:schemeClr val="tx1"/>
              </a:solidFill>
              <a:latin typeface="DFKai-SB" panose="03000509000000000000" pitchFamily="65" charset="-120"/>
              <a:ea typeface="DFKai-SB" panose="03000509000000000000" pitchFamily="65" charset="-120"/>
            </a:endParaRPr>
          </a:p>
          <a:p>
            <a:pPr lvl="1" indent="-457200" algn="l">
              <a:lnSpc>
                <a:spcPts val="3000"/>
              </a:lnSpc>
              <a:buFont typeface="Arial" panose="020B0604020202020204" pitchFamily="34" charset="0"/>
              <a:buChar char="•"/>
              <a:defRPr/>
            </a:pPr>
            <a:r>
              <a:rPr lang="zh-TW" altLang="en-US" sz="2400" dirty="0" smtClean="0">
                <a:solidFill>
                  <a:schemeClr val="tx1"/>
                </a:solidFill>
                <a:latin typeface="DFKai-SB" panose="03000509000000000000" pitchFamily="65" charset="-120"/>
                <a:ea typeface="DFKai-SB" panose="03000509000000000000" pitchFamily="65" charset="-120"/>
              </a:rPr>
              <a:t>成</a:t>
            </a:r>
            <a:r>
              <a:rPr lang="zh-TW" altLang="en-US" sz="2400" dirty="0">
                <a:solidFill>
                  <a:schemeClr val="tx1"/>
                </a:solidFill>
                <a:latin typeface="DFKai-SB" panose="03000509000000000000" pitchFamily="65" charset="-120"/>
                <a:ea typeface="DFKai-SB" panose="03000509000000000000" pitchFamily="65" charset="-120"/>
              </a:rPr>
              <a:t>長型思維（</a:t>
            </a:r>
            <a:r>
              <a:rPr lang="en-US" sz="2400" dirty="0">
                <a:solidFill>
                  <a:schemeClr val="tx1"/>
                </a:solidFill>
                <a:latin typeface="DFKai-SB" panose="03000509000000000000" pitchFamily="65" charset="-120"/>
                <a:ea typeface="DFKai-SB" panose="03000509000000000000" pitchFamily="65" charset="-120"/>
              </a:rPr>
              <a:t>Growth </a:t>
            </a:r>
            <a:r>
              <a:rPr lang="en-US" sz="2400" dirty="0" smtClean="0">
                <a:solidFill>
                  <a:schemeClr val="tx1"/>
                </a:solidFill>
                <a:latin typeface="DFKai-SB" panose="03000509000000000000" pitchFamily="65" charset="-120"/>
                <a:ea typeface="DFKai-SB" panose="03000509000000000000" pitchFamily="65" charset="-120"/>
              </a:rPr>
              <a:t>Mindset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跳出極限，積極改變</a:t>
            </a:r>
            <a:r>
              <a:rPr lang="en-US" altLang="zh-TW" sz="2400" dirty="0" smtClean="0">
                <a:solidFill>
                  <a:schemeClr val="tx1"/>
                </a:solidFill>
                <a:latin typeface="DFKai-SB" panose="03000509000000000000" pitchFamily="65" charset="-120"/>
                <a:ea typeface="DFKai-SB" panose="03000509000000000000" pitchFamily="65" charset="-120"/>
              </a:rPr>
              <a:t> </a:t>
            </a:r>
          </a:p>
          <a:p>
            <a:pPr marL="457200" lvl="2" algn="l">
              <a:lnSpc>
                <a:spcPts val="3000"/>
              </a:lnSpc>
              <a:defRPr/>
            </a:pP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天</a:t>
            </a:r>
            <a:r>
              <a:rPr lang="zh-TW" altLang="en-US" dirty="0">
                <a:solidFill>
                  <a:schemeClr val="tx1"/>
                </a:solidFill>
                <a:latin typeface="DFKai-SB" panose="03000509000000000000" pitchFamily="65" charset="-120"/>
                <a:ea typeface="DFKai-SB" panose="03000509000000000000" pitchFamily="65" charset="-120"/>
              </a:rPr>
              <a:t>賦只是起點，人可以透過練習而提高才能，只</a:t>
            </a:r>
            <a:r>
              <a:rPr lang="zh-TW" altLang="en-US" dirty="0" smtClean="0">
                <a:solidFill>
                  <a:schemeClr val="tx1"/>
                </a:solidFill>
                <a:latin typeface="DFKai-SB" panose="03000509000000000000" pitchFamily="65" charset="-120"/>
                <a:ea typeface="DFKai-SB" panose="03000509000000000000" pitchFamily="65" charset="-120"/>
              </a:rPr>
              <a:t>要努力</a:t>
            </a:r>
            <a:r>
              <a:rPr lang="zh-TW" altLang="en-US" dirty="0">
                <a:solidFill>
                  <a:schemeClr val="tx1"/>
                </a:solidFill>
                <a:latin typeface="DFKai-SB" panose="03000509000000000000" pitchFamily="65" charset="-120"/>
                <a:ea typeface="DFKai-SB" panose="03000509000000000000" pitchFamily="65" charset="-120"/>
              </a:rPr>
              <a:t>就</a:t>
            </a:r>
            <a:r>
              <a:rPr lang="zh-TW" altLang="en-US" dirty="0" smtClean="0">
                <a:solidFill>
                  <a:schemeClr val="tx1"/>
                </a:solidFill>
                <a:latin typeface="DFKai-SB" panose="03000509000000000000" pitchFamily="65" charset="-120"/>
                <a:ea typeface="DFKai-SB" panose="03000509000000000000" pitchFamily="65" charset="-120"/>
              </a:rPr>
              <a:t>能</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做</a:t>
            </a:r>
            <a:r>
              <a:rPr lang="zh-TW" altLang="en-US" dirty="0">
                <a:solidFill>
                  <a:schemeClr val="tx1"/>
                </a:solidFill>
                <a:latin typeface="DFKai-SB" panose="03000509000000000000" pitchFamily="65" charset="-120"/>
                <a:ea typeface="DFKai-SB" panose="03000509000000000000" pitchFamily="65" charset="-120"/>
              </a:rPr>
              <a:t>的更好</a:t>
            </a:r>
            <a:r>
              <a:rPr lang="zh-TW" altLang="en-US"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2" indent="-342900" algn="l">
              <a:lnSpc>
                <a:spcPts val="3000"/>
              </a:lnSpc>
              <a:buFontTx/>
              <a:buChar char="-"/>
              <a:defRPr/>
            </a:pPr>
            <a:r>
              <a:rPr lang="zh-TW" altLang="en-US" dirty="0" smtClean="0">
                <a:solidFill>
                  <a:schemeClr val="tx1"/>
                </a:solidFill>
                <a:latin typeface="DFKai-SB" panose="03000509000000000000" pitchFamily="65" charset="-120"/>
                <a:ea typeface="DFKai-SB" panose="03000509000000000000" pitchFamily="65" charset="-120"/>
              </a:rPr>
              <a:t>失</a:t>
            </a:r>
            <a:r>
              <a:rPr lang="zh-TW" altLang="en-US" dirty="0">
                <a:solidFill>
                  <a:schemeClr val="tx1"/>
                </a:solidFill>
                <a:latin typeface="DFKai-SB" panose="03000509000000000000" pitchFamily="65" charset="-120"/>
                <a:ea typeface="DFKai-SB" panose="03000509000000000000" pitchFamily="65" charset="-120"/>
              </a:rPr>
              <a:t>敗沒關係，過程比結果重要，只要持續努力就</a:t>
            </a:r>
            <a:r>
              <a:rPr lang="zh-TW" altLang="en-US" dirty="0" smtClean="0">
                <a:solidFill>
                  <a:schemeClr val="tx1"/>
                </a:solidFill>
                <a:latin typeface="DFKai-SB" panose="03000509000000000000" pitchFamily="65" charset="-120"/>
                <a:ea typeface="DFKai-SB" panose="03000509000000000000" pitchFamily="65" charset="-120"/>
              </a:rPr>
              <a:t>會進步→成</a:t>
            </a:r>
            <a:r>
              <a:rPr lang="zh-TW" altLang="en-US" dirty="0">
                <a:solidFill>
                  <a:schemeClr val="tx1"/>
                </a:solidFill>
                <a:latin typeface="DFKai-SB" panose="03000509000000000000" pitchFamily="65" charset="-120"/>
                <a:ea typeface="DFKai-SB" panose="03000509000000000000" pitchFamily="65" charset="-120"/>
              </a:rPr>
              <a:t>長是</a:t>
            </a:r>
            <a:r>
              <a:rPr lang="zh-TW" altLang="en-US" dirty="0" smtClean="0">
                <a:solidFill>
                  <a:srgbClr val="FF0000"/>
                </a:solidFill>
                <a:latin typeface="DFKai-SB" panose="03000509000000000000" pitchFamily="65" charset="-120"/>
                <a:ea typeface="DFKai-SB" panose="03000509000000000000" pitchFamily="65" charset="-120"/>
              </a:rPr>
              <a:t>因</a:t>
            </a:r>
            <a:r>
              <a:rPr lang="en-US" altLang="zh-TW" dirty="0" smtClean="0">
                <a:solidFill>
                  <a:srgbClr val="FF0000"/>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「不</a:t>
            </a:r>
            <a:r>
              <a:rPr lang="zh-TW" altLang="en-US" dirty="0">
                <a:solidFill>
                  <a:schemeClr val="tx1"/>
                </a:solidFill>
                <a:latin typeface="DFKai-SB" panose="03000509000000000000" pitchFamily="65" charset="-120"/>
                <a:ea typeface="DFKai-SB" panose="03000509000000000000" pitchFamily="65" charset="-120"/>
              </a:rPr>
              <a:t>斷努力的過</a:t>
            </a:r>
            <a:r>
              <a:rPr lang="zh-TW" altLang="en-US" dirty="0" smtClean="0">
                <a:solidFill>
                  <a:schemeClr val="tx1"/>
                </a:solidFill>
                <a:latin typeface="DFKai-SB" panose="03000509000000000000" pitchFamily="65" charset="-120"/>
                <a:ea typeface="DFKai-SB" panose="03000509000000000000" pitchFamily="65" charset="-120"/>
              </a:rPr>
              <a:t>程」，</a:t>
            </a:r>
            <a:r>
              <a:rPr lang="zh-TW" altLang="en-US" dirty="0">
                <a:solidFill>
                  <a:schemeClr val="tx1"/>
                </a:solidFill>
                <a:latin typeface="DFKai-SB" panose="03000509000000000000" pitchFamily="65" charset="-120"/>
                <a:ea typeface="DFKai-SB" panose="03000509000000000000" pitchFamily="65" charset="-120"/>
              </a:rPr>
              <a:t>而成功</a:t>
            </a:r>
            <a:r>
              <a:rPr lang="zh-TW" altLang="en-US" dirty="0" smtClean="0">
                <a:solidFill>
                  <a:schemeClr val="tx1"/>
                </a:solidFill>
                <a:latin typeface="DFKai-SB" panose="03000509000000000000" pitchFamily="65" charset="-120"/>
                <a:ea typeface="DFKai-SB" panose="03000509000000000000" pitchFamily="65" charset="-120"/>
              </a:rPr>
              <a:t>是</a:t>
            </a:r>
            <a:r>
              <a:rPr lang="zh-TW" altLang="en-US" dirty="0" smtClean="0">
                <a:solidFill>
                  <a:srgbClr val="FF0000"/>
                </a:solidFill>
                <a:latin typeface="DFKai-SB" panose="03000509000000000000" pitchFamily="65" charset="-120"/>
                <a:ea typeface="DFKai-SB" panose="03000509000000000000" pitchFamily="65" charset="-120"/>
              </a:rPr>
              <a:t>果</a:t>
            </a:r>
            <a:r>
              <a:rPr lang="en-US" altLang="zh-TW" dirty="0" smtClean="0">
                <a:solidFill>
                  <a:srgbClr val="FF0000"/>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「達</a:t>
            </a:r>
            <a:r>
              <a:rPr lang="zh-TW" altLang="en-US" dirty="0">
                <a:solidFill>
                  <a:schemeClr val="tx1"/>
                </a:solidFill>
                <a:latin typeface="DFKai-SB" panose="03000509000000000000" pitchFamily="65" charset="-120"/>
                <a:ea typeface="DFKai-SB" panose="03000509000000000000" pitchFamily="65" charset="-120"/>
              </a:rPr>
              <a:t>成夢想的那一</a:t>
            </a:r>
            <a:r>
              <a:rPr lang="zh-TW" altLang="en-US" dirty="0" smtClean="0">
                <a:solidFill>
                  <a:schemeClr val="tx1"/>
                </a:solidFill>
                <a:latin typeface="DFKai-SB" panose="03000509000000000000" pitchFamily="65" charset="-120"/>
                <a:ea typeface="DFKai-SB" panose="03000509000000000000" pitchFamily="65" charset="-120"/>
              </a:rPr>
              <a:t>刻」 </a:t>
            </a:r>
            <a:r>
              <a:rPr lang="zh-TW" altLang="en-US" sz="2400" dirty="0" smtClean="0">
                <a:solidFill>
                  <a:srgbClr val="7030A0"/>
                </a:solidFill>
                <a:latin typeface="DFKai-SB" panose="03000509000000000000" pitchFamily="65" charset="-120"/>
                <a:ea typeface="DFKai-SB" panose="03000509000000000000" pitchFamily="65" charset="-120"/>
              </a:rPr>
              <a:t>基</a:t>
            </a:r>
            <a:r>
              <a:rPr lang="zh-TW" altLang="en-US" sz="2400" dirty="0">
                <a:solidFill>
                  <a:srgbClr val="7030A0"/>
                </a:solidFill>
                <a:latin typeface="DFKai-SB" panose="03000509000000000000" pitchFamily="65" charset="-120"/>
                <a:ea typeface="DFKai-SB" panose="03000509000000000000" pitchFamily="65" charset="-120"/>
              </a:rPr>
              <a:t>因影響我們的聰明才智與天賦，但影響一個人成功與否的特質，卻並非在出生時就固定。心態，才是影響個人學習、成長、人際關係、終身成就、人生道路的最重要關</a:t>
            </a:r>
            <a:r>
              <a:rPr lang="zh-TW" altLang="en-US" sz="2400" dirty="0" smtClean="0">
                <a:solidFill>
                  <a:srgbClr val="7030A0"/>
                </a:solidFill>
                <a:latin typeface="DFKai-SB" panose="03000509000000000000" pitchFamily="65" charset="-120"/>
                <a:ea typeface="DFKai-SB" panose="03000509000000000000" pitchFamily="65" charset="-120"/>
              </a:rPr>
              <a:t>鍵</a:t>
            </a:r>
            <a:endParaRPr lang="en-US" altLang="zh-TW" dirty="0" smtClean="0">
              <a:solidFill>
                <a:schemeClr val="tx1"/>
              </a:solidFill>
              <a:latin typeface="DFKai-SB" panose="03000509000000000000" pitchFamily="65" charset="-120"/>
              <a:ea typeface="DFKai-SB" panose="03000509000000000000" pitchFamily="65" charset="-120"/>
            </a:endParaRPr>
          </a:p>
          <a:p>
            <a:pPr marL="0" lvl="1" algn="l">
              <a:lnSpc>
                <a:spcPts val="3000"/>
              </a:lnSpc>
              <a:defRPr/>
            </a:pPr>
            <a:r>
              <a:rPr lang="en-US" altLang="zh-TW" sz="2400" dirty="0">
                <a:solidFill>
                  <a:schemeClr val="tx1"/>
                </a:solidFill>
                <a:latin typeface="Arial Narrow" panose="020B0606020202030204" pitchFamily="34" charset="0"/>
                <a:ea typeface="DFKai-SB" panose="03000509000000000000" pitchFamily="65" charset="-120"/>
              </a:rPr>
              <a:t>Fixed </a:t>
            </a:r>
            <a:r>
              <a:rPr lang="en-US" altLang="zh-TW" sz="2400" dirty="0" smtClean="0">
                <a:solidFill>
                  <a:schemeClr val="tx1"/>
                </a:solidFill>
                <a:latin typeface="Arial Narrow" panose="020B0606020202030204" pitchFamily="34" charset="0"/>
                <a:ea typeface="DFKai-SB" panose="03000509000000000000" pitchFamily="65" charset="-120"/>
              </a:rPr>
              <a:t>Mindset:</a:t>
            </a:r>
            <a:r>
              <a:rPr lang="zh-TW" altLang="en-US" sz="2400" b="1" dirty="0" smtClean="0">
                <a:solidFill>
                  <a:schemeClr val="tx1"/>
                </a:solidFill>
                <a:latin typeface="DFKai-SB" panose="03000509000000000000" pitchFamily="65" charset="-120"/>
                <a:ea typeface="DFKai-SB" panose="03000509000000000000" pitchFamily="65" charset="-120"/>
              </a:rPr>
              <a:t>我</a:t>
            </a:r>
            <a:r>
              <a:rPr lang="zh-TW" altLang="en-US" sz="2400" b="1" dirty="0">
                <a:solidFill>
                  <a:schemeClr val="tx1"/>
                </a:solidFill>
                <a:latin typeface="DFKai-SB" panose="03000509000000000000" pitchFamily="65" charset="-120"/>
                <a:ea typeface="DFKai-SB" panose="03000509000000000000" pitchFamily="65" charset="-120"/>
              </a:rPr>
              <a:t>放棄</a:t>
            </a:r>
            <a:r>
              <a:rPr lang="zh-TW" altLang="en-US" sz="2400" b="1" dirty="0" smtClean="0">
                <a:solidFill>
                  <a:schemeClr val="tx1"/>
                </a:solidFill>
                <a:latin typeface="DFKai-SB" panose="03000509000000000000" pitchFamily="65" charset="-120"/>
                <a:ea typeface="DFKai-SB" panose="03000509000000000000" pitchFamily="65" charset="-120"/>
              </a:rPr>
              <a:t>了</a:t>
            </a:r>
            <a:r>
              <a:rPr lang="zh-TW" altLang="en-US" sz="2400" dirty="0">
                <a:solidFill>
                  <a:srgbClr val="FF0000"/>
                </a:solidFill>
                <a:latin typeface="DFKai-SB" panose="03000509000000000000" pitchFamily="65" charset="-120"/>
                <a:ea typeface="DFKai-SB" panose="03000509000000000000" pitchFamily="65" charset="-120"/>
              </a:rPr>
              <a:t>←</a:t>
            </a:r>
            <a:r>
              <a:rPr lang="zh-TW" altLang="en-US" sz="2400" dirty="0" smtClean="0">
                <a:solidFill>
                  <a:srgbClr val="FF0000"/>
                </a:solidFill>
                <a:latin typeface="DFKai-SB" panose="03000509000000000000" pitchFamily="65" charset="-120"/>
                <a:ea typeface="DFKai-SB" panose="03000509000000000000" pitchFamily="65" charset="-120"/>
              </a:rPr>
              <a:t>→</a:t>
            </a:r>
            <a:r>
              <a:rPr lang="en-US" sz="2400" dirty="0" smtClean="0">
                <a:solidFill>
                  <a:schemeClr val="tx1"/>
                </a:solidFill>
                <a:latin typeface="Arial Narrow" panose="020B0606020202030204" pitchFamily="34" charset="0"/>
                <a:ea typeface="DFKai-SB" panose="03000509000000000000" pitchFamily="65" charset="-120"/>
              </a:rPr>
              <a:t>Growth Mindset:</a:t>
            </a:r>
            <a:r>
              <a:rPr lang="zh-TW" altLang="en-US" sz="2400" b="1" dirty="0" smtClean="0">
                <a:solidFill>
                  <a:schemeClr val="tx1"/>
                </a:solidFill>
                <a:latin typeface="DFKai-SB" panose="03000509000000000000" pitchFamily="65" charset="-120"/>
                <a:ea typeface="DFKai-SB" panose="03000509000000000000" pitchFamily="65" charset="-120"/>
              </a:rPr>
              <a:t>我</a:t>
            </a:r>
            <a:r>
              <a:rPr lang="zh-TW" altLang="en-US" sz="2400" b="1" dirty="0">
                <a:solidFill>
                  <a:schemeClr val="tx1"/>
                </a:solidFill>
                <a:latin typeface="DFKai-SB" panose="03000509000000000000" pitchFamily="65" charset="-120"/>
                <a:ea typeface="DFKai-SB" panose="03000509000000000000" pitchFamily="65" charset="-120"/>
              </a:rPr>
              <a:t>要嘗</a:t>
            </a:r>
            <a:r>
              <a:rPr lang="zh-TW" altLang="en-US" sz="2400" b="1" dirty="0" smtClean="0">
                <a:solidFill>
                  <a:schemeClr val="tx1"/>
                </a:solidFill>
                <a:latin typeface="DFKai-SB" panose="03000509000000000000" pitchFamily="65" charset="-120"/>
                <a:ea typeface="DFKai-SB" panose="03000509000000000000" pitchFamily="65" charset="-120"/>
              </a:rPr>
              <a:t>試另一</a:t>
            </a:r>
            <a:r>
              <a:rPr lang="zh-TW" altLang="en-US" sz="2400" b="1" dirty="0">
                <a:solidFill>
                  <a:schemeClr val="tx1"/>
                </a:solidFill>
                <a:latin typeface="DFKai-SB" panose="03000509000000000000" pitchFamily="65" charset="-120"/>
                <a:ea typeface="DFKai-SB" panose="03000509000000000000" pitchFamily="65" charset="-120"/>
              </a:rPr>
              <a:t>種不同的方</a:t>
            </a:r>
            <a:r>
              <a:rPr lang="zh-TW" altLang="en-US" sz="2400" b="1" dirty="0" smtClean="0">
                <a:solidFill>
                  <a:schemeClr val="tx1"/>
                </a:solidFill>
                <a:latin typeface="DFKai-SB" panose="03000509000000000000" pitchFamily="65" charset="-120"/>
                <a:ea typeface="DFKai-SB" panose="03000509000000000000" pitchFamily="65" charset="-120"/>
              </a:rPr>
              <a:t>法</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0" lvl="1" algn="l">
              <a:lnSpc>
                <a:spcPts val="3000"/>
              </a:lnSpc>
              <a:defRPr/>
            </a:pPr>
            <a:r>
              <a:rPr lang="en-US" altLang="zh-TW" sz="2400" dirty="0">
                <a:solidFill>
                  <a:schemeClr val="tx1"/>
                </a:solidFill>
                <a:latin typeface="Arial Narrow" panose="020B0606020202030204" pitchFamily="34" charset="0"/>
                <a:ea typeface="DFKai-SB" panose="03000509000000000000" pitchFamily="65" charset="-120"/>
              </a:rPr>
              <a:t>Fixed </a:t>
            </a:r>
            <a:r>
              <a:rPr lang="en-US" altLang="zh-TW" sz="2400" dirty="0" smtClean="0">
                <a:solidFill>
                  <a:schemeClr val="tx1"/>
                </a:solidFill>
                <a:latin typeface="Arial Narrow" panose="020B0606020202030204" pitchFamily="34" charset="0"/>
                <a:ea typeface="DFKai-SB" panose="03000509000000000000" pitchFamily="65" charset="-120"/>
              </a:rPr>
              <a:t>Mindset: </a:t>
            </a:r>
            <a:r>
              <a:rPr lang="en-US" sz="2400" b="1" dirty="0" smtClean="0">
                <a:solidFill>
                  <a:schemeClr val="tx1"/>
                </a:solidFill>
                <a:latin typeface="DFKai-SB" panose="03000509000000000000" pitchFamily="65" charset="-120"/>
                <a:ea typeface="DFKai-SB" panose="03000509000000000000" pitchFamily="65" charset="-120"/>
              </a:rPr>
              <a:t>A</a:t>
            </a:r>
            <a:r>
              <a:rPr lang="zh-TW" altLang="en-US" sz="2400" b="1" dirty="0">
                <a:solidFill>
                  <a:schemeClr val="tx1"/>
                </a:solidFill>
                <a:latin typeface="DFKai-SB" panose="03000509000000000000" pitchFamily="65" charset="-120"/>
                <a:ea typeface="DFKai-SB" panose="03000509000000000000" pitchFamily="65" charset="-120"/>
              </a:rPr>
              <a:t>計劃沒有成</a:t>
            </a:r>
            <a:r>
              <a:rPr lang="zh-TW" altLang="en-US" sz="2400" b="1" dirty="0" smtClean="0">
                <a:solidFill>
                  <a:schemeClr val="tx1"/>
                </a:solidFill>
                <a:latin typeface="DFKai-SB" panose="03000509000000000000" pitchFamily="65" charset="-120"/>
                <a:ea typeface="DFKai-SB" panose="03000509000000000000" pitchFamily="65" charset="-120"/>
              </a:rPr>
              <a:t>功 </a:t>
            </a:r>
            <a:r>
              <a:rPr lang="zh-TW" altLang="en-US" sz="2400" dirty="0" smtClean="0">
                <a:solidFill>
                  <a:srgbClr val="FF0000"/>
                </a:solidFill>
                <a:latin typeface="DFKai-SB" panose="03000509000000000000" pitchFamily="65" charset="-120"/>
                <a:ea typeface="DFKai-SB" panose="03000509000000000000" pitchFamily="65" charset="-120"/>
              </a:rPr>
              <a:t>←</a:t>
            </a:r>
            <a:r>
              <a:rPr lang="zh-TW" altLang="en-US" sz="2400" dirty="0">
                <a:solidFill>
                  <a:srgbClr val="FF0000"/>
                </a:solidFill>
                <a:latin typeface="DFKai-SB" panose="03000509000000000000" pitchFamily="65" charset="-120"/>
                <a:ea typeface="DFKai-SB" panose="03000509000000000000" pitchFamily="65" charset="-120"/>
              </a:rPr>
              <a:t>→ </a:t>
            </a:r>
            <a:r>
              <a:rPr lang="en-US" sz="2400" dirty="0" smtClean="0">
                <a:solidFill>
                  <a:schemeClr val="tx1"/>
                </a:solidFill>
                <a:latin typeface="Arial Narrow" panose="020B0606020202030204" pitchFamily="34" charset="0"/>
                <a:ea typeface="DFKai-SB" panose="03000509000000000000" pitchFamily="65" charset="-120"/>
              </a:rPr>
              <a:t>Growth Mindset:</a:t>
            </a:r>
            <a:r>
              <a:rPr lang="zh-TW" altLang="en-US" sz="2400" dirty="0" smtClean="0">
                <a:solidFill>
                  <a:schemeClr val="tx1"/>
                </a:solidFill>
                <a:latin typeface="Arial Narrow" panose="020B0606020202030204" pitchFamily="34" charset="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總</a:t>
            </a:r>
            <a:r>
              <a:rPr lang="zh-TW" altLang="en-US" sz="2400" b="1" dirty="0">
                <a:solidFill>
                  <a:schemeClr val="tx1"/>
                </a:solidFill>
                <a:latin typeface="DFKai-SB" panose="03000509000000000000" pitchFamily="65" charset="-120"/>
                <a:ea typeface="DFKai-SB" panose="03000509000000000000" pitchFamily="65" charset="-120"/>
              </a:rPr>
              <a:t>會有</a:t>
            </a:r>
            <a:r>
              <a:rPr lang="en-US" sz="2400" b="1" dirty="0">
                <a:solidFill>
                  <a:schemeClr val="tx1"/>
                </a:solidFill>
                <a:latin typeface="DFKai-SB" panose="03000509000000000000" pitchFamily="65" charset="-120"/>
                <a:ea typeface="DFKai-SB" panose="03000509000000000000" pitchFamily="65" charset="-120"/>
              </a:rPr>
              <a:t>B</a:t>
            </a:r>
            <a:r>
              <a:rPr lang="zh-TW" altLang="en-US" sz="2400" b="1" dirty="0">
                <a:solidFill>
                  <a:schemeClr val="tx1"/>
                </a:solidFill>
                <a:latin typeface="DFKai-SB" panose="03000509000000000000" pitchFamily="65" charset="-120"/>
                <a:ea typeface="DFKai-SB" panose="03000509000000000000" pitchFamily="65" charset="-120"/>
              </a:rPr>
              <a:t>計劃</a:t>
            </a:r>
            <a:r>
              <a:rPr lang="zh-TW" altLang="en-US" sz="2400" b="1" dirty="0" smtClean="0">
                <a:solidFill>
                  <a:schemeClr val="tx1"/>
                </a:solidFill>
                <a:latin typeface="DFKai-SB" panose="03000509000000000000" pitchFamily="65" charset="-120"/>
                <a:ea typeface="DFKai-SB" panose="03000509000000000000" pitchFamily="65" charset="-120"/>
              </a:rPr>
              <a:t>的</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0" lvl="1" algn="l">
              <a:lnSpc>
                <a:spcPts val="3000"/>
              </a:lnSpc>
              <a:defRPr/>
            </a:pPr>
            <a:r>
              <a:rPr lang="en-US" altLang="zh-TW" sz="2400" dirty="0">
                <a:solidFill>
                  <a:schemeClr val="tx1"/>
                </a:solidFill>
                <a:latin typeface="Arial Narrow" panose="020B0606020202030204" pitchFamily="34" charset="0"/>
                <a:ea typeface="DFKai-SB" panose="03000509000000000000" pitchFamily="65" charset="-120"/>
              </a:rPr>
              <a:t>Fixed </a:t>
            </a:r>
            <a:r>
              <a:rPr lang="en-US" altLang="zh-TW" sz="2400" dirty="0" smtClean="0">
                <a:solidFill>
                  <a:schemeClr val="tx1"/>
                </a:solidFill>
                <a:latin typeface="Arial Narrow" panose="020B0606020202030204" pitchFamily="34" charset="0"/>
                <a:ea typeface="DFKai-SB" panose="03000509000000000000" pitchFamily="65" charset="-120"/>
              </a:rPr>
              <a:t>Mindset</a:t>
            </a:r>
            <a:r>
              <a:rPr lang="en-US" altLang="zh-TW" sz="2400" dirty="0">
                <a:solidFill>
                  <a:schemeClr val="tx1"/>
                </a:solidFill>
                <a:latin typeface="Arial Narrow" panose="020B0606020202030204" pitchFamily="34" charset="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我</a:t>
            </a:r>
            <a:r>
              <a:rPr lang="zh-TW" altLang="en-US" sz="2400" b="1" dirty="0">
                <a:solidFill>
                  <a:schemeClr val="tx1"/>
                </a:solidFill>
                <a:latin typeface="DFKai-SB" panose="03000509000000000000" pitchFamily="65" charset="-120"/>
                <a:ea typeface="DFKai-SB" panose="03000509000000000000" pitchFamily="65" charset="-120"/>
              </a:rPr>
              <a:t>犯</a:t>
            </a:r>
            <a:r>
              <a:rPr lang="zh-TW" altLang="en-US" sz="2400" b="1" dirty="0" smtClean="0">
                <a:solidFill>
                  <a:schemeClr val="tx1"/>
                </a:solidFill>
                <a:latin typeface="DFKai-SB" panose="03000509000000000000" pitchFamily="65" charset="-120"/>
                <a:ea typeface="DFKai-SB" panose="03000509000000000000" pitchFamily="65" charset="-120"/>
              </a:rPr>
              <a:t>了錯誤 </a:t>
            </a:r>
            <a:r>
              <a:rPr lang="zh-TW" altLang="en-US" sz="2400" dirty="0" smtClean="0">
                <a:solidFill>
                  <a:srgbClr val="FF0000"/>
                </a:solidFill>
                <a:latin typeface="DFKai-SB" panose="03000509000000000000" pitchFamily="65" charset="-120"/>
                <a:ea typeface="DFKai-SB" panose="03000509000000000000" pitchFamily="65" charset="-120"/>
              </a:rPr>
              <a:t>←</a:t>
            </a:r>
            <a:r>
              <a:rPr lang="zh-TW" altLang="en-US" sz="2400" dirty="0">
                <a:solidFill>
                  <a:srgbClr val="FF0000"/>
                </a:solidFill>
                <a:latin typeface="DFKai-SB" panose="03000509000000000000" pitchFamily="65" charset="-120"/>
                <a:ea typeface="DFKai-SB" panose="03000509000000000000" pitchFamily="65" charset="-120"/>
              </a:rPr>
              <a:t>→ </a:t>
            </a:r>
            <a:r>
              <a:rPr lang="en-US" sz="2400" dirty="0" smtClean="0">
                <a:solidFill>
                  <a:schemeClr val="tx1"/>
                </a:solidFill>
                <a:latin typeface="Arial Narrow" panose="020B0606020202030204" pitchFamily="34" charset="0"/>
                <a:ea typeface="DFKai-SB" panose="03000509000000000000" pitchFamily="65" charset="-120"/>
              </a:rPr>
              <a:t>Growth Mindset:</a:t>
            </a:r>
            <a:r>
              <a:rPr lang="zh-TW" altLang="en-US" sz="2400" b="1" dirty="0" smtClean="0">
                <a:solidFill>
                  <a:schemeClr val="tx1"/>
                </a:solidFill>
                <a:latin typeface="DFKai-SB" panose="03000509000000000000" pitchFamily="65" charset="-120"/>
                <a:ea typeface="DFKai-SB" panose="03000509000000000000" pitchFamily="65" charset="-120"/>
              </a:rPr>
              <a:t>錯</a:t>
            </a:r>
            <a:r>
              <a:rPr lang="zh-TW" altLang="en-US" sz="2400" b="1" dirty="0">
                <a:solidFill>
                  <a:schemeClr val="tx1"/>
                </a:solidFill>
                <a:latin typeface="DFKai-SB" panose="03000509000000000000" pitchFamily="65" charset="-120"/>
                <a:ea typeface="DFKai-SB" panose="03000509000000000000" pitchFamily="65" charset="-120"/>
              </a:rPr>
              <a:t>誤能幫助</a:t>
            </a:r>
            <a:r>
              <a:rPr lang="zh-TW" altLang="en-US" sz="2400" b="1" dirty="0" smtClean="0">
                <a:solidFill>
                  <a:schemeClr val="tx1"/>
                </a:solidFill>
                <a:latin typeface="DFKai-SB" panose="03000509000000000000" pitchFamily="65" charset="-120"/>
                <a:ea typeface="DFKai-SB" panose="03000509000000000000" pitchFamily="65" charset="-120"/>
              </a:rPr>
              <a:t>我學習成長</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0" lvl="1" algn="l">
              <a:lnSpc>
                <a:spcPts val="3000"/>
              </a:lnSpc>
              <a:defRPr/>
            </a:pPr>
            <a:r>
              <a:rPr lang="zh-TW" altLang="en-US" sz="2400" u="sng" dirty="0" smtClean="0">
                <a:solidFill>
                  <a:srgbClr val="0000FF"/>
                </a:solidFill>
                <a:latin typeface="DFKai-SB" panose="03000509000000000000" pitchFamily="65" charset="-120"/>
                <a:ea typeface="DFKai-SB" panose="03000509000000000000" pitchFamily="65" charset="-120"/>
              </a:rPr>
              <a:t> </a:t>
            </a:r>
            <a:endParaRPr lang="en-US" sz="2400" dirty="0">
              <a:solidFill>
                <a:srgbClr val="0000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451998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717550"/>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跳脫「受害者心態」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0" lvl="1" algn="l">
              <a:lnSpc>
                <a:spcPts val="4000"/>
              </a:lnSpc>
              <a:defRPr/>
            </a:pPr>
            <a:r>
              <a:rPr lang="en-US" altLang="zh-TW" dirty="0" smtClean="0">
                <a:solidFill>
                  <a:schemeClr val="tx1"/>
                </a:solidFill>
                <a:latin typeface="DFKai-SB" panose="03000509000000000000" pitchFamily="65" charset="-120"/>
                <a:ea typeface="DFKai-SB" panose="03000509000000000000" pitchFamily="65" charset="-120"/>
              </a:rPr>
              <a:t>5. </a:t>
            </a:r>
            <a:r>
              <a:rPr lang="zh-TW" altLang="en-US" dirty="0" smtClean="0">
                <a:solidFill>
                  <a:schemeClr val="tx1"/>
                </a:solidFill>
                <a:latin typeface="DFKai-SB" panose="03000509000000000000" pitchFamily="65" charset="-120"/>
                <a:ea typeface="DFKai-SB" panose="03000509000000000000" pitchFamily="65" charset="-120"/>
              </a:rPr>
              <a:t>改變思維模式</a:t>
            </a:r>
            <a:endParaRPr lang="en-US" altLang="zh-TW" dirty="0" smtClean="0">
              <a:solidFill>
                <a:schemeClr val="tx1"/>
              </a:solidFill>
              <a:latin typeface="DFKai-SB" panose="03000509000000000000" pitchFamily="65" charset="-120"/>
              <a:ea typeface="DFKai-SB" panose="03000509000000000000" pitchFamily="65" charset="-120"/>
            </a:endParaRPr>
          </a:p>
          <a:p>
            <a:pPr marL="457200" lvl="2" algn="l">
              <a:lnSpc>
                <a:spcPts val="4000"/>
              </a:lnSpc>
              <a:defRPr/>
            </a:pP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固</a:t>
            </a:r>
            <a:r>
              <a:rPr lang="zh-TW" altLang="en-US" sz="2800" dirty="0">
                <a:solidFill>
                  <a:schemeClr val="tx1"/>
                </a:solidFill>
                <a:latin typeface="DFKai-SB" panose="03000509000000000000" pitchFamily="65" charset="-120"/>
                <a:ea typeface="DFKai-SB" panose="03000509000000000000" pitchFamily="65" charset="-120"/>
              </a:rPr>
              <a:t>定型思維的</a:t>
            </a:r>
            <a:r>
              <a:rPr lang="zh-TW" altLang="en-US" sz="2800" dirty="0" smtClean="0">
                <a:solidFill>
                  <a:schemeClr val="tx1"/>
                </a:solidFill>
                <a:latin typeface="DFKai-SB" panose="03000509000000000000" pitchFamily="65" charset="-120"/>
                <a:ea typeface="DFKai-SB" panose="03000509000000000000" pitchFamily="65" charset="-120"/>
              </a:rPr>
              <a:t>人遇見挑戰會選</a:t>
            </a:r>
            <a:r>
              <a:rPr lang="zh-TW" altLang="en-US" sz="2800" dirty="0">
                <a:solidFill>
                  <a:schemeClr val="tx1"/>
                </a:solidFill>
                <a:latin typeface="DFKai-SB" panose="03000509000000000000" pitchFamily="65" charset="-120"/>
                <a:ea typeface="DFKai-SB" panose="03000509000000000000" pitchFamily="65" charset="-120"/>
              </a:rPr>
              <a:t>擇放棄</a:t>
            </a:r>
            <a:r>
              <a:rPr lang="zh-TW" altLang="en-US" sz="2800" dirty="0" smtClean="0">
                <a:solidFill>
                  <a:schemeClr val="tx1"/>
                </a:solidFill>
                <a:latin typeface="DFKai-SB" panose="03000509000000000000" pitchFamily="65" charset="-120"/>
                <a:ea typeface="DFKai-SB" panose="03000509000000000000" pitchFamily="65" charset="-120"/>
              </a:rPr>
              <a:t>，因</a:t>
            </a:r>
            <a:r>
              <a:rPr lang="zh-TW" altLang="en-US" sz="2800" dirty="0">
                <a:solidFill>
                  <a:schemeClr val="tx1"/>
                </a:solidFill>
                <a:latin typeface="DFKai-SB" panose="03000509000000000000" pitchFamily="65" charset="-120"/>
                <a:ea typeface="DFKai-SB" panose="03000509000000000000" pitchFamily="65" charset="-120"/>
              </a:rPr>
              <a:t>為他選</a:t>
            </a:r>
            <a:r>
              <a:rPr lang="zh-TW" altLang="en-US" sz="2800" dirty="0" smtClean="0">
                <a:solidFill>
                  <a:schemeClr val="tx1"/>
                </a:solidFill>
                <a:latin typeface="DFKai-SB" panose="03000509000000000000" pitchFamily="65" charset="-120"/>
                <a:ea typeface="DFKai-SB" panose="03000509000000000000" pitchFamily="65" charset="-120"/>
              </a:rPr>
              <a:t>擇</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相信自己</a:t>
            </a:r>
            <a:r>
              <a:rPr lang="zh-TW" altLang="en-US" sz="2800" dirty="0">
                <a:solidFill>
                  <a:schemeClr val="tx1"/>
                </a:solidFill>
                <a:latin typeface="DFKai-SB" panose="03000509000000000000" pitchFamily="65" charset="-120"/>
                <a:ea typeface="DFKai-SB" panose="03000509000000000000" pitchFamily="65" charset="-120"/>
              </a:rPr>
              <a:t>沒天</a:t>
            </a:r>
            <a:r>
              <a:rPr lang="zh-TW" altLang="en-US" sz="2800" dirty="0" smtClean="0">
                <a:solidFill>
                  <a:schemeClr val="tx1"/>
                </a:solidFill>
                <a:latin typeface="DFKai-SB" panose="03000509000000000000" pitchFamily="65" charset="-120"/>
                <a:ea typeface="DFKai-SB" panose="03000509000000000000" pitchFamily="65" charset="-120"/>
              </a:rPr>
              <a:t>分</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發揮長處而不要發會短處</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lvl="2" algn="l">
              <a:lnSpc>
                <a:spcPts val="4000"/>
              </a:lnSpc>
              <a:defRPr/>
            </a:pP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成長型思</a:t>
            </a:r>
            <a:r>
              <a:rPr lang="zh-TW" altLang="en-US" sz="2800" dirty="0">
                <a:solidFill>
                  <a:schemeClr val="tx1"/>
                </a:solidFill>
                <a:latin typeface="DFKai-SB" panose="03000509000000000000" pitchFamily="65" charset="-120"/>
                <a:ea typeface="DFKai-SB" panose="03000509000000000000" pitchFamily="65" charset="-120"/>
              </a:rPr>
              <a:t>維的人遇見挑戰選擇繼續努</a:t>
            </a:r>
            <a:r>
              <a:rPr lang="zh-TW" altLang="en-US" sz="2800" dirty="0" smtClean="0">
                <a:solidFill>
                  <a:schemeClr val="tx1"/>
                </a:solidFill>
                <a:latin typeface="DFKai-SB" panose="03000509000000000000" pitchFamily="65" charset="-120"/>
                <a:ea typeface="DFKai-SB" panose="03000509000000000000" pitchFamily="65" charset="-120"/>
              </a:rPr>
              <a:t>力與奮戰</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因</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為</a:t>
            </a:r>
            <a:r>
              <a:rPr lang="zh-TW" altLang="en-US" sz="2800" dirty="0">
                <a:solidFill>
                  <a:schemeClr val="tx1"/>
                </a:solidFill>
                <a:latin typeface="DFKai-SB" panose="03000509000000000000" pitchFamily="65" charset="-120"/>
                <a:ea typeface="DFKai-SB" panose="03000509000000000000" pitchFamily="65" charset="-120"/>
              </a:rPr>
              <a:t>他們選</a:t>
            </a:r>
            <a:r>
              <a:rPr lang="zh-TW" altLang="en-US" sz="2800" dirty="0" smtClean="0">
                <a:solidFill>
                  <a:schemeClr val="tx1"/>
                </a:solidFill>
                <a:latin typeface="DFKai-SB" panose="03000509000000000000" pitchFamily="65" charset="-120"/>
                <a:ea typeface="DFKai-SB" panose="03000509000000000000" pitchFamily="65" charset="-120"/>
              </a:rPr>
              <a:t>擇相信只</a:t>
            </a:r>
            <a:r>
              <a:rPr lang="zh-TW" altLang="en-US" sz="2800" dirty="0">
                <a:solidFill>
                  <a:schemeClr val="tx1"/>
                </a:solidFill>
                <a:latin typeface="DFKai-SB" panose="03000509000000000000" pitchFamily="65" charset="-120"/>
                <a:ea typeface="DFKai-SB" panose="03000509000000000000" pitchFamily="65" charset="-120"/>
              </a:rPr>
              <a:t>要花足夠多的時間</a:t>
            </a:r>
            <a:r>
              <a:rPr lang="zh-TW" altLang="en-US" sz="2800" dirty="0" smtClean="0">
                <a:solidFill>
                  <a:schemeClr val="tx1"/>
                </a:solidFill>
                <a:latin typeface="DFKai-SB" panose="03000509000000000000" pitchFamily="65" charset="-120"/>
                <a:ea typeface="DFKai-SB" panose="03000509000000000000" pitchFamily="65" charset="-120"/>
              </a:rPr>
              <a:t>與練</a:t>
            </a:r>
            <a:r>
              <a:rPr lang="zh-TW" altLang="en-US" sz="2800" dirty="0">
                <a:solidFill>
                  <a:schemeClr val="tx1"/>
                </a:solidFill>
                <a:latin typeface="DFKai-SB" panose="03000509000000000000" pitchFamily="65" charset="-120"/>
                <a:ea typeface="DFKai-SB" panose="03000509000000000000" pitchFamily="65" charset="-120"/>
              </a:rPr>
              <a:t>習</a:t>
            </a:r>
            <a:r>
              <a:rPr lang="zh-TW" altLang="en-US" sz="2800" dirty="0" smtClean="0">
                <a:solidFill>
                  <a:schemeClr val="tx1"/>
                </a:solidFill>
                <a:latin typeface="DFKai-SB" panose="03000509000000000000" pitchFamily="65" charset="-120"/>
                <a:ea typeface="DFKai-SB" panose="03000509000000000000" pitchFamily="65" charset="-120"/>
              </a:rPr>
              <a:t>，他們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就</a:t>
            </a:r>
            <a:r>
              <a:rPr lang="zh-TW" altLang="en-US" sz="2800" dirty="0">
                <a:solidFill>
                  <a:schemeClr val="tx1"/>
                </a:solidFill>
                <a:latin typeface="DFKai-SB" panose="03000509000000000000" pitchFamily="65" charset="-120"/>
                <a:ea typeface="DFKai-SB" panose="03000509000000000000" pitchFamily="65" charset="-120"/>
              </a:rPr>
              <a:t>能夠有</a:t>
            </a:r>
            <a:r>
              <a:rPr lang="zh-TW" altLang="en-US" sz="2800" dirty="0" smtClean="0">
                <a:solidFill>
                  <a:schemeClr val="tx1"/>
                </a:solidFill>
                <a:latin typeface="DFKai-SB" panose="03000509000000000000" pitchFamily="65" charset="-120"/>
                <a:ea typeface="DFKai-SB" panose="03000509000000000000" pitchFamily="65" charset="-120"/>
              </a:rPr>
              <a:t>機會突破、做好</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你的信念決定你的行</a:t>
            </a:r>
            <a:r>
              <a:rPr lang="en-US" altLang="zh-TW" sz="2800" b="1" dirty="0" smtClean="0">
                <a:solidFill>
                  <a:srgbClr val="7030A0"/>
                </a:solidFill>
                <a:latin typeface="DFKai-SB" panose="03000509000000000000" pitchFamily="65" charset="-120"/>
                <a:ea typeface="DFKai-SB" panose="03000509000000000000" pitchFamily="65" charset="-120"/>
              </a:rPr>
              <a:t>	</a:t>
            </a:r>
            <a:r>
              <a:rPr lang="zh-TW" altLang="en-US" sz="2800" b="1" dirty="0" smtClean="0">
                <a:solidFill>
                  <a:srgbClr val="7030A0"/>
                </a:solidFill>
                <a:latin typeface="DFKai-SB" panose="03000509000000000000" pitchFamily="65" charset="-120"/>
                <a:ea typeface="DFKai-SB" panose="03000509000000000000" pitchFamily="65" charset="-120"/>
              </a:rPr>
              <a:t>動</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lvl="2" algn="l">
              <a:lnSpc>
                <a:spcPts val="4000"/>
              </a:lnSpc>
              <a:defRPr/>
            </a:pP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當出</a:t>
            </a:r>
            <a:r>
              <a:rPr lang="zh-TW" altLang="en-US" sz="2800" dirty="0">
                <a:solidFill>
                  <a:schemeClr val="tx1"/>
                </a:solidFill>
                <a:latin typeface="DFKai-SB" panose="03000509000000000000" pitchFamily="65" charset="-120"/>
                <a:ea typeface="DFKai-SB" panose="03000509000000000000" pitchFamily="65" charset="-120"/>
              </a:rPr>
              <a:t>現受害</a:t>
            </a:r>
            <a:r>
              <a:rPr lang="zh-TW" altLang="en-US" sz="2800" dirty="0" smtClean="0">
                <a:solidFill>
                  <a:schemeClr val="tx1"/>
                </a:solidFill>
                <a:latin typeface="DFKai-SB" panose="03000509000000000000" pitchFamily="65" charset="-120"/>
                <a:ea typeface="DFKai-SB" panose="03000509000000000000" pitchFamily="65" charset="-120"/>
              </a:rPr>
              <a:t>者信念時，我們可</a:t>
            </a:r>
            <a:r>
              <a:rPr lang="zh-TW" altLang="en-US" sz="2800" dirty="0">
                <a:solidFill>
                  <a:schemeClr val="tx1"/>
                </a:solidFill>
                <a:latin typeface="DFKai-SB" panose="03000509000000000000" pitchFamily="65" charset="-120"/>
                <a:ea typeface="DFKai-SB" panose="03000509000000000000" pitchFamily="65" charset="-120"/>
              </a:rPr>
              <a:t>以馬上用成</a:t>
            </a:r>
            <a:r>
              <a:rPr lang="zh-TW" altLang="en-US" sz="2800" dirty="0" smtClean="0">
                <a:solidFill>
                  <a:schemeClr val="tx1"/>
                </a:solidFill>
                <a:latin typeface="DFKai-SB" panose="03000509000000000000" pitchFamily="65" charset="-120"/>
                <a:ea typeface="DFKai-SB" panose="03000509000000000000" pitchFamily="65" charset="-120"/>
              </a:rPr>
              <a:t>長型</a:t>
            </a:r>
            <a:r>
              <a:rPr lang="zh-TW" altLang="en-US" sz="2800" dirty="0">
                <a:solidFill>
                  <a:schemeClr val="tx1"/>
                </a:solidFill>
                <a:latin typeface="DFKai-SB" panose="03000509000000000000" pitchFamily="65" charset="-120"/>
                <a:ea typeface="DFKai-SB" panose="03000509000000000000" pitchFamily="65" charset="-120"/>
              </a:rPr>
              <a:t>思</a:t>
            </a:r>
            <a:r>
              <a:rPr lang="zh-TW" altLang="en-US" sz="2800" dirty="0" smtClean="0">
                <a:solidFill>
                  <a:schemeClr val="tx1"/>
                </a:solidFill>
                <a:latin typeface="DFKai-SB" panose="03000509000000000000" pitchFamily="65" charset="-120"/>
                <a:ea typeface="DFKai-SB" panose="03000509000000000000" pitchFamily="65" charset="-120"/>
              </a:rPr>
              <a:t>維</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說法與自己對話，告訴自己說 「的確，</a:t>
            </a:r>
            <a:r>
              <a:rPr lang="zh-TW" altLang="en-US" sz="2800" dirty="0" smtClean="0">
                <a:solidFill>
                  <a:schemeClr val="tx1"/>
                </a:solidFill>
                <a:latin typeface="DFKai-SB" panose="03000509000000000000" pitchFamily="65" charset="-120"/>
                <a:ea typeface="DFKai-SB" panose="03000509000000000000" pitchFamily="65" charset="-120"/>
              </a:rPr>
              <a:t>這件</a:t>
            </a:r>
            <a:r>
              <a:rPr lang="zh-TW" altLang="en-US" sz="2800" dirty="0">
                <a:solidFill>
                  <a:schemeClr val="tx1"/>
                </a:solidFill>
                <a:latin typeface="DFKai-SB" panose="03000509000000000000" pitchFamily="65" charset="-120"/>
                <a:ea typeface="DFKai-SB" panose="03000509000000000000" pitchFamily="65" charset="-120"/>
              </a:rPr>
              <a:t>事</a:t>
            </a:r>
            <a:r>
              <a:rPr lang="zh-TW" altLang="en-US" sz="2800" dirty="0" smtClean="0">
                <a:solidFill>
                  <a:schemeClr val="tx1"/>
                </a:solidFill>
                <a:latin typeface="DFKai-SB" panose="03000509000000000000" pitchFamily="65" charset="-120"/>
                <a:ea typeface="DFKai-SB" panose="03000509000000000000" pitchFamily="65" charset="-120"/>
              </a:rPr>
              <a:t>蠻</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難</a:t>
            </a:r>
            <a:r>
              <a:rPr lang="zh-TW" altLang="en-US" sz="2800" dirty="0">
                <a:solidFill>
                  <a:schemeClr val="tx1"/>
                </a:solidFill>
                <a:latin typeface="DFKai-SB" panose="03000509000000000000" pitchFamily="65" charset="-120"/>
                <a:ea typeface="DFKai-SB" panose="03000509000000000000" pitchFamily="65" charset="-120"/>
              </a:rPr>
              <a:t>的，我可能要花更多時間來學</a:t>
            </a:r>
            <a:r>
              <a:rPr lang="zh-TW" altLang="en-US" sz="2800" dirty="0" smtClean="0">
                <a:solidFill>
                  <a:schemeClr val="tx1"/>
                </a:solidFill>
                <a:latin typeface="DFKai-SB" panose="03000509000000000000" pitchFamily="65" charset="-120"/>
                <a:ea typeface="DFKai-SB" panose="03000509000000000000" pitchFamily="65" charset="-120"/>
              </a:rPr>
              <a:t>習、熟</a:t>
            </a:r>
            <a:r>
              <a:rPr lang="zh-TW" altLang="en-US" sz="2800" dirty="0">
                <a:solidFill>
                  <a:schemeClr val="tx1"/>
                </a:solidFill>
                <a:latin typeface="DFKai-SB" panose="03000509000000000000" pitchFamily="65" charset="-120"/>
                <a:ea typeface="DFKai-SB" panose="03000509000000000000" pitchFamily="65" charset="-120"/>
              </a:rPr>
              <a:t>悉</a:t>
            </a:r>
            <a:r>
              <a:rPr lang="zh-TW" altLang="en-US" sz="2800" dirty="0" smtClean="0">
                <a:solidFill>
                  <a:schemeClr val="tx1"/>
                </a:solidFill>
                <a:latin typeface="DFKai-SB" panose="03000509000000000000" pitchFamily="65" charset="-120"/>
                <a:ea typeface="DFKai-SB" panose="03000509000000000000" pitchFamily="65" charset="-120"/>
              </a:rPr>
              <a:t>一下如何</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來</a:t>
            </a:r>
            <a:r>
              <a:rPr lang="zh-TW" altLang="en-US" sz="2800" dirty="0">
                <a:solidFill>
                  <a:schemeClr val="tx1"/>
                </a:solidFill>
                <a:latin typeface="DFKai-SB" panose="03000509000000000000" pitchFamily="65" charset="-120"/>
                <a:ea typeface="DFKai-SB" panose="03000509000000000000" pitchFamily="65" charset="-120"/>
              </a:rPr>
              <a:t>做這件事情</a:t>
            </a:r>
            <a:r>
              <a:rPr lang="zh-TW" altLang="en-US" sz="2800" dirty="0" smtClean="0">
                <a:solidFill>
                  <a:schemeClr val="tx1"/>
                </a:solidFill>
                <a:latin typeface="DFKai-SB" panose="03000509000000000000" pitchFamily="65" charset="-120"/>
                <a:ea typeface="DFKai-SB" panose="03000509000000000000" pitchFamily="65" charset="-120"/>
              </a:rPr>
              <a:t>」，禱告並相信「靠著那加給我力</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量的</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我凡事都能</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腓</a:t>
            </a:r>
            <a:r>
              <a:rPr lang="en-US" altLang="zh-TW" sz="2800" dirty="0" smtClean="0">
                <a:solidFill>
                  <a:schemeClr val="tx1"/>
                </a:solidFill>
                <a:latin typeface="DFKai-SB" panose="03000509000000000000" pitchFamily="65" charset="-120"/>
                <a:ea typeface="DFKai-SB" panose="03000509000000000000" pitchFamily="65" charset="-120"/>
              </a:rPr>
              <a:t>4:13)</a:t>
            </a:r>
            <a:endParaRPr lang="en-US" sz="2800"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46951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132715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我的生命好悲慘</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我為自己感到遺憾因我的生命如此不幸</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371600"/>
            <a:ext cx="9144000" cy="5486400"/>
          </a:xfrm>
        </p:spPr>
        <p:txBody>
          <a:bodyPr>
            <a:noAutofit/>
          </a:bodyPr>
          <a:lstStyle/>
          <a:p>
            <a:pPr lvl="1" indent="-457200" algn="l">
              <a:lnSpc>
                <a:spcPts val="33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自憐</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為自己難過，被一</a:t>
            </a:r>
            <a:r>
              <a:rPr lang="zh-TW" altLang="en-US" dirty="0">
                <a:solidFill>
                  <a:schemeClr val="tx1"/>
                </a:solidFill>
                <a:latin typeface="DFKai-SB" panose="03000509000000000000" pitchFamily="65" charset="-120"/>
                <a:ea typeface="DFKai-SB" panose="03000509000000000000" pitchFamily="65" charset="-120"/>
              </a:rPr>
              <a:t>種覺得自己受苦被詛咒的感</a:t>
            </a:r>
            <a:r>
              <a:rPr lang="zh-TW" altLang="en-US" dirty="0" smtClean="0">
                <a:solidFill>
                  <a:schemeClr val="tx1"/>
                </a:solidFill>
                <a:latin typeface="DFKai-SB" panose="03000509000000000000" pitchFamily="65" charset="-120"/>
                <a:ea typeface="DFKai-SB" panose="03000509000000000000" pitchFamily="65" charset="-120"/>
              </a:rPr>
              <a:t>覺綑綁，一種像上</a:t>
            </a:r>
            <a:r>
              <a:rPr lang="zh-TW" altLang="en-US" dirty="0">
                <a:solidFill>
                  <a:schemeClr val="tx1"/>
                </a:solidFill>
                <a:latin typeface="DFKai-SB" panose="03000509000000000000" pitchFamily="65" charset="-120"/>
                <a:ea typeface="DFKai-SB" panose="03000509000000000000" pitchFamily="65" charset="-120"/>
              </a:rPr>
              <a:t>癮</a:t>
            </a:r>
            <a:r>
              <a:rPr lang="zh-TW" altLang="en-US" dirty="0" smtClean="0">
                <a:solidFill>
                  <a:schemeClr val="tx1"/>
                </a:solidFill>
                <a:latin typeface="DFKai-SB" panose="03000509000000000000" pitchFamily="65" charset="-120"/>
                <a:ea typeface="DFKai-SB" panose="03000509000000000000" pitchFamily="65" charset="-120"/>
              </a:rPr>
              <a:t>的一樣的情緒，無</a:t>
            </a:r>
            <a:r>
              <a:rPr lang="zh-TW" altLang="en-US" dirty="0">
                <a:solidFill>
                  <a:schemeClr val="tx1"/>
                </a:solidFill>
                <a:latin typeface="DFKai-SB" panose="03000509000000000000" pitchFamily="65" charset="-120"/>
                <a:ea typeface="DFKai-SB" panose="03000509000000000000" pitchFamily="65" charset="-120"/>
              </a:rPr>
              <a:t>法開心過活，無法做積極的思</a:t>
            </a:r>
            <a:r>
              <a:rPr lang="zh-TW" altLang="en-US" dirty="0" smtClean="0">
                <a:solidFill>
                  <a:schemeClr val="tx1"/>
                </a:solidFill>
                <a:latin typeface="DFKai-SB" panose="03000509000000000000" pitchFamily="65" charset="-120"/>
                <a:ea typeface="DFKai-SB" panose="03000509000000000000" pitchFamily="65" charset="-120"/>
              </a:rPr>
              <a:t>考</a:t>
            </a:r>
            <a:r>
              <a:rPr lang="zh-TW" altLang="en-US" dirty="0">
                <a:solidFill>
                  <a:schemeClr val="tx1"/>
                </a:solidFill>
                <a:latin typeface="DFKai-SB" panose="03000509000000000000" pitchFamily="65" charset="-120"/>
                <a:ea typeface="DFKai-SB" panose="03000509000000000000" pitchFamily="65" charset="-120"/>
              </a:rPr>
              <a:t>去解決問</a:t>
            </a:r>
            <a:r>
              <a:rPr lang="zh-TW" altLang="en-US" dirty="0" smtClean="0">
                <a:solidFill>
                  <a:schemeClr val="tx1"/>
                </a:solidFill>
                <a:latin typeface="DFKai-SB" panose="03000509000000000000" pitchFamily="65" charset="-120"/>
                <a:ea typeface="DFKai-SB" panose="03000509000000000000" pitchFamily="65" charset="-120"/>
              </a:rPr>
              <a:t>題 **</a:t>
            </a:r>
            <a:endParaRPr lang="en-US" altLang="zh-TW" dirty="0" smtClean="0">
              <a:solidFill>
                <a:schemeClr val="tx1"/>
              </a:solidFill>
              <a:latin typeface="DFKai-SB" panose="03000509000000000000" pitchFamily="65" charset="-120"/>
              <a:ea typeface="DFKai-SB" panose="03000509000000000000" pitchFamily="65" charset="-120"/>
            </a:endParaRPr>
          </a:p>
          <a:p>
            <a:pPr lvl="1" indent="-457200" algn="l">
              <a:lnSpc>
                <a:spcPts val="3300"/>
              </a:lnSpc>
              <a:buFont typeface="Arial" panose="020B0604020202020204" pitchFamily="34" charset="0"/>
              <a:buChar char="•"/>
              <a:defRPr/>
            </a:pPr>
            <a:r>
              <a:rPr lang="zh-TW" altLang="en-US" dirty="0">
                <a:solidFill>
                  <a:schemeClr val="tx1"/>
                </a:solidFill>
                <a:latin typeface="DFKai-SB" panose="03000509000000000000" pitchFamily="65" charset="-120"/>
                <a:ea typeface="DFKai-SB" panose="03000509000000000000" pitchFamily="65" charset="-120"/>
              </a:rPr>
              <a:t>是根源於受傷的情感與由其衍生的錯誤思考而發的負面自我認知、自我感</a:t>
            </a:r>
            <a:r>
              <a:rPr lang="zh-TW" altLang="en-US" dirty="0" smtClean="0">
                <a:solidFill>
                  <a:schemeClr val="tx1"/>
                </a:solidFill>
                <a:latin typeface="DFKai-SB" panose="03000509000000000000" pitchFamily="65" charset="-120"/>
                <a:ea typeface="DFKai-SB" panose="03000509000000000000" pitchFamily="65" charset="-120"/>
              </a:rPr>
              <a:t>覺</a:t>
            </a:r>
            <a:endParaRPr lang="en-US" altLang="zh-TW" dirty="0" smtClean="0">
              <a:solidFill>
                <a:schemeClr val="tx1"/>
              </a:solidFill>
              <a:latin typeface="DFKai-SB" panose="03000509000000000000" pitchFamily="65" charset="-120"/>
              <a:ea typeface="DFKai-SB" panose="03000509000000000000" pitchFamily="65" charset="-120"/>
            </a:endParaRPr>
          </a:p>
          <a:p>
            <a:pPr lvl="1" indent="-457200" algn="l">
              <a:lnSpc>
                <a:spcPts val="3300"/>
              </a:lnSpc>
              <a:buFont typeface="Arial" panose="020B0604020202020204" pitchFamily="34" charset="0"/>
              <a:buChar char="•"/>
              <a:defRPr/>
            </a:pPr>
            <a:r>
              <a:rPr lang="zh-TW" altLang="en-US" dirty="0">
                <a:solidFill>
                  <a:schemeClr val="tx1"/>
                </a:solidFill>
                <a:latin typeface="DFKai-SB" panose="03000509000000000000" pitchFamily="65" charset="-120"/>
                <a:ea typeface="DFKai-SB" panose="03000509000000000000" pitchFamily="65" charset="-120"/>
              </a:rPr>
              <a:t>自憐</a:t>
            </a:r>
            <a:r>
              <a:rPr lang="zh-TW" altLang="en-US" dirty="0" smtClean="0">
                <a:solidFill>
                  <a:schemeClr val="tx1"/>
                </a:solidFill>
                <a:latin typeface="DFKai-SB" panose="03000509000000000000" pitchFamily="65" charset="-120"/>
                <a:ea typeface="DFKai-SB" panose="03000509000000000000" pitchFamily="65" charset="-120"/>
              </a:rPr>
              <a:t>是偶像崇拜</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全然專注於自己及自我的感覺，而完全漠視他人的感覺</a:t>
            </a:r>
            <a:r>
              <a:rPr lang="zh-TW" altLang="en-US" dirty="0">
                <a:solidFill>
                  <a:schemeClr val="tx1"/>
                </a:solidFill>
                <a:latin typeface="DFKai-SB" panose="03000509000000000000" pitchFamily="65" charset="-120"/>
                <a:ea typeface="DFKai-SB" panose="03000509000000000000" pitchFamily="65" charset="-120"/>
              </a:rPr>
              <a:t>與</a:t>
            </a:r>
            <a:r>
              <a:rPr lang="zh-TW" altLang="en-US" dirty="0" smtClean="0">
                <a:solidFill>
                  <a:schemeClr val="tx1"/>
                </a:solidFill>
                <a:latin typeface="DFKai-SB" panose="03000509000000000000" pitchFamily="65" charset="-120"/>
                <a:ea typeface="DFKai-SB" panose="03000509000000000000" pitchFamily="65" charset="-120"/>
              </a:rPr>
              <a:t>需要</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繁</a:t>
            </a:r>
            <a:r>
              <a:rPr lang="en-US" altLang="zh-TW" dirty="0" smtClean="0">
                <a:solidFill>
                  <a:schemeClr val="tx1"/>
                </a:solidFill>
                <a:latin typeface="DFKai-SB" panose="03000509000000000000" pitchFamily="65" charset="-120"/>
                <a:ea typeface="DFKai-SB" panose="03000509000000000000" pitchFamily="65" charset="-120"/>
              </a:rPr>
              <a:t>p.200)</a:t>
            </a:r>
          </a:p>
          <a:p>
            <a:pPr lvl="1" indent="-457200" algn="l">
              <a:lnSpc>
                <a:spcPts val="33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是一種合理化「逃</a:t>
            </a:r>
            <a:r>
              <a:rPr lang="zh-TW" altLang="en-US" dirty="0">
                <a:solidFill>
                  <a:schemeClr val="tx1"/>
                </a:solidFill>
                <a:latin typeface="DFKai-SB" panose="03000509000000000000" pitchFamily="65" charset="-120"/>
                <a:ea typeface="DFKai-SB" panose="03000509000000000000" pitchFamily="65" charset="-120"/>
              </a:rPr>
              <a:t>避自己責</a:t>
            </a:r>
            <a:r>
              <a:rPr lang="zh-TW" altLang="en-US" dirty="0" smtClean="0">
                <a:solidFill>
                  <a:schemeClr val="tx1"/>
                </a:solidFill>
                <a:latin typeface="DFKai-SB" panose="03000509000000000000" pitchFamily="65" charset="-120"/>
                <a:ea typeface="DFKai-SB" panose="03000509000000000000" pitchFamily="65" charset="-120"/>
              </a:rPr>
              <a:t>任」的行為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只想博取同情，不</a:t>
            </a:r>
            <a:r>
              <a:rPr lang="zh-TW" altLang="en-US" dirty="0">
                <a:solidFill>
                  <a:schemeClr val="tx1"/>
                </a:solidFill>
                <a:latin typeface="DFKai-SB" panose="03000509000000000000" pitchFamily="65" charset="-120"/>
                <a:ea typeface="DFKai-SB" panose="03000509000000000000" pitchFamily="65" charset="-120"/>
              </a:rPr>
              <a:t>肯承認自己是個需</a:t>
            </a:r>
            <a:r>
              <a:rPr lang="zh-TW" altLang="en-US" dirty="0" smtClean="0">
                <a:solidFill>
                  <a:schemeClr val="tx1"/>
                </a:solidFill>
                <a:latin typeface="DFKai-SB" panose="03000509000000000000" pitchFamily="65" charset="-120"/>
                <a:ea typeface="DFKai-SB" panose="03000509000000000000" pitchFamily="65" charset="-120"/>
              </a:rPr>
              <a:t>要改變、</a:t>
            </a:r>
            <a:r>
              <a:rPr lang="zh-TW" altLang="en-US" dirty="0">
                <a:solidFill>
                  <a:schemeClr val="tx1"/>
                </a:solidFill>
                <a:latin typeface="DFKai-SB" panose="03000509000000000000" pitchFamily="65" charset="-120"/>
                <a:ea typeface="DFKai-SB" panose="03000509000000000000" pitchFamily="65" charset="-120"/>
              </a:rPr>
              <a:t>受管教的罪人</a:t>
            </a:r>
            <a:r>
              <a:rPr lang="en-US" altLang="zh-TW" dirty="0">
                <a:solidFill>
                  <a:srgbClr val="7030A0"/>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繁</a:t>
            </a:r>
            <a:r>
              <a:rPr lang="en-US" altLang="zh-TW" dirty="0">
                <a:solidFill>
                  <a:schemeClr val="tx1"/>
                </a:solidFill>
                <a:latin typeface="DFKai-SB" panose="03000509000000000000" pitchFamily="65" charset="-120"/>
                <a:ea typeface="DFKai-SB" panose="03000509000000000000" pitchFamily="65" charset="-120"/>
              </a:rPr>
              <a:t>p.200)</a:t>
            </a:r>
            <a:endParaRPr lang="en-US" altLang="zh-TW" b="1" dirty="0">
              <a:solidFill>
                <a:schemeClr val="tx1"/>
              </a:solidFill>
              <a:latin typeface="DFKai-SB" panose="03000509000000000000" pitchFamily="65" charset="-120"/>
              <a:ea typeface="DFKai-SB" panose="03000509000000000000" pitchFamily="65" charset="-120"/>
            </a:endParaRPr>
          </a:p>
          <a:p>
            <a:pPr marL="0" lvl="1" algn="l">
              <a:lnSpc>
                <a:spcPts val="3300"/>
              </a:lnSpc>
              <a:defRPr/>
            </a:pP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當</a:t>
            </a:r>
            <a:r>
              <a:rPr lang="zh-TW" altLang="en-US" dirty="0">
                <a:solidFill>
                  <a:srgbClr val="7030A0"/>
                </a:solidFill>
                <a:latin typeface="DFKai-SB" panose="03000509000000000000" pitchFamily="65" charset="-120"/>
                <a:ea typeface="DFKai-SB" panose="03000509000000000000" pitchFamily="65" charset="-120"/>
              </a:rPr>
              <a:t>我們自憐到一個地步、一些讓人覺得被虧待的事發生時</a:t>
            </a:r>
            <a:r>
              <a:rPr lang="zh-TW" altLang="en-US" dirty="0" smtClean="0">
                <a:solidFill>
                  <a:srgbClr val="7030A0"/>
                </a:solidFill>
                <a:latin typeface="DFKai-SB" panose="03000509000000000000" pitchFamily="65" charset="-120"/>
                <a:ea typeface="DFKai-SB" panose="03000509000000000000" pitchFamily="65" charset="-120"/>
              </a:rPr>
              <a:t>，</a:t>
            </a:r>
            <a:r>
              <a:rPr lang="zh-TW" altLang="en-US" dirty="0">
                <a:solidFill>
                  <a:srgbClr val="7030A0"/>
                </a:solidFill>
                <a:latin typeface="DFKai-SB" panose="03000509000000000000" pitchFamily="65" charset="-120"/>
                <a:ea typeface="DFKai-SB" panose="03000509000000000000" pitchFamily="65" charset="-120"/>
              </a:rPr>
              <a:t>更寧願待在情緒</a:t>
            </a:r>
            <a:r>
              <a:rPr lang="zh-TW" altLang="en-US" dirty="0" smtClean="0">
                <a:solidFill>
                  <a:srgbClr val="7030A0"/>
                </a:solidFill>
                <a:latin typeface="DFKai-SB" panose="03000509000000000000" pitchFamily="65" charset="-120"/>
                <a:ea typeface="DFKai-SB" panose="03000509000000000000" pitchFamily="65" charset="-120"/>
              </a:rPr>
              <a:t>裡也不願去求</a:t>
            </a:r>
            <a:r>
              <a:rPr lang="zh-TW" altLang="en-US" dirty="0">
                <a:solidFill>
                  <a:srgbClr val="7030A0"/>
                </a:solidFill>
                <a:latin typeface="DFKai-SB" panose="03000509000000000000" pitchFamily="65" charset="-120"/>
                <a:ea typeface="DFKai-SB" panose="03000509000000000000" pitchFamily="65" charset="-120"/>
              </a:rPr>
              <a:t>證和看清楚事</a:t>
            </a:r>
            <a:r>
              <a:rPr lang="zh-TW" altLang="en-US" dirty="0" smtClean="0">
                <a:solidFill>
                  <a:srgbClr val="7030A0"/>
                </a:solidFill>
                <a:latin typeface="DFKai-SB" panose="03000509000000000000" pitchFamily="65" charset="-120"/>
                <a:ea typeface="DFKai-SB" panose="03000509000000000000" pitchFamily="65" charset="-120"/>
              </a:rPr>
              <a:t>實</a:t>
            </a:r>
            <a:endParaRPr lang="en-US" sz="2800" dirty="0">
              <a:solidFill>
                <a:srgbClr val="7030A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639733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48895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「自憐」的徵候</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marL="342900" lvl="0" indent="-342900" algn="l">
              <a:lnSpc>
                <a:spcPts val="26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自憐的人，評價人給的</a:t>
            </a:r>
            <a:r>
              <a:rPr lang="zh-TW" altLang="en-US" sz="2400" b="1" dirty="0" smtClean="0">
                <a:solidFill>
                  <a:schemeClr val="tx1"/>
                </a:solidFill>
                <a:latin typeface="DFKai-SB" panose="03000509000000000000" pitchFamily="65" charset="-120"/>
                <a:ea typeface="DFKai-SB" panose="03000509000000000000" pitchFamily="65" charset="-120"/>
              </a:rPr>
              <a:t>愛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2600"/>
              </a:lnSpc>
              <a:buFontTx/>
              <a:buChar char="-"/>
            </a:pP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如果你愛我，你就要用我會覺得被愛的方式愛我。」</a:t>
            </a:r>
            <a:r>
              <a:rPr lang="en-US" altLang="zh-TW"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繁</a:t>
            </a:r>
            <a:r>
              <a:rPr lang="en-US" altLang="zh-TW" sz="2400" dirty="0">
                <a:solidFill>
                  <a:schemeClr val="tx1"/>
                </a:solidFill>
                <a:latin typeface="DFKai-SB" panose="03000509000000000000" pitchFamily="65" charset="-120"/>
                <a:ea typeface="DFKai-SB" panose="03000509000000000000" pitchFamily="65" charset="-120"/>
              </a:rPr>
              <a:t>p.202-203</a:t>
            </a:r>
            <a:r>
              <a:rPr lang="en-US" altLang="zh-TW" sz="2400"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2600"/>
              </a:lnSpc>
              <a:buFontTx/>
              <a:buChar char="-"/>
            </a:pPr>
            <a:r>
              <a:rPr lang="zh-TW" altLang="en-US" sz="2400" dirty="0" smtClean="0">
                <a:solidFill>
                  <a:schemeClr val="tx1"/>
                </a:solidFill>
                <a:latin typeface="DFKai-SB" panose="03000509000000000000" pitchFamily="65" charset="-120"/>
                <a:ea typeface="DFKai-SB" panose="03000509000000000000" pitchFamily="65" charset="-120"/>
              </a:rPr>
              <a:t>自</a:t>
            </a:r>
            <a:r>
              <a:rPr lang="zh-TW" altLang="en-US" sz="2400" dirty="0">
                <a:solidFill>
                  <a:schemeClr val="tx1"/>
                </a:solidFill>
                <a:latin typeface="DFKai-SB" panose="03000509000000000000" pitchFamily="65" charset="-120"/>
                <a:ea typeface="DFKai-SB" panose="03000509000000000000" pitchFamily="65" charset="-120"/>
              </a:rPr>
              <a:t>艾自憐，沉浸在悲傷情緒中不能自</a:t>
            </a:r>
            <a:r>
              <a:rPr lang="zh-TW" altLang="en-US" sz="2400" dirty="0" smtClean="0">
                <a:solidFill>
                  <a:schemeClr val="tx1"/>
                </a:solidFill>
                <a:latin typeface="DFKai-SB" panose="03000509000000000000" pitchFamily="65" charset="-120"/>
                <a:ea typeface="DFKai-SB" panose="03000509000000000000" pitchFamily="65" charset="-120"/>
              </a:rPr>
              <a:t>拔，例「</a:t>
            </a:r>
            <a:r>
              <a:rPr lang="zh-TW" altLang="en-US" sz="2400" dirty="0">
                <a:solidFill>
                  <a:schemeClr val="tx1"/>
                </a:solidFill>
                <a:latin typeface="DFKai-SB" panose="03000509000000000000" pitchFamily="65" charset="-120"/>
                <a:ea typeface="DFKai-SB" panose="03000509000000000000" pitchFamily="65" charset="-120"/>
              </a:rPr>
              <a:t>我應該被愛</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我好可憐，我找不到一個真正愛我的人</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rgbClr val="7030A0"/>
                </a:solidFill>
                <a:latin typeface="DFKai-SB" panose="03000509000000000000" pitchFamily="65" charset="-120"/>
                <a:ea typeface="DFKai-SB" panose="03000509000000000000" pitchFamily="65" charset="-120"/>
              </a:rPr>
              <a:t>自憐的人不</a:t>
            </a:r>
            <a:r>
              <a:rPr lang="zh-TW" altLang="en-US" sz="2400" dirty="0">
                <a:solidFill>
                  <a:srgbClr val="7030A0"/>
                </a:solidFill>
                <a:latin typeface="DFKai-SB" panose="03000509000000000000" pitchFamily="65" charset="-120"/>
                <a:ea typeface="DFKai-SB" panose="03000509000000000000" pitchFamily="65" charset="-120"/>
              </a:rPr>
              <a:t>停的觀看、評價身邊的人</a:t>
            </a:r>
            <a:r>
              <a:rPr lang="zh-TW" altLang="en-US" sz="2400" dirty="0" smtClean="0">
                <a:solidFill>
                  <a:srgbClr val="7030A0"/>
                </a:solidFill>
                <a:latin typeface="DFKai-SB" panose="03000509000000000000" pitchFamily="65" charset="-120"/>
                <a:ea typeface="DFKai-SB" panose="03000509000000000000" pitchFamily="65" charset="-120"/>
              </a:rPr>
              <a:t>愛她的</a:t>
            </a:r>
            <a:r>
              <a:rPr lang="zh-TW" altLang="en-US" sz="2400" dirty="0">
                <a:solidFill>
                  <a:srgbClr val="7030A0"/>
                </a:solidFill>
                <a:latin typeface="DFKai-SB" panose="03000509000000000000" pitchFamily="65" charset="-120"/>
                <a:ea typeface="DFKai-SB" panose="03000509000000000000" pitchFamily="65" charset="-120"/>
              </a:rPr>
              <a:t>方式</a:t>
            </a:r>
            <a:r>
              <a:rPr lang="zh-TW" altLang="en-US" sz="2400" b="1" dirty="0">
                <a:solidFill>
                  <a:srgbClr val="7030A0"/>
                </a:solidFill>
                <a:latin typeface="DFKai-SB" panose="03000509000000000000" pitchFamily="65" charset="-120"/>
                <a:ea typeface="DFKai-SB" panose="03000509000000000000" pitchFamily="65" charset="-120"/>
              </a:rPr>
              <a:t>。</a:t>
            </a:r>
            <a:r>
              <a:rPr lang="zh-TW" altLang="en-US" sz="2400" dirty="0">
                <a:solidFill>
                  <a:srgbClr val="7030A0"/>
                </a:solidFill>
                <a:latin typeface="DFKai-SB" panose="03000509000000000000" pitchFamily="65" charset="-120"/>
                <a:ea typeface="DFKai-SB" panose="03000509000000000000" pitchFamily="65" charset="-120"/>
              </a:rPr>
              <a:t>如果一個人無法</a:t>
            </a:r>
            <a:r>
              <a:rPr lang="zh-TW" altLang="en-US" sz="2400" dirty="0" smtClean="0">
                <a:solidFill>
                  <a:srgbClr val="7030A0"/>
                </a:solidFill>
                <a:latin typeface="DFKai-SB" panose="03000509000000000000" pitchFamily="65" charset="-120"/>
                <a:ea typeface="DFKai-SB" panose="03000509000000000000" pitchFamily="65" charset="-120"/>
              </a:rPr>
              <a:t>用像「神</a:t>
            </a:r>
            <a:r>
              <a:rPr lang="zh-TW" altLang="en-US" sz="2400" dirty="0">
                <a:solidFill>
                  <a:srgbClr val="7030A0"/>
                </a:solidFill>
                <a:latin typeface="DFKai-SB" panose="03000509000000000000" pitchFamily="65" charset="-120"/>
                <a:ea typeface="DFKai-SB" panose="03000509000000000000" pitchFamily="65" charset="-120"/>
              </a:rPr>
              <a:t>完全的</a:t>
            </a:r>
            <a:r>
              <a:rPr lang="zh-TW" altLang="en-US" sz="2400" dirty="0" smtClean="0">
                <a:solidFill>
                  <a:srgbClr val="7030A0"/>
                </a:solidFill>
                <a:latin typeface="DFKai-SB" panose="03000509000000000000" pitchFamily="65" charset="-120"/>
                <a:ea typeface="DFKai-SB" panose="03000509000000000000" pitchFamily="65" charset="-120"/>
              </a:rPr>
              <a:t>愛」愛她的</a:t>
            </a:r>
            <a:r>
              <a:rPr lang="zh-TW" altLang="en-US" sz="2400" dirty="0">
                <a:solidFill>
                  <a:srgbClr val="7030A0"/>
                </a:solidFill>
                <a:latin typeface="DFKai-SB" panose="03000509000000000000" pitchFamily="65" charset="-120"/>
                <a:ea typeface="DFKai-SB" panose="03000509000000000000" pitchFamily="65" charset="-120"/>
              </a:rPr>
              <a:t>時候，那就不算真的愛</a:t>
            </a:r>
            <a:r>
              <a:rPr lang="zh-TW" altLang="en-US" sz="2400" dirty="0" smtClean="0">
                <a:solidFill>
                  <a:srgbClr val="7030A0"/>
                </a:solidFill>
                <a:latin typeface="DFKai-SB" panose="03000509000000000000" pitchFamily="65" charset="-120"/>
                <a:ea typeface="DFKai-SB" panose="03000509000000000000" pitchFamily="65" charset="-120"/>
              </a:rPr>
              <a:t>、她就</a:t>
            </a:r>
            <a:r>
              <a:rPr lang="zh-TW" altLang="en-US" sz="2400" dirty="0">
                <a:solidFill>
                  <a:srgbClr val="7030A0"/>
                </a:solidFill>
                <a:latin typeface="DFKai-SB" panose="03000509000000000000" pitchFamily="65" charset="-120"/>
                <a:ea typeface="DFKai-SB" panose="03000509000000000000" pitchFamily="65" charset="-120"/>
              </a:rPr>
              <a:t>不能感覺到被愛，然後就絕望的下結論「我找不到一</a:t>
            </a:r>
            <a:r>
              <a:rPr lang="zh-TW" altLang="en-US" sz="2400" dirty="0" smtClean="0">
                <a:solidFill>
                  <a:srgbClr val="7030A0"/>
                </a:solidFill>
                <a:latin typeface="DFKai-SB" panose="03000509000000000000" pitchFamily="65" charset="-120"/>
                <a:ea typeface="DFKai-SB" panose="03000509000000000000" pitchFamily="65" charset="-120"/>
              </a:rPr>
              <a:t>個真正無條件愛</a:t>
            </a:r>
            <a:r>
              <a:rPr lang="zh-TW" altLang="en-US" sz="2400" dirty="0">
                <a:solidFill>
                  <a:srgbClr val="7030A0"/>
                </a:solidFill>
                <a:latin typeface="DFKai-SB" panose="03000509000000000000" pitchFamily="65" charset="-120"/>
                <a:ea typeface="DFKai-SB" panose="03000509000000000000" pitchFamily="65" charset="-120"/>
              </a:rPr>
              <a:t>我的人</a:t>
            </a:r>
            <a:r>
              <a:rPr lang="zh-TW" altLang="en-US" sz="2400" dirty="0" smtClean="0">
                <a:solidFill>
                  <a:schemeClr val="tx1"/>
                </a:solidFill>
                <a:latin typeface="DFKai-SB" panose="03000509000000000000" pitchFamily="65" charset="-120"/>
                <a:ea typeface="DFKai-SB" panose="03000509000000000000" pitchFamily="65" charset="-120"/>
              </a:rPr>
              <a:t>」</a:t>
            </a:r>
            <a:endParaRPr lang="en-US" altLang="zh-TW" sz="2400" dirty="0" smtClean="0">
              <a:solidFill>
                <a:schemeClr val="tx1"/>
              </a:solidFill>
              <a:latin typeface="DFKai-SB" panose="03000509000000000000" pitchFamily="65" charset="-120"/>
              <a:ea typeface="DFKai-SB" panose="03000509000000000000" pitchFamily="65" charset="-120"/>
            </a:endParaRPr>
          </a:p>
          <a:p>
            <a:pPr marL="342900" lvl="0" indent="-342900" algn="l">
              <a:lnSpc>
                <a:spcPts val="2600"/>
              </a:lnSpc>
              <a:buFont typeface="Arial" panose="020B0604020202020204" pitchFamily="34" charset="0"/>
              <a:buChar char="•"/>
            </a:pPr>
            <a:r>
              <a:rPr lang="zh-TW" altLang="en-US" sz="2400" dirty="0">
                <a:solidFill>
                  <a:schemeClr val="tx1"/>
                </a:solidFill>
                <a:latin typeface="DFKai-SB" panose="03000509000000000000" pitchFamily="65" charset="-120"/>
                <a:ea typeface="DFKai-SB" panose="03000509000000000000" pitchFamily="65" charset="-120"/>
              </a:rPr>
              <a:t>憂鬱</a:t>
            </a:r>
            <a:r>
              <a:rPr lang="en-US" sz="2400" dirty="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常被「</a:t>
            </a:r>
            <a:r>
              <a:rPr lang="zh-TW" altLang="en-US" sz="2400" dirty="0">
                <a:solidFill>
                  <a:schemeClr val="tx1"/>
                </a:solidFill>
                <a:latin typeface="DFKai-SB" panose="03000509000000000000" pitchFamily="65" charset="-120"/>
                <a:ea typeface="DFKai-SB" panose="03000509000000000000" pitchFamily="65" charset="-120"/>
              </a:rPr>
              <a:t>人生好難，活著好累，不如死</a:t>
            </a:r>
            <a:r>
              <a:rPr lang="zh-TW" altLang="en-US" sz="2400" dirty="0" smtClean="0">
                <a:solidFill>
                  <a:schemeClr val="tx1"/>
                </a:solidFill>
                <a:latin typeface="DFKai-SB" panose="03000509000000000000" pitchFamily="65" charset="-120"/>
                <a:ea typeface="DFKai-SB" panose="03000509000000000000" pitchFamily="65" charset="-120"/>
              </a:rPr>
              <a:t>去」的負面情緒所困 </a:t>
            </a:r>
            <a:endParaRPr lang="en-US" sz="2400" dirty="0">
              <a:solidFill>
                <a:schemeClr val="tx1"/>
              </a:solidFill>
              <a:latin typeface="DFKai-SB" panose="03000509000000000000" pitchFamily="65" charset="-120"/>
              <a:ea typeface="DFKai-SB" panose="03000509000000000000" pitchFamily="65" charset="-120"/>
            </a:endParaRPr>
          </a:p>
          <a:p>
            <a:pPr marL="342900" indent="-342900" algn="l">
              <a:lnSpc>
                <a:spcPts val="26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自我控</a:t>
            </a:r>
            <a:r>
              <a:rPr lang="zh-TW" altLang="en-US" sz="2400" b="1" dirty="0" smtClean="0">
                <a:solidFill>
                  <a:schemeClr val="tx1"/>
                </a:solidFill>
                <a:latin typeface="DFKai-SB" panose="03000509000000000000" pitchFamily="65" charset="-120"/>
                <a:ea typeface="DFKai-SB" panose="03000509000000000000" pitchFamily="65" charset="-120"/>
              </a:rPr>
              <a:t>告也控告身邊的</a:t>
            </a:r>
            <a:r>
              <a:rPr lang="zh-TW" altLang="en-US" sz="2400" dirty="0">
                <a:solidFill>
                  <a:schemeClr val="tx1"/>
                </a:solidFill>
                <a:latin typeface="DFKai-SB" panose="03000509000000000000" pitchFamily="65" charset="-120"/>
                <a:ea typeface="DFKai-SB" panose="03000509000000000000" pitchFamily="65" charset="-120"/>
              </a:rPr>
              <a:t>人事物</a:t>
            </a:r>
            <a:r>
              <a:rPr lang="en-US" altLang="zh-TW" b="1" dirty="0" smtClean="0"/>
              <a:t>:</a:t>
            </a:r>
            <a:r>
              <a:rPr lang="zh-TW" altLang="en-US" sz="2400" dirty="0" smtClean="0">
                <a:solidFill>
                  <a:schemeClr val="tx1"/>
                </a:solidFill>
                <a:latin typeface="DFKai-SB" panose="03000509000000000000" pitchFamily="65" charset="-120"/>
                <a:ea typeface="DFKai-SB" panose="03000509000000000000" pitchFamily="65" charset="-120"/>
              </a:rPr>
              <a:t>在</a:t>
            </a:r>
            <a:r>
              <a:rPr lang="zh-TW" altLang="en-US" sz="2400" dirty="0">
                <a:solidFill>
                  <a:schemeClr val="tx1"/>
                </a:solidFill>
                <a:latin typeface="DFKai-SB" panose="03000509000000000000" pitchFamily="65" charset="-120"/>
                <a:ea typeface="DFKai-SB" panose="03000509000000000000" pitchFamily="65" charset="-120"/>
              </a:rPr>
              <a:t>各樣的關係和處境</a:t>
            </a:r>
            <a:r>
              <a:rPr lang="zh-TW" altLang="en-US" sz="2400" dirty="0" smtClean="0">
                <a:solidFill>
                  <a:schemeClr val="tx1"/>
                </a:solidFill>
                <a:latin typeface="DFKai-SB" panose="03000509000000000000" pitchFamily="65" charset="-120"/>
                <a:ea typeface="DFKai-SB" panose="03000509000000000000" pitchFamily="65" charset="-120"/>
              </a:rPr>
              <a:t>中常帶</a:t>
            </a:r>
            <a:r>
              <a:rPr lang="zh-TW" altLang="en-US" sz="2400" dirty="0">
                <a:solidFill>
                  <a:schemeClr val="tx1"/>
                </a:solidFill>
                <a:latin typeface="DFKai-SB" panose="03000509000000000000" pitchFamily="65" charset="-120"/>
                <a:ea typeface="DFKai-SB" panose="03000509000000000000" pitchFamily="65" charset="-120"/>
              </a:rPr>
              <a:t>著情</a:t>
            </a:r>
            <a:r>
              <a:rPr lang="zh-TW" altLang="en-US" sz="2400" dirty="0" smtClean="0">
                <a:solidFill>
                  <a:schemeClr val="tx1"/>
                </a:solidFill>
                <a:latin typeface="DFKai-SB" panose="03000509000000000000" pitchFamily="65" charset="-120"/>
                <a:ea typeface="DFKai-SB" panose="03000509000000000000" pitchFamily="65" charset="-120"/>
              </a:rPr>
              <a:t>緒控</a:t>
            </a:r>
            <a:r>
              <a:rPr lang="zh-TW" altLang="en-US" sz="2400" dirty="0">
                <a:solidFill>
                  <a:schemeClr val="tx1"/>
                </a:solidFill>
                <a:latin typeface="DFKai-SB" panose="03000509000000000000" pitchFamily="65" charset="-120"/>
                <a:ea typeface="DFKai-SB" panose="03000509000000000000" pitchFamily="65" charset="-120"/>
              </a:rPr>
              <a:t>訴著自己以外的人事</a:t>
            </a:r>
            <a:r>
              <a:rPr lang="zh-TW" altLang="en-US" sz="2400" dirty="0" smtClean="0">
                <a:solidFill>
                  <a:schemeClr val="tx1"/>
                </a:solidFill>
                <a:latin typeface="DFKai-SB" panose="03000509000000000000" pitchFamily="65" charset="-120"/>
                <a:ea typeface="DFKai-SB" panose="03000509000000000000" pitchFamily="65" charset="-120"/>
              </a:rPr>
              <a:t>物，例如</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我</a:t>
            </a:r>
            <a:r>
              <a:rPr lang="zh-TW" altLang="en-US" sz="2400" b="1" dirty="0">
                <a:solidFill>
                  <a:schemeClr val="tx1"/>
                </a:solidFill>
                <a:latin typeface="DFKai-SB" panose="03000509000000000000" pitchFamily="65" charset="-120"/>
                <a:ea typeface="DFKai-SB" panose="03000509000000000000" pitchFamily="65" charset="-120"/>
              </a:rPr>
              <a:t>應該</a:t>
            </a:r>
            <a:r>
              <a:rPr lang="zh-TW" altLang="en-US" sz="2400" dirty="0">
                <a:solidFill>
                  <a:schemeClr val="tx1"/>
                </a:solidFill>
                <a:latin typeface="DFKai-SB" panose="03000509000000000000" pitchFamily="65" charset="-120"/>
                <a:ea typeface="DFKai-SB" panose="03000509000000000000" pitchFamily="65" charset="-120"/>
              </a:rPr>
              <a:t>被愛、被善</a:t>
            </a:r>
            <a:r>
              <a:rPr lang="zh-TW" altLang="en-US" sz="2400" dirty="0" smtClean="0">
                <a:solidFill>
                  <a:schemeClr val="tx1"/>
                </a:solidFill>
                <a:latin typeface="DFKai-SB" panose="03000509000000000000" pitchFamily="65" charset="-120"/>
                <a:ea typeface="DFKai-SB" panose="03000509000000000000" pitchFamily="65" charset="-120"/>
              </a:rPr>
              <a:t>待、我</a:t>
            </a:r>
            <a:r>
              <a:rPr lang="zh-TW" altLang="en-US" sz="2400" b="1" dirty="0">
                <a:solidFill>
                  <a:schemeClr val="tx1"/>
                </a:solidFill>
                <a:latin typeface="DFKai-SB" panose="03000509000000000000" pitchFamily="65" charset="-120"/>
                <a:ea typeface="DFKai-SB" panose="03000509000000000000" pitchFamily="65" charset="-120"/>
              </a:rPr>
              <a:t>應該</a:t>
            </a:r>
            <a:r>
              <a:rPr lang="zh-TW" altLang="en-US" sz="2400" dirty="0">
                <a:solidFill>
                  <a:schemeClr val="tx1"/>
                </a:solidFill>
                <a:latin typeface="DFKai-SB" panose="03000509000000000000" pitchFamily="65" charset="-120"/>
                <a:ea typeface="DFKai-SB" panose="03000509000000000000" pitchFamily="65" charset="-120"/>
              </a:rPr>
              <a:t>被尊榮</a:t>
            </a:r>
            <a:r>
              <a:rPr lang="zh-TW" altLang="en-US" sz="2400" dirty="0" smtClean="0">
                <a:solidFill>
                  <a:schemeClr val="tx1"/>
                </a:solidFill>
                <a:latin typeface="DFKai-SB" panose="03000509000000000000" pitchFamily="65" charset="-120"/>
                <a:ea typeface="DFKai-SB" panose="03000509000000000000" pitchFamily="65" charset="-120"/>
              </a:rPr>
              <a:t>、被</a:t>
            </a:r>
            <a:r>
              <a:rPr lang="zh-TW" altLang="en-US" sz="2400" dirty="0">
                <a:solidFill>
                  <a:schemeClr val="tx1"/>
                </a:solidFill>
                <a:latin typeface="DFKai-SB" panose="03000509000000000000" pitchFamily="65" charset="-120"/>
                <a:ea typeface="DFKai-SB" panose="03000509000000000000" pitchFamily="65" charset="-120"/>
              </a:rPr>
              <a:t>記得、我應</a:t>
            </a:r>
            <a:r>
              <a:rPr lang="zh-TW" altLang="en-US" sz="2400" dirty="0" smtClean="0">
                <a:solidFill>
                  <a:schemeClr val="tx1"/>
                </a:solidFill>
                <a:latin typeface="DFKai-SB" panose="03000509000000000000" pitchFamily="65" charset="-120"/>
                <a:ea typeface="DFKai-SB" panose="03000509000000000000" pitchFamily="65" charset="-120"/>
              </a:rPr>
              <a:t>該</a:t>
            </a:r>
            <a:r>
              <a:rPr lang="en-US"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或</a:t>
            </a:r>
            <a:r>
              <a:rPr lang="zh-TW" altLang="en-US" sz="2400" dirty="0">
                <a:solidFill>
                  <a:schemeClr val="tx1"/>
                </a:solidFill>
                <a:latin typeface="DFKai-SB" panose="03000509000000000000" pitchFamily="65" charset="-120"/>
                <a:ea typeface="DFKai-SB" panose="03000509000000000000" pitchFamily="65" charset="-120"/>
              </a:rPr>
              <a:t>著控訴自</a:t>
            </a:r>
            <a:r>
              <a:rPr lang="zh-TW" altLang="en-US" sz="2400" dirty="0" smtClean="0">
                <a:solidFill>
                  <a:schemeClr val="tx1"/>
                </a:solidFill>
                <a:latin typeface="DFKai-SB" panose="03000509000000000000" pitchFamily="65" charset="-120"/>
                <a:ea typeface="DFKai-SB" panose="03000509000000000000" pitchFamily="65" charset="-120"/>
              </a:rPr>
              <a:t>己</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我</a:t>
            </a:r>
            <a:r>
              <a:rPr lang="zh-TW" altLang="en-US" sz="2400" dirty="0">
                <a:solidFill>
                  <a:schemeClr val="tx1"/>
                </a:solidFill>
                <a:latin typeface="DFKai-SB" panose="03000509000000000000" pitchFamily="65" charset="-120"/>
                <a:ea typeface="DFKai-SB" panose="03000509000000000000" pitchFamily="65" charset="-120"/>
              </a:rPr>
              <a:t>應該公義、我應該良善、我應該謙</a:t>
            </a:r>
            <a:r>
              <a:rPr lang="zh-TW" altLang="en-US" sz="2400" dirty="0" smtClean="0">
                <a:solidFill>
                  <a:schemeClr val="tx1"/>
                </a:solidFill>
                <a:latin typeface="DFKai-SB" panose="03000509000000000000" pitchFamily="65" charset="-120"/>
                <a:ea typeface="DFKai-SB" panose="03000509000000000000" pitchFamily="65" charset="-120"/>
              </a:rPr>
              <a:t>卑、</a:t>
            </a:r>
            <a:r>
              <a:rPr lang="zh-TW" altLang="en-US" sz="2400" dirty="0">
                <a:solidFill>
                  <a:schemeClr val="tx1"/>
                </a:solidFill>
                <a:latin typeface="DFKai-SB" panose="03000509000000000000" pitchFamily="65" charset="-120"/>
                <a:ea typeface="DFKai-SB" panose="03000509000000000000" pitchFamily="65" charset="-120"/>
              </a:rPr>
              <a:t>我應該</a:t>
            </a:r>
            <a:r>
              <a:rPr lang="en-US"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我我我，全然專</a:t>
            </a:r>
            <a:r>
              <a:rPr lang="zh-TW" altLang="en-US" sz="2400" dirty="0" smtClean="0">
                <a:solidFill>
                  <a:schemeClr val="tx1"/>
                </a:solidFill>
                <a:latin typeface="DFKai-SB" panose="03000509000000000000" pitchFamily="65" charset="-120"/>
                <a:ea typeface="DFKai-SB" panose="03000509000000000000" pitchFamily="65" charset="-120"/>
              </a:rPr>
              <a:t>注在自</a:t>
            </a:r>
            <a:r>
              <a:rPr lang="zh-TW" altLang="en-US" sz="2400" dirty="0">
                <a:solidFill>
                  <a:schemeClr val="tx1"/>
                </a:solidFill>
                <a:latin typeface="DFKai-SB" panose="03000509000000000000" pitchFamily="65" charset="-120"/>
                <a:ea typeface="DFKai-SB" panose="03000509000000000000" pitchFamily="65" charset="-120"/>
              </a:rPr>
              <a:t>己身上，用盡力氣向外抓住一個他所沒有的東西</a:t>
            </a:r>
            <a:r>
              <a:rPr lang="zh-TW" altLang="en-US" sz="2400" dirty="0" smtClean="0">
                <a:solidFill>
                  <a:schemeClr val="tx1"/>
                </a:solidFill>
                <a:latin typeface="DFKai-SB" panose="03000509000000000000" pitchFamily="65" charset="-120"/>
                <a:ea typeface="DFKai-SB" panose="03000509000000000000" pitchFamily="65" charset="-120"/>
              </a:rPr>
              <a:t>，困在自己的感覺裏，引發更多自憐→基督徒就很容易落入「律法主義」，認為如果沒有做到自己所訂的標準，就不屬靈，神就不愛她</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其實是內心</a:t>
            </a:r>
            <a:r>
              <a:rPr lang="zh-TW" altLang="en-US" sz="2400" b="1" dirty="0">
                <a:solidFill>
                  <a:schemeClr val="tx1"/>
                </a:solidFill>
                <a:latin typeface="DFKai-SB" panose="03000509000000000000" pitchFamily="65" charset="-120"/>
                <a:ea typeface="DFKai-SB" panose="03000509000000000000" pitchFamily="65" charset="-120"/>
              </a:rPr>
              <a:t>自</a:t>
            </a:r>
            <a:r>
              <a:rPr lang="zh-TW" altLang="en-US" sz="2400" b="1" dirty="0" smtClean="0">
                <a:solidFill>
                  <a:schemeClr val="tx1"/>
                </a:solidFill>
                <a:latin typeface="DFKai-SB" panose="03000509000000000000" pitchFamily="65" charset="-120"/>
                <a:ea typeface="DFKai-SB" panose="03000509000000000000" pitchFamily="65" charset="-120"/>
              </a:rPr>
              <a:t>憐、</a:t>
            </a:r>
            <a:r>
              <a:rPr lang="zh-TW" altLang="en-US" sz="2400" dirty="0" smtClean="0">
                <a:solidFill>
                  <a:schemeClr val="tx1"/>
                </a:solidFill>
                <a:latin typeface="DFKai-SB" panose="03000509000000000000" pitchFamily="65" charset="-120"/>
                <a:ea typeface="DFKai-SB" panose="03000509000000000000" pitchFamily="65" charset="-120"/>
              </a:rPr>
              <a:t>不安全感的反</a:t>
            </a:r>
            <a:r>
              <a:rPr lang="zh-TW" altLang="en-US" sz="2400" dirty="0">
                <a:solidFill>
                  <a:schemeClr val="tx1"/>
                </a:solidFill>
                <a:latin typeface="DFKai-SB" panose="03000509000000000000" pitchFamily="65" charset="-120"/>
                <a:ea typeface="DFKai-SB" panose="03000509000000000000" pitchFamily="65" charset="-120"/>
              </a:rPr>
              <a:t>射</a:t>
            </a:r>
            <a:endParaRPr lang="en-US" sz="2400"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223816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64135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對付「自憐」</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lvl="1" indent="-457200" algn="l">
              <a:lnSpc>
                <a:spcPts val="3100"/>
              </a:lnSpc>
              <a:buFont typeface="Arial" panose="020B0604020202020204" pitchFamily="34" charset="0"/>
              <a:buChar char="•"/>
              <a:defRPr/>
            </a:pPr>
            <a:r>
              <a:rPr lang="zh-TW" altLang="en-US" b="1" dirty="0">
                <a:solidFill>
                  <a:schemeClr val="tx1"/>
                </a:solidFill>
                <a:latin typeface="DFKai-SB" panose="03000509000000000000" pitchFamily="65" charset="-120"/>
                <a:ea typeface="DFKai-SB" panose="03000509000000000000" pitchFamily="65" charset="-120"/>
              </a:rPr>
              <a:t>去關心和幫助別</a:t>
            </a:r>
            <a:r>
              <a:rPr lang="zh-TW" altLang="en-US" b="1" dirty="0" smtClean="0">
                <a:solidFill>
                  <a:schemeClr val="tx1"/>
                </a:solidFill>
                <a:latin typeface="DFKai-SB" panose="03000509000000000000" pitchFamily="65" charset="-120"/>
                <a:ea typeface="DFKai-SB" panose="03000509000000000000" pitchFamily="65" charset="-120"/>
              </a:rPr>
              <a:t>人</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神希望我們伸手幫助別人，</a:t>
            </a:r>
            <a:r>
              <a:rPr lang="zh-TW" altLang="en-US" dirty="0" smtClean="0">
                <a:solidFill>
                  <a:schemeClr val="tx1"/>
                </a:solidFill>
                <a:latin typeface="DFKai-SB" panose="03000509000000000000" pitchFamily="65" charset="-120"/>
                <a:ea typeface="DFKai-SB" panose="03000509000000000000" pitchFamily="65" charset="-120"/>
              </a:rPr>
              <a:t>將眼光從專注在自己的需要，轉而注意到別人的需要</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腓</a:t>
            </a:r>
            <a:r>
              <a:rPr lang="en-US" altLang="zh-TW" dirty="0" smtClean="0">
                <a:solidFill>
                  <a:schemeClr val="tx1"/>
                </a:solidFill>
                <a:latin typeface="DFKai-SB" panose="03000509000000000000" pitchFamily="65" charset="-120"/>
                <a:ea typeface="DFKai-SB" panose="03000509000000000000" pitchFamily="65" charset="-120"/>
              </a:rPr>
              <a:t>2:4)</a:t>
            </a:r>
            <a:r>
              <a:rPr lang="zh-TW" altLang="en-US" b="1" dirty="0">
                <a:solidFill>
                  <a:srgbClr val="7030A0"/>
                </a:solidFill>
                <a:latin typeface="DFKai-SB" panose="03000509000000000000" pitchFamily="65" charset="-120"/>
                <a:ea typeface="DFKai-SB" panose="03000509000000000000" pitchFamily="65" charset="-120"/>
              </a:rPr>
              <a:t>必須下定決心除去我們的自憐，否則它會在我們心裡助長其他的罪惡</a:t>
            </a:r>
            <a:r>
              <a:rPr lang="zh-TW" altLang="en-US" b="1" dirty="0" smtClean="0">
                <a:solidFill>
                  <a:srgbClr val="7030A0"/>
                </a:solidFill>
                <a:latin typeface="DFKai-SB" panose="03000509000000000000" pitchFamily="65" charset="-120"/>
                <a:ea typeface="DFKai-SB" panose="03000509000000000000" pitchFamily="65" charset="-120"/>
              </a:rPr>
              <a:t>。當自</a:t>
            </a:r>
            <a:r>
              <a:rPr lang="zh-TW" altLang="en-US" b="1" dirty="0">
                <a:solidFill>
                  <a:srgbClr val="7030A0"/>
                </a:solidFill>
                <a:latin typeface="DFKai-SB" panose="03000509000000000000" pitchFamily="65" charset="-120"/>
                <a:ea typeface="DFKai-SB" panose="03000509000000000000" pitchFamily="65" charset="-120"/>
              </a:rPr>
              <a:t>憐的念</a:t>
            </a:r>
            <a:r>
              <a:rPr lang="zh-TW" altLang="en-US" b="1" dirty="0" smtClean="0">
                <a:solidFill>
                  <a:srgbClr val="7030A0"/>
                </a:solidFill>
                <a:latin typeface="DFKai-SB" panose="03000509000000000000" pitchFamily="65" charset="-120"/>
                <a:ea typeface="DFKai-SB" panose="03000509000000000000" pitchFamily="65" charset="-120"/>
              </a:rPr>
              <a:t>頭來攻擊我們時，</a:t>
            </a:r>
            <a:r>
              <a:rPr lang="zh-TW" altLang="en-US" b="1" dirty="0">
                <a:solidFill>
                  <a:srgbClr val="7030A0"/>
                </a:solidFill>
                <a:latin typeface="DFKai-SB" panose="03000509000000000000" pitchFamily="65" charset="-120"/>
                <a:ea typeface="DFKai-SB" panose="03000509000000000000" pitchFamily="65" charset="-120"/>
              </a:rPr>
              <a:t>就要立刻求告主</a:t>
            </a:r>
            <a:r>
              <a:rPr lang="zh-TW" altLang="en-US" b="1" dirty="0" smtClean="0">
                <a:solidFill>
                  <a:srgbClr val="7030A0"/>
                </a:solidFill>
                <a:latin typeface="DFKai-SB" panose="03000509000000000000" pitchFamily="65" charset="-120"/>
                <a:ea typeface="DFKai-SB" panose="03000509000000000000" pitchFamily="65" charset="-120"/>
              </a:rPr>
              <a:t>名</a:t>
            </a:r>
            <a:r>
              <a:rPr lang="en-US" b="1" dirty="0" smtClean="0">
                <a:solidFill>
                  <a:srgbClr val="7030A0"/>
                </a:solidFill>
                <a:latin typeface="DFKai-SB" panose="03000509000000000000" pitchFamily="65" charset="-120"/>
                <a:ea typeface="DFKai-SB" panose="03000509000000000000" pitchFamily="65" charset="-120"/>
              </a:rPr>
              <a:t>:</a:t>
            </a:r>
            <a:r>
              <a:rPr lang="zh-TW" altLang="en-US" b="1" dirty="0" smtClean="0">
                <a:solidFill>
                  <a:srgbClr val="7030A0"/>
                </a:solidFill>
                <a:latin typeface="DFKai-SB" panose="03000509000000000000" pitchFamily="65" charset="-120"/>
                <a:ea typeface="DFKai-SB" panose="03000509000000000000" pitchFamily="65" charset="-120"/>
              </a:rPr>
              <a:t> 「主</a:t>
            </a:r>
            <a:r>
              <a:rPr lang="zh-TW" altLang="en-US" b="1" dirty="0">
                <a:solidFill>
                  <a:srgbClr val="7030A0"/>
                </a:solidFill>
                <a:latin typeface="DFKai-SB" panose="03000509000000000000" pitchFamily="65" charset="-120"/>
                <a:ea typeface="DFKai-SB" panose="03000509000000000000" pitchFamily="65" charset="-120"/>
              </a:rPr>
              <a:t>啊，</a:t>
            </a:r>
            <a:r>
              <a:rPr lang="zh-TW" altLang="en-US" b="1" dirty="0" smtClean="0">
                <a:solidFill>
                  <a:srgbClr val="7030A0"/>
                </a:solidFill>
                <a:latin typeface="DFKai-SB" panose="03000509000000000000" pitchFamily="65" charset="-120"/>
                <a:ea typeface="DFKai-SB" panose="03000509000000000000" pitchFamily="65" charset="-120"/>
              </a:rPr>
              <a:t>懇求</a:t>
            </a:r>
            <a:r>
              <a:rPr lang="zh-TW" altLang="en-US" b="1" dirty="0">
                <a:solidFill>
                  <a:srgbClr val="7030A0"/>
                </a:solidFill>
                <a:latin typeface="DFKai-SB" panose="03000509000000000000" pitchFamily="65" charset="-120"/>
                <a:ea typeface="DFKai-SB" panose="03000509000000000000" pitchFamily="65" charset="-120"/>
              </a:rPr>
              <a:t>你使我從憐愛自己，轉為憐憫別</a:t>
            </a:r>
            <a:r>
              <a:rPr lang="zh-TW" altLang="en-US" b="1" dirty="0" smtClean="0">
                <a:solidFill>
                  <a:srgbClr val="7030A0"/>
                </a:solidFill>
                <a:latin typeface="DFKai-SB" panose="03000509000000000000" pitchFamily="65" charset="-120"/>
                <a:ea typeface="DFKai-SB" panose="03000509000000000000" pitchFamily="65" charset="-120"/>
              </a:rPr>
              <a:t>人」</a:t>
            </a:r>
            <a:endParaRPr lang="en-US" altLang="zh-TW" b="1" dirty="0" smtClean="0">
              <a:solidFill>
                <a:srgbClr val="7030A0"/>
              </a:solidFill>
              <a:latin typeface="DFKai-SB" panose="03000509000000000000" pitchFamily="65" charset="-120"/>
              <a:ea typeface="DFKai-SB" panose="03000509000000000000" pitchFamily="65" charset="-120"/>
            </a:endParaRPr>
          </a:p>
          <a:p>
            <a:pPr lvl="1" indent="-457200" algn="l">
              <a:lnSpc>
                <a:spcPts val="3100"/>
              </a:lnSpc>
              <a:buFont typeface="Arial" panose="020B0604020202020204" pitchFamily="34" charset="0"/>
              <a:buChar char="•"/>
              <a:defRPr/>
            </a:pP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揹起你的十字架</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可</a:t>
            </a:r>
            <a:r>
              <a:rPr lang="en-US" altLang="zh-TW" dirty="0">
                <a:solidFill>
                  <a:schemeClr val="tx1"/>
                </a:solidFill>
                <a:latin typeface="DFKai-SB" panose="03000509000000000000" pitchFamily="65" charset="-120"/>
                <a:ea typeface="DFKai-SB" panose="03000509000000000000" pitchFamily="65" charset="-120"/>
              </a:rPr>
              <a:t>8:34)</a:t>
            </a:r>
            <a:endParaRPr lang="en-US" dirty="0">
              <a:solidFill>
                <a:schemeClr val="tx1"/>
              </a:solidFill>
              <a:latin typeface="DFKai-SB" panose="03000509000000000000" pitchFamily="65" charset="-120"/>
              <a:ea typeface="DFKai-SB" panose="03000509000000000000" pitchFamily="65" charset="-120"/>
            </a:endParaRPr>
          </a:p>
          <a:p>
            <a:pPr marL="0" lvl="1" algn="l">
              <a:lnSpc>
                <a:spcPts val="3100"/>
              </a:lnSpc>
              <a:defRPr/>
            </a:pP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揹十架就是捨己過無私的生活</a:t>
            </a:r>
            <a:endParaRPr lang="en-US" altLang="zh-TW" dirty="0" smtClean="0">
              <a:solidFill>
                <a:schemeClr val="tx1"/>
              </a:solidFill>
              <a:latin typeface="DFKai-SB" panose="03000509000000000000" pitchFamily="65" charset="-120"/>
              <a:ea typeface="DFKai-SB" panose="03000509000000000000" pitchFamily="65" charset="-120"/>
            </a:endParaRPr>
          </a:p>
          <a:p>
            <a:pPr marL="0" lvl="1" algn="l">
              <a:lnSpc>
                <a:spcPts val="3100"/>
              </a:lnSpc>
              <a:defRPr/>
            </a:pP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神是愛，愛是不求自己的益處</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林前</a:t>
            </a:r>
            <a:r>
              <a:rPr lang="en-US" altLang="zh-TW" dirty="0" smtClean="0">
                <a:solidFill>
                  <a:schemeClr val="tx1"/>
                </a:solidFill>
                <a:latin typeface="DFKai-SB" panose="03000509000000000000" pitchFamily="65" charset="-120"/>
                <a:ea typeface="DFKai-SB" panose="03000509000000000000" pitchFamily="65" charset="-120"/>
              </a:rPr>
              <a:t>13:5)</a:t>
            </a:r>
          </a:p>
          <a:p>
            <a:pPr marL="0" lvl="1" algn="l">
              <a:lnSpc>
                <a:spcPts val="3100"/>
              </a:lnSpc>
              <a:defRPr/>
            </a:pP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放下自己像種子被埋，神會眷顧你，使用你結出豐</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碩的子粒來</a:t>
            </a:r>
            <a:r>
              <a:rPr lang="en-US" altLang="zh-TW" dirty="0" smtClean="0">
                <a:solidFill>
                  <a:schemeClr val="tx1"/>
                </a:solidFill>
                <a:latin typeface="DFKai-SB" panose="03000509000000000000" pitchFamily="65" charset="-120"/>
                <a:ea typeface="DFKai-SB" panose="03000509000000000000" pitchFamily="65" charset="-120"/>
              </a:rPr>
              <a:t>.</a:t>
            </a:r>
          </a:p>
          <a:p>
            <a:pPr marL="0" lvl="1" algn="l">
              <a:lnSpc>
                <a:spcPts val="3100"/>
              </a:lnSpc>
              <a:defRPr/>
            </a:pPr>
            <a:r>
              <a:rPr lang="zh-TW" altLang="en-US" b="1" u="sng" dirty="0" smtClean="0">
                <a:solidFill>
                  <a:schemeClr val="tx1"/>
                </a:solidFill>
                <a:latin typeface="DFKai-SB" panose="03000509000000000000" pitchFamily="65" charset="-120"/>
                <a:ea typeface="DFKai-SB" panose="03000509000000000000" pitchFamily="65" charset="-120"/>
              </a:rPr>
              <a:t>腓</a:t>
            </a:r>
            <a:r>
              <a:rPr lang="en-US" altLang="zh-TW" b="1" u="sng" dirty="0" smtClean="0">
                <a:solidFill>
                  <a:schemeClr val="tx1"/>
                </a:solidFill>
                <a:latin typeface="DFKai-SB" panose="03000509000000000000" pitchFamily="65" charset="-120"/>
                <a:ea typeface="DFKai-SB" panose="03000509000000000000" pitchFamily="65" charset="-120"/>
              </a:rPr>
              <a:t>2:4</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各人不要單顧自己的事，也要顧別人的事</a:t>
            </a:r>
            <a:r>
              <a:rPr lang="zh-TW" altLang="en-US" dirty="0" smtClean="0">
                <a:solidFill>
                  <a:schemeClr val="tx1"/>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a:p>
            <a:pPr marL="0" lvl="1" algn="l">
              <a:lnSpc>
                <a:spcPts val="3100"/>
              </a:lnSpc>
              <a:defRPr/>
            </a:pPr>
            <a:r>
              <a:rPr lang="zh-TW" altLang="en-US" b="1" u="sng" dirty="0">
                <a:solidFill>
                  <a:schemeClr val="tx1"/>
                </a:solidFill>
                <a:latin typeface="DFKai-SB" panose="03000509000000000000" pitchFamily="65" charset="-120"/>
                <a:ea typeface="DFKai-SB" panose="03000509000000000000" pitchFamily="65" charset="-120"/>
              </a:rPr>
              <a:t>可</a:t>
            </a:r>
            <a:r>
              <a:rPr lang="en-US" altLang="zh-TW" b="1" u="sng" dirty="0" smtClean="0">
                <a:solidFill>
                  <a:schemeClr val="tx1"/>
                </a:solidFill>
                <a:latin typeface="DFKai-SB" panose="03000509000000000000" pitchFamily="65" charset="-120"/>
                <a:ea typeface="DFKai-SB" panose="03000509000000000000" pitchFamily="65" charset="-120"/>
              </a:rPr>
              <a:t>8:34</a:t>
            </a:r>
            <a:r>
              <a:rPr lang="zh-TW" altLang="en-US" b="1"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若</a:t>
            </a:r>
            <a:r>
              <a:rPr lang="zh-TW" altLang="en-US" dirty="0">
                <a:solidFill>
                  <a:schemeClr val="tx1"/>
                </a:solidFill>
                <a:latin typeface="DFKai-SB" panose="03000509000000000000" pitchFamily="65" charset="-120"/>
                <a:ea typeface="DFKai-SB" panose="03000509000000000000" pitchFamily="65" charset="-120"/>
              </a:rPr>
              <a:t>有人要跟從我，就當捨己，背起他的十字架</a:t>
            </a:r>
            <a:r>
              <a:rPr lang="zh-TW" altLang="en-US" dirty="0" smtClean="0">
                <a:solidFill>
                  <a:schemeClr val="tx1"/>
                </a:solidFill>
                <a:latin typeface="DFKai-SB" panose="03000509000000000000" pitchFamily="65" charset="-120"/>
                <a:ea typeface="DFKai-SB" panose="03000509000000000000" pitchFamily="65" charset="-120"/>
              </a:rPr>
              <a:t>來</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跟</a:t>
            </a:r>
            <a:r>
              <a:rPr lang="zh-TW" altLang="en-US" dirty="0">
                <a:solidFill>
                  <a:schemeClr val="tx1"/>
                </a:solidFill>
                <a:latin typeface="DFKai-SB" panose="03000509000000000000" pitchFamily="65" charset="-120"/>
                <a:ea typeface="DFKai-SB" panose="03000509000000000000" pitchFamily="65" charset="-120"/>
              </a:rPr>
              <a:t>從我</a:t>
            </a:r>
            <a:endParaRPr lang="en-US" sz="2800"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796478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44450"/>
            <a:ext cx="9144000" cy="79375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對</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付「自憐」</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lvl="1" indent="-457200" algn="l">
              <a:lnSpc>
                <a:spcPts val="40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讓神的同在點燃希望，脫離過去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自憐將我們困在過去，我們要承認問題，將過去交給神，讓自己在基督裡成為新造的人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林後</a:t>
            </a:r>
            <a:r>
              <a:rPr lang="en-US" altLang="zh-TW" dirty="0" smtClean="0">
                <a:solidFill>
                  <a:schemeClr val="tx1"/>
                </a:solidFill>
                <a:latin typeface="DFKai-SB" panose="03000509000000000000" pitchFamily="65" charset="-120"/>
                <a:ea typeface="DFKai-SB" panose="03000509000000000000" pitchFamily="65" charset="-120"/>
              </a:rPr>
              <a:t>5:17)(</a:t>
            </a:r>
            <a:r>
              <a:rPr lang="zh-TW" altLang="en-US" dirty="0" smtClean="0">
                <a:solidFill>
                  <a:schemeClr val="tx1"/>
                </a:solidFill>
                <a:latin typeface="DFKai-SB" panose="03000509000000000000" pitchFamily="65" charset="-120"/>
                <a:ea typeface="DFKai-SB" panose="03000509000000000000" pitchFamily="65" charset="-120"/>
              </a:rPr>
              <a:t>繁</a:t>
            </a:r>
            <a:r>
              <a:rPr lang="en-US" altLang="zh-TW" dirty="0" smtClean="0">
                <a:solidFill>
                  <a:schemeClr val="tx1"/>
                </a:solidFill>
                <a:latin typeface="DFKai-SB" panose="03000509000000000000" pitchFamily="65" charset="-120"/>
                <a:ea typeface="DFKai-SB" panose="03000509000000000000" pitchFamily="65" charset="-120"/>
              </a:rPr>
              <a:t>p.201)</a:t>
            </a:r>
          </a:p>
          <a:p>
            <a:pPr lvl="1" indent="-457200" algn="l">
              <a:lnSpc>
                <a:spcPts val="4000"/>
              </a:lnSpc>
              <a:buFont typeface="Arial" panose="020B0604020202020204" pitchFamily="34" charset="0"/>
              <a:buChar char="•"/>
              <a:defRPr/>
            </a:pPr>
            <a:r>
              <a:rPr lang="zh-TW" altLang="en-US" dirty="0" smtClean="0">
                <a:solidFill>
                  <a:schemeClr val="tx1"/>
                </a:solidFill>
                <a:latin typeface="DFKai-SB" panose="03000509000000000000" pitchFamily="65" charset="-120"/>
                <a:ea typeface="DFKai-SB" panose="03000509000000000000" pitchFamily="65" charset="-120"/>
              </a:rPr>
              <a:t>警醒留心</a:t>
            </a:r>
            <a:r>
              <a:rPr lang="zh-TW" altLang="en-US" dirty="0">
                <a:solidFill>
                  <a:schemeClr val="tx1"/>
                </a:solidFill>
                <a:latin typeface="DFKai-SB" panose="03000509000000000000" pitchFamily="65" charset="-120"/>
                <a:ea typeface="DFKai-SB" panose="03000509000000000000" pitchFamily="65" charset="-120"/>
              </a:rPr>
              <a:t>自</a:t>
            </a:r>
            <a:r>
              <a:rPr lang="zh-TW" altLang="en-US" dirty="0" smtClean="0">
                <a:solidFill>
                  <a:schemeClr val="tx1"/>
                </a:solidFill>
                <a:latin typeface="DFKai-SB" panose="03000509000000000000" pitchFamily="65" charset="-120"/>
                <a:ea typeface="DFKai-SB" panose="03000509000000000000" pitchFamily="65" charset="-120"/>
              </a:rPr>
              <a:t>己的思想，倚靠神而有正確的思想</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常常用正面的形容</a:t>
            </a:r>
            <a:r>
              <a:rPr lang="zh-TW" altLang="en-US" dirty="0">
                <a:solidFill>
                  <a:schemeClr val="tx1"/>
                </a:solidFill>
                <a:latin typeface="DFKai-SB" panose="03000509000000000000" pitchFamily="65" charset="-120"/>
                <a:ea typeface="DFKai-SB" panose="03000509000000000000" pitchFamily="65" charset="-120"/>
              </a:rPr>
              <a:t>詞、神的話</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「靠著那加給我力量的，我凡事都能</a:t>
            </a:r>
            <a:r>
              <a:rPr lang="zh-TW" altLang="en-US" b="1" dirty="0">
                <a:solidFill>
                  <a:schemeClr val="tx1"/>
                </a:solidFill>
                <a:latin typeface="DFKai-SB" panose="03000509000000000000" pitchFamily="65" charset="-120"/>
                <a:ea typeface="DFKai-SB" panose="03000509000000000000" pitchFamily="65" charset="-120"/>
              </a:rPr>
              <a:t>」</a:t>
            </a:r>
            <a:r>
              <a:rPr lang="en-US" altLang="zh-TW" b="1" dirty="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向</a:t>
            </a:r>
            <a:r>
              <a:rPr lang="zh-TW" altLang="en-US" dirty="0" smtClean="0">
                <a:solidFill>
                  <a:schemeClr val="tx1"/>
                </a:solidFill>
                <a:latin typeface="DFKai-SB" panose="03000509000000000000" pitchFamily="65" charset="-120"/>
                <a:ea typeface="DFKai-SB" panose="03000509000000000000" pitchFamily="65" charset="-120"/>
              </a:rPr>
              <a:t>自己內心說出信心、正面、鼓勵自己的話</a:t>
            </a:r>
            <a:r>
              <a:rPr lang="en-US" altLang="zh-TW" dirty="0" smtClean="0">
                <a:solidFill>
                  <a:schemeClr val="tx1"/>
                </a:solidFill>
                <a:latin typeface="DFKai-SB" panose="03000509000000000000" pitchFamily="65" charset="-120"/>
                <a:ea typeface="DFKai-SB" panose="03000509000000000000" pitchFamily="65" charset="-120"/>
              </a:rPr>
              <a:t>.</a:t>
            </a:r>
            <a:endParaRPr lang="en-US" dirty="0">
              <a:solidFill>
                <a:schemeClr val="tx1"/>
              </a:solidFill>
              <a:latin typeface="DFKai-SB" panose="03000509000000000000" pitchFamily="65" charset="-120"/>
              <a:ea typeface="DFKai-SB" panose="03000509000000000000" pitchFamily="65" charset="-120"/>
            </a:endParaRPr>
          </a:p>
          <a:p>
            <a:pPr marL="0" lvl="1" algn="l">
              <a:lnSpc>
                <a:spcPts val="4000"/>
              </a:lnSpc>
              <a:defRPr/>
            </a:pPr>
            <a:r>
              <a:rPr lang="zh-TW" altLang="en-US" u="sng" dirty="0" smtClean="0">
                <a:solidFill>
                  <a:schemeClr val="tx1"/>
                </a:solidFill>
                <a:latin typeface="DFKai-SB" panose="03000509000000000000" pitchFamily="65" charset="-120"/>
                <a:ea typeface="DFKai-SB" panose="03000509000000000000" pitchFamily="65" charset="-120"/>
              </a:rPr>
              <a:t> </a:t>
            </a:r>
            <a:endParaRPr lang="en-US" altLang="zh-TW" u="sng" dirty="0" smtClean="0">
              <a:solidFill>
                <a:schemeClr val="tx1"/>
              </a:solidFill>
              <a:latin typeface="DFKai-SB" panose="03000509000000000000" pitchFamily="65" charset="-120"/>
              <a:ea typeface="DFKai-SB" panose="03000509000000000000" pitchFamily="65" charset="-120"/>
            </a:endParaRPr>
          </a:p>
          <a:p>
            <a:pPr marL="0" lvl="1" algn="l">
              <a:lnSpc>
                <a:spcPts val="4000"/>
              </a:lnSpc>
              <a:defRPr/>
            </a:pPr>
            <a:r>
              <a:rPr lang="zh-TW" altLang="en-US" u="sng" dirty="0" smtClean="0">
                <a:solidFill>
                  <a:schemeClr val="tx1"/>
                </a:solidFill>
                <a:latin typeface="DFKai-SB" panose="03000509000000000000" pitchFamily="65" charset="-120"/>
                <a:ea typeface="DFKai-SB" panose="03000509000000000000" pitchFamily="65" charset="-120"/>
              </a:rPr>
              <a:t>林</a:t>
            </a:r>
            <a:r>
              <a:rPr lang="zh-TW" altLang="en-US" u="sng" dirty="0">
                <a:solidFill>
                  <a:schemeClr val="tx1"/>
                </a:solidFill>
                <a:latin typeface="DFKai-SB" panose="03000509000000000000" pitchFamily="65" charset="-120"/>
                <a:ea typeface="DFKai-SB" panose="03000509000000000000" pitchFamily="65" charset="-120"/>
              </a:rPr>
              <a:t>後</a:t>
            </a:r>
            <a:r>
              <a:rPr lang="en-US" altLang="zh-TW" b="1" u="sng" dirty="0" smtClean="0">
                <a:solidFill>
                  <a:schemeClr val="tx1"/>
                </a:solidFill>
                <a:latin typeface="DFKai-SB" panose="03000509000000000000" pitchFamily="65" charset="-120"/>
                <a:ea typeface="DFKai-SB" panose="03000509000000000000" pitchFamily="65" charset="-120"/>
              </a:rPr>
              <a:t>5:17</a:t>
            </a:r>
            <a:r>
              <a:rPr lang="zh-TW" altLang="en-US" dirty="0" smtClean="0">
                <a:solidFill>
                  <a:schemeClr val="tx1"/>
                </a:solidFill>
                <a:latin typeface="DFKai-SB" panose="03000509000000000000" pitchFamily="65" charset="-120"/>
                <a:ea typeface="DFKai-SB" panose="03000509000000000000" pitchFamily="65" charset="-120"/>
              </a:rPr>
              <a:t> 若</a:t>
            </a:r>
            <a:r>
              <a:rPr lang="zh-TW" altLang="en-US" dirty="0">
                <a:solidFill>
                  <a:schemeClr val="tx1"/>
                </a:solidFill>
                <a:latin typeface="DFKai-SB" panose="03000509000000000000" pitchFamily="65" charset="-120"/>
                <a:ea typeface="DFKai-SB" panose="03000509000000000000" pitchFamily="65" charset="-120"/>
              </a:rPr>
              <a:t>有人在基督裡，他就是新造的人，舊事已過</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都變</a:t>
            </a:r>
            <a:r>
              <a:rPr lang="zh-TW" altLang="en-US" dirty="0">
                <a:solidFill>
                  <a:schemeClr val="tx1"/>
                </a:solidFill>
                <a:latin typeface="DFKai-SB" panose="03000509000000000000" pitchFamily="65" charset="-120"/>
                <a:ea typeface="DFKai-SB" panose="03000509000000000000" pitchFamily="65" charset="-120"/>
              </a:rPr>
              <a:t>成新的了</a:t>
            </a:r>
            <a:endParaRPr lang="en-US" sz="2800" dirty="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0007636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22324"/>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067800" cy="5943600"/>
          </a:xfrm>
        </p:spPr>
        <p:txBody>
          <a:bodyPr>
            <a:noAutofit/>
          </a:bodyPr>
          <a:lstStyle/>
          <a:p>
            <a:pPr marL="0" lvl="2" algn="l">
              <a:lnSpc>
                <a:spcPts val="4100"/>
              </a:lnSpc>
            </a:pPr>
            <a:r>
              <a:rPr lang="zh-TW" altLang="en-US" sz="2800" dirty="0">
                <a:solidFill>
                  <a:schemeClr val="tx1"/>
                </a:solidFill>
                <a:latin typeface="DFKai-SB" panose="03000509000000000000" pitchFamily="65" charset="-120"/>
                <a:ea typeface="DFKai-SB" panose="03000509000000000000" pitchFamily="65" charset="-120"/>
              </a:rPr>
              <a:t>親愛的父神，</a:t>
            </a:r>
            <a:r>
              <a:rPr lang="zh-TW" altLang="en-US" sz="2800" dirty="0" smtClean="0">
                <a:solidFill>
                  <a:schemeClr val="tx1"/>
                </a:solidFill>
                <a:latin typeface="DFKai-SB" panose="03000509000000000000" pitchFamily="65" charset="-120"/>
                <a:ea typeface="DFKai-SB" panose="03000509000000000000" pitchFamily="65" charset="-120"/>
              </a:rPr>
              <a:t>我來</a:t>
            </a:r>
            <a:r>
              <a:rPr lang="zh-TW" altLang="en-US" sz="2800" dirty="0">
                <a:solidFill>
                  <a:schemeClr val="tx1"/>
                </a:solidFill>
                <a:latin typeface="DFKai-SB" panose="03000509000000000000" pitchFamily="65" charset="-120"/>
                <a:ea typeface="DFKai-SB" panose="03000509000000000000" pitchFamily="65" charset="-120"/>
              </a:rPr>
              <a:t>到你面</a:t>
            </a:r>
            <a:r>
              <a:rPr lang="zh-TW" altLang="en-US" sz="2800" dirty="0" smtClean="0">
                <a:solidFill>
                  <a:schemeClr val="tx1"/>
                </a:solidFill>
                <a:latin typeface="DFKai-SB" panose="03000509000000000000" pitchFamily="65" charset="-120"/>
                <a:ea typeface="DFKai-SB" panose="03000509000000000000" pitchFamily="65" charset="-120"/>
              </a:rPr>
              <a:t>前向你承認，我常喜</a:t>
            </a:r>
            <a:r>
              <a:rPr lang="zh-TW" altLang="en-US" sz="2800" dirty="0">
                <a:solidFill>
                  <a:schemeClr val="tx1"/>
                </a:solidFill>
                <a:latin typeface="DFKai-SB" panose="03000509000000000000" pitchFamily="65" charset="-120"/>
                <a:ea typeface="DFKai-SB" panose="03000509000000000000" pitchFamily="65" charset="-120"/>
              </a:rPr>
              <a:t>歡將事</a:t>
            </a:r>
            <a:r>
              <a:rPr lang="zh-TW" altLang="en-US" sz="2800" dirty="0" smtClean="0">
                <a:solidFill>
                  <a:schemeClr val="tx1"/>
                </a:solidFill>
                <a:latin typeface="DFKai-SB" panose="03000509000000000000" pitchFamily="65" charset="-120"/>
                <a:ea typeface="DFKai-SB" panose="03000509000000000000" pitchFamily="65" charset="-120"/>
              </a:rPr>
              <a:t>情</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錯誤歸咎於生活、他人或環境，來逃</a:t>
            </a:r>
            <a:r>
              <a:rPr lang="zh-TW" altLang="en-US" sz="2800" dirty="0" smtClean="0">
                <a:solidFill>
                  <a:schemeClr val="tx1"/>
                </a:solidFill>
                <a:latin typeface="DFKai-SB" panose="03000509000000000000" pitchFamily="65" charset="-120"/>
                <a:ea typeface="DFKai-SB" panose="03000509000000000000" pitchFamily="65" charset="-120"/>
              </a:rPr>
              <a:t>避自己的責</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任。</a:t>
            </a:r>
            <a:r>
              <a:rPr lang="zh-TW" altLang="en-US" sz="2800" dirty="0">
                <a:solidFill>
                  <a:schemeClr val="tx1"/>
                </a:solidFill>
                <a:latin typeface="DFKai-SB" panose="03000509000000000000" pitchFamily="65" charset="-120"/>
                <a:ea typeface="DFKai-SB" panose="03000509000000000000" pitchFamily="65" charset="-120"/>
              </a:rPr>
              <a:t>主啊，</a:t>
            </a:r>
            <a:r>
              <a:rPr lang="zh-TW" altLang="en-US" sz="2800" dirty="0" smtClean="0">
                <a:solidFill>
                  <a:schemeClr val="tx1"/>
                </a:solidFill>
                <a:latin typeface="DFKai-SB" panose="03000509000000000000" pitchFamily="65" charset="-120"/>
                <a:ea typeface="DFKai-SB" panose="03000509000000000000" pitchFamily="65" charset="-120"/>
              </a:rPr>
              <a:t>我現在悔改你面前</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我不再以任何藉</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口讓</a:t>
            </a:r>
            <a:r>
              <a:rPr lang="zh-TW" altLang="en-US" sz="2800" dirty="0">
                <a:solidFill>
                  <a:schemeClr val="tx1"/>
                </a:solidFill>
                <a:latin typeface="DFKai-SB" panose="03000509000000000000" pitchFamily="65" charset="-120"/>
                <a:ea typeface="DFKai-SB" panose="03000509000000000000" pitchFamily="65" charset="-120"/>
              </a:rPr>
              <a:t>自己停留在「受害心態」的錯誤行為模式中</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祈求你幫助我， 賜給我信心</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常常定睛在你的權</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能，深深相</a:t>
            </a:r>
            <a:r>
              <a:rPr lang="zh-TW" altLang="en-US" sz="2800" dirty="0">
                <a:solidFill>
                  <a:schemeClr val="tx1"/>
                </a:solidFill>
                <a:latin typeface="DFKai-SB" panose="03000509000000000000" pitchFamily="65" charset="-120"/>
                <a:ea typeface="DFKai-SB" panose="03000509000000000000" pitchFamily="65" charset="-120"/>
              </a:rPr>
              <a:t>信</a:t>
            </a:r>
            <a:r>
              <a:rPr lang="zh-TW" altLang="en-US" sz="2800" dirty="0" smtClean="0">
                <a:solidFill>
                  <a:schemeClr val="tx1"/>
                </a:solidFill>
                <a:latin typeface="DFKai-SB" panose="03000509000000000000" pitchFamily="65" charset="-120"/>
                <a:ea typeface="DFKai-SB" panose="03000509000000000000" pitchFamily="65" charset="-120"/>
              </a:rPr>
              <a:t>「在你凡事都能」，世上沒有任何問</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題大過你的救贖恩典，當我生活中面臨挑戰時</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提</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醒我並賜給我力量選擇來信靠你</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並支取</a:t>
            </a:r>
            <a:r>
              <a:rPr lang="zh-TW" altLang="en-US" sz="2800" dirty="0">
                <a:solidFill>
                  <a:schemeClr val="tx1"/>
                </a:solidFill>
                <a:latin typeface="DFKai-SB" panose="03000509000000000000" pitchFamily="65" charset="-120"/>
                <a:ea typeface="DFKai-SB" panose="03000509000000000000" pitchFamily="65" charset="-120"/>
              </a:rPr>
              <a:t>你的話</a:t>
            </a:r>
            <a:r>
              <a:rPr lang="zh-TW" altLang="en-US" sz="2800" dirty="0" smtClean="0">
                <a:solidFill>
                  <a:schemeClr val="tx1"/>
                </a:solidFill>
                <a:latin typeface="DFKai-SB" panose="03000509000000000000" pitchFamily="65" charset="-120"/>
                <a:ea typeface="DFKai-SB" panose="03000509000000000000" pitchFamily="65" charset="-120"/>
              </a:rPr>
              <a:t>語</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 </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靠著</a:t>
            </a:r>
            <a:r>
              <a:rPr lang="zh-TW" altLang="en-US" sz="2800" dirty="0" smtClean="0">
                <a:solidFill>
                  <a:schemeClr val="tx1"/>
                </a:solidFill>
                <a:latin typeface="DFKai-SB" panose="03000509000000000000" pitchFamily="65" charset="-120"/>
                <a:ea typeface="DFKai-SB" panose="03000509000000000000" pitchFamily="65" charset="-120"/>
              </a:rPr>
              <a:t>那加</a:t>
            </a:r>
            <a:r>
              <a:rPr lang="zh-TW" altLang="en-US" sz="2800" dirty="0">
                <a:solidFill>
                  <a:schemeClr val="tx1"/>
                </a:solidFill>
                <a:latin typeface="DFKai-SB" panose="03000509000000000000" pitchFamily="65" charset="-120"/>
                <a:ea typeface="DFKai-SB" panose="03000509000000000000" pitchFamily="65" charset="-120"/>
              </a:rPr>
              <a:t>給</a:t>
            </a:r>
            <a:r>
              <a:rPr lang="zh-TW" altLang="en-US" sz="2800" dirty="0" smtClean="0">
                <a:solidFill>
                  <a:schemeClr val="tx1"/>
                </a:solidFill>
                <a:latin typeface="DFKai-SB" panose="03000509000000000000" pitchFamily="65" charset="-120"/>
                <a:ea typeface="DFKai-SB" panose="03000509000000000000" pitchFamily="65" charset="-120"/>
              </a:rPr>
              <a:t>我力量的，我</a:t>
            </a:r>
            <a:r>
              <a:rPr lang="zh-TW" altLang="en-US" sz="2800" dirty="0">
                <a:solidFill>
                  <a:schemeClr val="tx1"/>
                </a:solidFill>
                <a:latin typeface="DFKai-SB" panose="03000509000000000000" pitchFamily="65" charset="-120"/>
                <a:ea typeface="DFKai-SB" panose="03000509000000000000" pitchFamily="65" charset="-120"/>
              </a:rPr>
              <a:t>凡事都能</a:t>
            </a:r>
            <a:r>
              <a:rPr lang="zh-TW" altLang="en-US" sz="2800" b="1" dirty="0" smtClean="0">
                <a:solidFill>
                  <a:schemeClr val="tx1"/>
                </a:solidFill>
                <a:latin typeface="DFKai-SB" panose="03000509000000000000" pitchFamily="65" charset="-120"/>
                <a:ea typeface="DFKai-SB" panose="03000509000000000000" pitchFamily="65" charset="-120"/>
              </a:rPr>
              <a:t>」的應許，</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讓生命繼續往前，繼續成長</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腓</a:t>
            </a:r>
            <a:r>
              <a:rPr lang="en-US" altLang="zh-TW" sz="2800" dirty="0">
                <a:solidFill>
                  <a:schemeClr val="tx1"/>
                </a:solidFill>
                <a:latin typeface="DFKai-SB" panose="03000509000000000000" pitchFamily="65" charset="-120"/>
                <a:ea typeface="DFKai-SB" panose="03000509000000000000" pitchFamily="65" charset="-120"/>
              </a:rPr>
              <a:t>4:13)</a:t>
            </a:r>
            <a:endParaRPr lang="en-US" sz="2800" dirty="0">
              <a:solidFill>
                <a:schemeClr val="tx1"/>
              </a:solidFill>
              <a:latin typeface="DFKai-SB" panose="03000509000000000000" pitchFamily="65" charset="-120"/>
              <a:ea typeface="DFKai-SB" panose="03000509000000000000" pitchFamily="65" charset="-120"/>
            </a:endParaRPr>
          </a:p>
          <a:p>
            <a:pPr marL="0" lvl="2" algn="l">
              <a:lnSpc>
                <a:spcPts val="4100"/>
              </a:lnSpc>
            </a:pP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zh-TW" altLang="en-US" sz="2800"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724900" y="6400800"/>
            <a:ext cx="381000" cy="3651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85798"/>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067800" cy="5867400"/>
          </a:xfrm>
        </p:spPr>
        <p:txBody>
          <a:bodyPr>
            <a:noAutofit/>
          </a:bodyPr>
          <a:lstStyle/>
          <a:p>
            <a:pPr marL="0" lvl="2" algn="l">
              <a:lnSpc>
                <a:spcPts val="4000"/>
              </a:lnSpc>
            </a:pPr>
            <a:r>
              <a:rPr lang="zh-TW" altLang="en-US" sz="2800" dirty="0" smtClean="0">
                <a:solidFill>
                  <a:schemeClr val="tx1"/>
                </a:solidFill>
                <a:latin typeface="DFKai-SB" panose="03000509000000000000" pitchFamily="65" charset="-120"/>
                <a:ea typeface="DFKai-SB" panose="03000509000000000000" pitchFamily="65" charset="-120"/>
              </a:rPr>
              <a:t>主</a:t>
            </a:r>
            <a:r>
              <a:rPr lang="zh-TW" altLang="en-US" sz="2800" dirty="0">
                <a:solidFill>
                  <a:schemeClr val="tx1"/>
                </a:solidFill>
                <a:latin typeface="DFKai-SB" panose="03000509000000000000" pitchFamily="65" charset="-120"/>
                <a:ea typeface="DFKai-SB" panose="03000509000000000000" pitchFamily="65" charset="-120"/>
              </a:rPr>
              <a:t>啊</a:t>
            </a:r>
            <a:r>
              <a:rPr lang="zh-TW" altLang="en-US" sz="2800" dirty="0" smtClean="0">
                <a:solidFill>
                  <a:schemeClr val="tx1"/>
                </a:solidFill>
                <a:latin typeface="DFKai-SB" panose="03000509000000000000" pitchFamily="65" charset="-120"/>
                <a:ea typeface="DFKai-SB" panose="03000509000000000000" pitchFamily="65" charset="-120"/>
              </a:rPr>
              <a:t>，我定意在日常生活中將</a:t>
            </a:r>
            <a:r>
              <a:rPr lang="zh-TW" altLang="en-US" sz="2800" dirty="0">
                <a:solidFill>
                  <a:schemeClr val="tx1"/>
                </a:solidFill>
                <a:latin typeface="DFKai-SB" panose="03000509000000000000" pitchFamily="65" charset="-120"/>
                <a:ea typeface="DFKai-SB" panose="03000509000000000000" pitchFamily="65" charset="-120"/>
              </a:rPr>
              <a:t>眼光從專注在自己的需要</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轉而也注</a:t>
            </a:r>
            <a:r>
              <a:rPr lang="zh-TW" altLang="en-US" sz="2800" dirty="0">
                <a:solidFill>
                  <a:schemeClr val="tx1"/>
                </a:solidFill>
                <a:latin typeface="DFKai-SB" panose="03000509000000000000" pitchFamily="65" charset="-120"/>
                <a:ea typeface="DFKai-SB" panose="03000509000000000000" pitchFamily="65" charset="-120"/>
              </a:rPr>
              <a:t>意到別人的需</a:t>
            </a:r>
            <a:r>
              <a:rPr lang="zh-TW" altLang="en-US" sz="2800" dirty="0" smtClean="0">
                <a:solidFill>
                  <a:schemeClr val="tx1"/>
                </a:solidFill>
                <a:latin typeface="DFKai-SB" panose="03000509000000000000" pitchFamily="65" charset="-120"/>
                <a:ea typeface="DFKai-SB" panose="03000509000000000000" pitchFamily="65" charset="-120"/>
              </a:rPr>
              <a:t>要，幫助我</a:t>
            </a:r>
            <a:r>
              <a:rPr lang="zh-TW" altLang="en-US" sz="2800" dirty="0">
                <a:solidFill>
                  <a:schemeClr val="tx1"/>
                </a:solidFill>
                <a:latin typeface="DFKai-SB" panose="03000509000000000000" pitchFamily="65" charset="-120"/>
                <a:ea typeface="DFKai-SB" panose="03000509000000000000" pitchFamily="65" charset="-120"/>
              </a:rPr>
              <a:t>放下自</a:t>
            </a:r>
            <a:r>
              <a:rPr lang="zh-TW" altLang="en-US" sz="2800" dirty="0" smtClean="0">
                <a:solidFill>
                  <a:schemeClr val="tx1"/>
                </a:solidFill>
                <a:latin typeface="DFKai-SB" panose="03000509000000000000" pitchFamily="65" charset="-120"/>
                <a:ea typeface="DFKai-SB" panose="03000509000000000000" pitchFamily="65" charset="-120"/>
              </a:rPr>
              <a:t>己，祈求</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聖靈將神的愛澆灌我</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羅</a:t>
            </a:r>
            <a:r>
              <a:rPr lang="en-US" altLang="zh-TW" sz="2800" dirty="0" smtClean="0">
                <a:solidFill>
                  <a:schemeClr val="tx1"/>
                </a:solidFill>
                <a:latin typeface="DFKai-SB" panose="03000509000000000000" pitchFamily="65" charset="-120"/>
                <a:ea typeface="DFKai-SB" panose="03000509000000000000" pitchFamily="65" charset="-120"/>
              </a:rPr>
              <a:t>5:5)</a:t>
            </a:r>
            <a:r>
              <a:rPr lang="zh-TW" altLang="en-US" sz="2800" dirty="0" smtClean="0">
                <a:solidFill>
                  <a:schemeClr val="tx1"/>
                </a:solidFill>
                <a:latin typeface="DFKai-SB" panose="03000509000000000000" pitchFamily="65" charset="-120"/>
                <a:ea typeface="DFKai-SB" panose="03000509000000000000" pitchFamily="65" charset="-120"/>
              </a:rPr>
              <a:t>， 好讓我有力量活出</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像你一樣「凡事不</a:t>
            </a:r>
            <a:r>
              <a:rPr lang="zh-TW" altLang="en-US" sz="2800" dirty="0">
                <a:solidFill>
                  <a:schemeClr val="tx1"/>
                </a:solidFill>
                <a:latin typeface="DFKai-SB" panose="03000509000000000000" pitchFamily="65" charset="-120"/>
                <a:ea typeface="DFKai-SB" panose="03000509000000000000" pitchFamily="65" charset="-120"/>
              </a:rPr>
              <a:t>求自己的益</a:t>
            </a:r>
            <a:r>
              <a:rPr lang="zh-TW" altLang="en-US" sz="2800" dirty="0" smtClean="0">
                <a:solidFill>
                  <a:schemeClr val="tx1"/>
                </a:solidFill>
                <a:latin typeface="DFKai-SB" panose="03000509000000000000" pitchFamily="65" charset="-120"/>
                <a:ea typeface="DFKai-SB" panose="03000509000000000000" pitchFamily="65" charset="-120"/>
              </a:rPr>
              <a:t>處」的愛。我要將我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的「過去」交給你，祈求聖靈幫助我</a:t>
            </a:r>
            <a:r>
              <a:rPr lang="zh-TW" altLang="en-US" sz="2800" dirty="0">
                <a:solidFill>
                  <a:schemeClr val="tx1"/>
                </a:solidFill>
                <a:latin typeface="DFKai-SB" panose="03000509000000000000" pitchFamily="65" charset="-120"/>
                <a:ea typeface="DFKai-SB" panose="03000509000000000000" pitchFamily="65" charset="-120"/>
              </a:rPr>
              <a:t>警醒留心自</a:t>
            </a:r>
            <a:r>
              <a:rPr lang="zh-TW" altLang="en-US" sz="2800" dirty="0" smtClean="0">
                <a:solidFill>
                  <a:schemeClr val="tx1"/>
                </a:solidFill>
                <a:latin typeface="DFKai-SB" panose="03000509000000000000" pitchFamily="65" charset="-120"/>
                <a:ea typeface="DFKai-SB" panose="03000509000000000000" pitchFamily="65" charset="-120"/>
              </a:rPr>
              <a:t>己</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思</a:t>
            </a:r>
            <a:r>
              <a:rPr lang="zh-TW" altLang="en-US" sz="2800" dirty="0" smtClean="0">
                <a:solidFill>
                  <a:schemeClr val="tx1"/>
                </a:solidFill>
                <a:latin typeface="DFKai-SB" panose="03000509000000000000" pitchFamily="65" charset="-120"/>
                <a:ea typeface="DFKai-SB" panose="03000509000000000000" pitchFamily="65" charset="-120"/>
              </a:rPr>
              <a:t>想，常常用你的話語向</a:t>
            </a:r>
            <a:r>
              <a:rPr lang="zh-TW" altLang="en-US" sz="2800" dirty="0">
                <a:solidFill>
                  <a:schemeClr val="tx1"/>
                </a:solidFill>
                <a:latin typeface="DFKai-SB" panose="03000509000000000000" pitchFamily="65" charset="-120"/>
                <a:ea typeface="DFKai-SB" panose="03000509000000000000" pitchFamily="65" charset="-120"/>
              </a:rPr>
              <a:t>自己內心說出信心、</a:t>
            </a:r>
            <a:r>
              <a:rPr lang="zh-TW" altLang="en-US" sz="2800" dirty="0" smtClean="0">
                <a:solidFill>
                  <a:schemeClr val="tx1"/>
                </a:solidFill>
                <a:latin typeface="DFKai-SB" panose="03000509000000000000" pitchFamily="65" charset="-120"/>
                <a:ea typeface="DFKai-SB" panose="03000509000000000000" pitchFamily="65" charset="-120"/>
              </a:rPr>
              <a:t>正</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面</a:t>
            </a:r>
            <a:r>
              <a:rPr lang="zh-TW" altLang="en-US" sz="2800" dirty="0">
                <a:solidFill>
                  <a:schemeClr val="tx1"/>
                </a:solidFill>
                <a:latin typeface="DFKai-SB" panose="03000509000000000000" pitchFamily="65" charset="-120"/>
                <a:ea typeface="DFKai-SB" panose="03000509000000000000" pitchFamily="65" charset="-120"/>
              </a:rPr>
              <a:t>、鼓勵自己的</a:t>
            </a:r>
            <a:r>
              <a:rPr lang="zh-TW" altLang="en-US" sz="2800" dirty="0" smtClean="0">
                <a:solidFill>
                  <a:schemeClr val="tx1"/>
                </a:solidFill>
                <a:latin typeface="DFKai-SB" panose="03000509000000000000" pitchFamily="65" charset="-120"/>
                <a:ea typeface="DFKai-SB" panose="03000509000000000000" pitchFamily="65" charset="-120"/>
              </a:rPr>
              <a:t>話，也讓我口</a:t>
            </a:r>
            <a:r>
              <a:rPr lang="zh-TW" altLang="en-US" sz="2800" dirty="0">
                <a:solidFill>
                  <a:schemeClr val="tx1"/>
                </a:solidFill>
                <a:latin typeface="DFKai-SB" panose="03000509000000000000" pitchFamily="65" charset="-120"/>
                <a:ea typeface="DFKai-SB" panose="03000509000000000000" pitchFamily="65" charset="-120"/>
              </a:rPr>
              <a:t>裏面常常說出感恩</a:t>
            </a:r>
            <a:r>
              <a:rPr lang="zh-TW" altLang="en-US" sz="2800" dirty="0" smtClean="0">
                <a:solidFill>
                  <a:schemeClr val="tx1"/>
                </a:solidFill>
                <a:latin typeface="DFKai-SB" panose="03000509000000000000" pitchFamily="65" charset="-120"/>
                <a:ea typeface="DFKai-SB" panose="03000509000000000000" pitchFamily="65" charset="-120"/>
              </a:rPr>
              <a:t>的</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話</a:t>
            </a:r>
            <a:r>
              <a:rPr lang="zh-TW" altLang="en-US" sz="2800" dirty="0">
                <a:solidFill>
                  <a:schemeClr val="tx1"/>
                </a:solidFill>
                <a:latin typeface="DFKai-SB" panose="03000509000000000000" pitchFamily="65" charset="-120"/>
                <a:ea typeface="DFKai-SB" panose="03000509000000000000" pitchFamily="65" charset="-120"/>
              </a:rPr>
              <a:t>，稱頌、讚美袮的</a:t>
            </a:r>
            <a:r>
              <a:rPr lang="zh-TW" altLang="en-US" sz="2800" dirty="0" smtClean="0">
                <a:solidFill>
                  <a:schemeClr val="tx1"/>
                </a:solidFill>
                <a:latin typeface="DFKai-SB" panose="03000509000000000000" pitchFamily="65" charset="-120"/>
                <a:ea typeface="DFKai-SB" panose="03000509000000000000" pitchFamily="65" charset="-120"/>
              </a:rPr>
              <a:t>名</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奉</a:t>
            </a:r>
            <a:r>
              <a:rPr lang="zh-TW" altLang="en-US" sz="2800" dirty="0">
                <a:solidFill>
                  <a:schemeClr val="tx1"/>
                </a:solidFill>
                <a:latin typeface="DFKai-SB" panose="03000509000000000000" pitchFamily="65" charset="-120"/>
                <a:ea typeface="DFKai-SB" panose="03000509000000000000" pitchFamily="65" charset="-120"/>
              </a:rPr>
              <a:t>主耶穌基督的聖名</a:t>
            </a:r>
            <a:r>
              <a:rPr lang="zh-TW" altLang="en-US" sz="2800" dirty="0" smtClean="0">
                <a:solidFill>
                  <a:schemeClr val="tx1"/>
                </a:solidFill>
                <a:latin typeface="DFKai-SB" panose="03000509000000000000" pitchFamily="65" charset="-120"/>
                <a:ea typeface="DFKai-SB" panose="03000509000000000000" pitchFamily="65" charset="-120"/>
              </a:rPr>
              <a:t>禱</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告，</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阿們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724900" y="6400800"/>
            <a:ext cx="381000" cy="365125"/>
          </a:xfrm>
        </p:spPr>
        <p:txBody>
          <a:bodyPr/>
          <a:lstStyle/>
          <a:p>
            <a:fld id="{69C4CFD8-F662-4A36-AA27-12DE1FA08638}" type="slidenum">
              <a:rPr lang="en-US" smtClean="0"/>
              <a:t>15</a:t>
            </a:fld>
            <a:endParaRPr lang="en-US" dirty="0"/>
          </a:p>
        </p:txBody>
      </p:sp>
    </p:spTree>
    <p:extLst>
      <p:ext uri="{BB962C8B-B14F-4D97-AF65-F5344CB8AC3E}">
        <p14:creationId xmlns:p14="http://schemas.microsoft.com/office/powerpoint/2010/main" val="906489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9493"/>
            <a:ext cx="9144000" cy="804907"/>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067800" cy="5943600"/>
          </a:xfrm>
        </p:spPr>
        <p:txBody>
          <a:bodyPr>
            <a:noAutofit/>
          </a:bodyPr>
          <a:lstStyle/>
          <a:p>
            <a:pPr marL="514350" lvl="0" indent="-514350" algn="l">
              <a:lnSpc>
                <a:spcPts val="4000"/>
              </a:lnSpc>
              <a:buFont typeface="+mj-lt"/>
              <a:buAutoNum type="arabicPeriod"/>
            </a:pPr>
            <a:r>
              <a:rPr lang="zh-TW" altLang="en-US" sz="2800" dirty="0">
                <a:solidFill>
                  <a:schemeClr val="tx1"/>
                </a:solidFill>
                <a:latin typeface="DFKai-SB" panose="03000509000000000000" pitchFamily="65" charset="-120"/>
                <a:ea typeface="DFKai-SB" panose="03000509000000000000" pitchFamily="65" charset="-120"/>
              </a:rPr>
              <a:t>請分享你曾經為自己的問題責怪他人或找藉口嗎</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請為你自己寫下你的問題，和你用的藉口，以便可以真的去面對它</a:t>
            </a:r>
            <a:r>
              <a:rPr lang="en-US" sz="2800" dirty="0">
                <a:solidFill>
                  <a:schemeClr val="tx1"/>
                </a:solidFill>
                <a:latin typeface="DFKai-SB" panose="03000509000000000000" pitchFamily="65" charset="-120"/>
                <a:ea typeface="DFKai-SB" panose="03000509000000000000" pitchFamily="65" charset="-120"/>
              </a:rPr>
              <a:t> p.191-192 </a:t>
            </a:r>
            <a:r>
              <a:rPr lang="zh-TW" altLang="en-US" sz="2800" dirty="0">
                <a:solidFill>
                  <a:schemeClr val="tx1"/>
                </a:solidFill>
                <a:latin typeface="DFKai-SB" panose="03000509000000000000" pitchFamily="65" charset="-120"/>
                <a:ea typeface="DFKai-SB" panose="03000509000000000000" pitchFamily="65" charset="-120"/>
              </a:rPr>
              <a:t>繁</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根據第</a:t>
            </a:r>
            <a:r>
              <a:rPr lang="en-US" sz="2800" dirty="0">
                <a:solidFill>
                  <a:schemeClr val="tx1"/>
                </a:solidFill>
                <a:latin typeface="DFKai-SB" panose="03000509000000000000" pitchFamily="65" charset="-120"/>
                <a:ea typeface="DFKai-SB" panose="03000509000000000000" pitchFamily="65" charset="-120"/>
              </a:rPr>
              <a:t>21</a:t>
            </a:r>
            <a:r>
              <a:rPr lang="zh-TW" altLang="en-US" sz="2800" dirty="0">
                <a:solidFill>
                  <a:schemeClr val="tx1"/>
                </a:solidFill>
                <a:latin typeface="DFKai-SB" panose="03000509000000000000" pitchFamily="65" charset="-120"/>
                <a:ea typeface="DFKai-SB" panose="03000509000000000000" pitchFamily="65" charset="-120"/>
              </a:rPr>
              <a:t>章我們如何從「規避生活中真正的問題，以至於在同一個問題中打轉」的光景中解脫，得自由</a:t>
            </a:r>
            <a:r>
              <a:rPr lang="en-US" sz="2800" dirty="0">
                <a:solidFill>
                  <a:schemeClr val="tx1"/>
                </a:solidFill>
                <a:latin typeface="DFKai-SB" panose="03000509000000000000" pitchFamily="65" charset="-120"/>
                <a:ea typeface="DFKai-SB" panose="03000509000000000000" pitchFamily="65" charset="-120"/>
              </a:rPr>
              <a:t>? </a:t>
            </a:r>
          </a:p>
          <a:p>
            <a:pPr marL="514350" lvl="0" indent="-514350" algn="l">
              <a:lnSpc>
                <a:spcPts val="4000"/>
              </a:lnSpc>
              <a:buFont typeface="+mj-lt"/>
              <a:buAutoNum type="arabicPeriod"/>
            </a:pPr>
            <a:r>
              <a:rPr lang="zh-TW" altLang="en-US" sz="2800" dirty="0">
                <a:solidFill>
                  <a:schemeClr val="tx1"/>
                </a:solidFill>
                <a:latin typeface="DFKai-SB" panose="03000509000000000000" pitchFamily="65" charset="-120"/>
                <a:ea typeface="DFKai-SB" panose="03000509000000000000" pitchFamily="65" charset="-120"/>
              </a:rPr>
              <a:t>根據第</a:t>
            </a:r>
            <a:r>
              <a:rPr lang="en-US" sz="2800" dirty="0">
                <a:solidFill>
                  <a:schemeClr val="tx1"/>
                </a:solidFill>
                <a:latin typeface="DFKai-SB" panose="03000509000000000000" pitchFamily="65" charset="-120"/>
                <a:ea typeface="DFKai-SB" panose="03000509000000000000" pitchFamily="65" charset="-120"/>
              </a:rPr>
              <a:t>22</a:t>
            </a:r>
            <a:r>
              <a:rPr lang="zh-TW" altLang="en-US" sz="2800" dirty="0">
                <a:solidFill>
                  <a:schemeClr val="tx1"/>
                </a:solidFill>
                <a:latin typeface="DFKai-SB" panose="03000509000000000000" pitchFamily="65" charset="-120"/>
                <a:ea typeface="DFKai-SB" panose="03000509000000000000" pitchFamily="65" charset="-120"/>
              </a:rPr>
              <a:t>章 自憐的根源是甚麼</a:t>
            </a:r>
            <a:r>
              <a:rPr 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是</a:t>
            </a:r>
            <a:r>
              <a:rPr lang="zh-TW" altLang="en-US" sz="2800" dirty="0">
                <a:solidFill>
                  <a:schemeClr val="tx1"/>
                </a:solidFill>
                <a:latin typeface="DFKai-SB" panose="03000509000000000000" pitchFamily="65" charset="-120"/>
                <a:ea typeface="DFKai-SB" panose="03000509000000000000" pitchFamily="65" charset="-120"/>
              </a:rPr>
              <a:t>甚麼原因使我們自</a:t>
            </a:r>
            <a:r>
              <a:rPr lang="zh-TW" altLang="en-US" sz="2800" dirty="0" smtClean="0">
                <a:solidFill>
                  <a:schemeClr val="tx1"/>
                </a:solidFill>
                <a:latin typeface="DFKai-SB" panose="03000509000000000000" pitchFamily="65" charset="-120"/>
                <a:ea typeface="DFKai-SB" panose="03000509000000000000" pitchFamily="65" charset="-120"/>
              </a:rPr>
              <a:t>憐 </a:t>
            </a:r>
            <a:r>
              <a:rPr lang="en-US" sz="2800" dirty="0" smtClean="0">
                <a:solidFill>
                  <a:schemeClr val="tx1"/>
                </a:solidFill>
                <a:latin typeface="DFKai-SB" panose="03000509000000000000" pitchFamily="65" charset="-120"/>
                <a:ea typeface="DFKai-SB" panose="03000509000000000000" pitchFamily="65" charset="-120"/>
              </a:rPr>
              <a:t>?</a:t>
            </a:r>
          </a:p>
          <a:p>
            <a:pPr marL="514350" indent="-514350" algn="l">
              <a:lnSpc>
                <a:spcPts val="4000"/>
              </a:lnSpc>
              <a:buFont typeface="+mj-lt"/>
              <a:buAutoNum type="arabicPeriod"/>
            </a:pPr>
            <a:r>
              <a:rPr lang="zh-TW" altLang="en-US" sz="2800" dirty="0">
                <a:solidFill>
                  <a:schemeClr val="tx1"/>
                </a:solidFill>
                <a:latin typeface="DFKai-SB" panose="03000509000000000000" pitchFamily="65" charset="-120"/>
                <a:ea typeface="DFKai-SB" panose="03000509000000000000" pitchFamily="65" charset="-120"/>
              </a:rPr>
              <a:t>根據第</a:t>
            </a:r>
            <a:r>
              <a:rPr lang="en-US" sz="2800" dirty="0">
                <a:solidFill>
                  <a:schemeClr val="tx1"/>
                </a:solidFill>
                <a:latin typeface="DFKai-SB" panose="03000509000000000000" pitchFamily="65" charset="-120"/>
                <a:ea typeface="DFKai-SB" panose="03000509000000000000" pitchFamily="65" charset="-120"/>
              </a:rPr>
              <a:t>22</a:t>
            </a:r>
            <a:r>
              <a:rPr lang="zh-TW" altLang="en-US" sz="2800" dirty="0">
                <a:solidFill>
                  <a:schemeClr val="tx1"/>
                </a:solidFill>
                <a:latin typeface="DFKai-SB" panose="03000509000000000000" pitchFamily="65" charset="-120"/>
                <a:ea typeface="DFKai-SB" panose="03000509000000000000" pitchFamily="65" charset="-120"/>
              </a:rPr>
              <a:t>章你對作者</a:t>
            </a:r>
            <a:r>
              <a:rPr lang="en-US" sz="2800" dirty="0">
                <a:solidFill>
                  <a:schemeClr val="tx1"/>
                </a:solidFill>
                <a:latin typeface="DFKai-SB" panose="03000509000000000000" pitchFamily="65" charset="-120"/>
                <a:ea typeface="DFKai-SB" panose="03000509000000000000" pitchFamily="65" charset="-120"/>
              </a:rPr>
              <a:t>,Joyce Meyer </a:t>
            </a:r>
            <a:r>
              <a:rPr lang="zh-TW" altLang="en-US" sz="2800" dirty="0">
                <a:solidFill>
                  <a:schemeClr val="tx1"/>
                </a:solidFill>
                <a:latin typeface="DFKai-SB" panose="03000509000000000000" pitchFamily="65" charset="-120"/>
                <a:ea typeface="DFKai-SB" panose="03000509000000000000" pitchFamily="65" charset="-120"/>
              </a:rPr>
              <a:t>描述他對先生在球賽季節的週末只顧看球賽冷落她而產生的自憐有甚麼感想</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我們如何脫離自憐</a:t>
            </a:r>
            <a:r>
              <a:rPr 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請</a:t>
            </a:r>
            <a:r>
              <a:rPr lang="zh-TW" altLang="en-US" sz="2800" dirty="0">
                <a:solidFill>
                  <a:schemeClr val="tx1"/>
                </a:solidFill>
                <a:latin typeface="DFKai-SB" panose="03000509000000000000" pitchFamily="65" charset="-120"/>
                <a:ea typeface="DFKai-SB" panose="03000509000000000000" pitchFamily="65" charset="-120"/>
              </a:rPr>
              <a:t>分享你的見</a:t>
            </a:r>
            <a:r>
              <a:rPr lang="zh-TW" altLang="en-US" sz="2800" dirty="0" smtClean="0">
                <a:solidFill>
                  <a:schemeClr val="tx1"/>
                </a:solidFill>
                <a:latin typeface="DFKai-SB" panose="03000509000000000000" pitchFamily="65" charset="-120"/>
                <a:ea typeface="DFKai-SB" panose="03000509000000000000" pitchFamily="65" charset="-120"/>
              </a:rPr>
              <a:t>證</a:t>
            </a:r>
            <a:r>
              <a:rPr lang="en-US" altLang="zh-TW" sz="2800" dirty="0" smtClean="0">
                <a:solidFill>
                  <a:schemeClr val="tx1"/>
                </a:solidFill>
                <a:latin typeface="DFKai-SB" panose="03000509000000000000" pitchFamily="65" charset="-120"/>
                <a:ea typeface="DFKai-SB" panose="03000509000000000000" pitchFamily="65" charset="-120"/>
              </a:rPr>
              <a:t>.</a:t>
            </a:r>
            <a:r>
              <a:rPr lang="en-US" sz="2800" dirty="0" smtClean="0">
                <a:solidFill>
                  <a:schemeClr val="tx1"/>
                </a:solidFill>
                <a:latin typeface="DFKai-SB" panose="03000509000000000000" pitchFamily="65" charset="-120"/>
                <a:ea typeface="DFKai-SB" panose="03000509000000000000" pitchFamily="65" charset="-120"/>
              </a:rPr>
              <a:t> </a:t>
            </a:r>
            <a:endParaRPr lang="en-US" dirty="0"/>
          </a:p>
          <a:p>
            <a:pPr marL="514350" indent="-514350" algn="l">
              <a:lnSpc>
                <a:spcPts val="4000"/>
              </a:lnSpc>
              <a:buFont typeface="+mj-lt"/>
              <a:buAutoNum type="arabicPeriod"/>
            </a:pPr>
            <a:r>
              <a:rPr lang="zh-TW" altLang="en-US" sz="2800" dirty="0" smtClean="0">
                <a:solidFill>
                  <a:schemeClr val="tx1"/>
                </a:solidFill>
                <a:latin typeface="DFKai-SB" panose="03000509000000000000" pitchFamily="65" charset="-120"/>
                <a:ea typeface="DFKai-SB" panose="03000509000000000000" pitchFamily="65" charset="-120"/>
              </a:rPr>
              <a:t>請</a:t>
            </a:r>
            <a:r>
              <a:rPr lang="zh-TW" altLang="en-US" sz="2800" dirty="0">
                <a:solidFill>
                  <a:schemeClr val="tx1"/>
                </a:solidFill>
                <a:latin typeface="DFKai-SB" panose="03000509000000000000" pitchFamily="65" charset="-120"/>
                <a:ea typeface="DFKai-SB" panose="03000509000000000000" pitchFamily="65" charset="-120"/>
              </a:rPr>
              <a:t>分享你讀</a:t>
            </a:r>
            <a:r>
              <a:rPr lang="zh-TW" altLang="en-US" sz="2800" dirty="0" smtClean="0">
                <a:solidFill>
                  <a:schemeClr val="tx1"/>
                </a:solidFill>
                <a:latin typeface="DFKai-SB" panose="03000509000000000000" pitchFamily="65" charset="-120"/>
                <a:ea typeface="DFKai-SB" panose="03000509000000000000" pitchFamily="65" charset="-120"/>
              </a:rPr>
              <a:t>第</a:t>
            </a:r>
            <a:r>
              <a:rPr lang="en-US" altLang="zh-TW" sz="2800" dirty="0" smtClean="0">
                <a:solidFill>
                  <a:schemeClr val="tx1"/>
                </a:solidFill>
                <a:latin typeface="DFKai-SB" panose="03000509000000000000" pitchFamily="65" charset="-120"/>
                <a:ea typeface="DFKai-SB" panose="03000509000000000000" pitchFamily="65" charset="-120"/>
              </a:rPr>
              <a:t>21</a:t>
            </a:r>
            <a:r>
              <a:rPr lang="en-US" sz="2800" dirty="0" smtClean="0">
                <a:solidFill>
                  <a:schemeClr val="tx1"/>
                </a:solidFill>
                <a:latin typeface="DFKai-SB" panose="03000509000000000000" pitchFamily="65" charset="-120"/>
                <a:ea typeface="DFKai-SB" panose="03000509000000000000" pitchFamily="65" charset="-120"/>
              </a:rPr>
              <a:t>-2</a:t>
            </a:r>
            <a:r>
              <a:rPr lang="en-US" altLang="zh-TW" sz="2800" dirty="0" smtClean="0">
                <a:solidFill>
                  <a:schemeClr val="tx1"/>
                </a:solidFill>
                <a:latin typeface="DFKai-SB" panose="03000509000000000000" pitchFamily="65" charset="-120"/>
                <a:ea typeface="DFKai-SB" panose="03000509000000000000" pitchFamily="65" charset="-120"/>
              </a:rPr>
              <a:t>2</a:t>
            </a:r>
            <a:r>
              <a:rPr lang="zh-TW" altLang="en-US" sz="2800" dirty="0" smtClean="0">
                <a:solidFill>
                  <a:schemeClr val="tx1"/>
                </a:solidFill>
                <a:latin typeface="DFKai-SB" panose="03000509000000000000" pitchFamily="65" charset="-120"/>
                <a:ea typeface="DFKai-SB" panose="03000509000000000000" pitchFamily="65" charset="-120"/>
              </a:rPr>
              <a:t>章</a:t>
            </a:r>
            <a:r>
              <a:rPr lang="zh-TW" altLang="en-US" sz="2800" dirty="0">
                <a:solidFill>
                  <a:schemeClr val="tx1"/>
                </a:solidFill>
                <a:latin typeface="DFKai-SB" panose="03000509000000000000" pitchFamily="65" charset="-120"/>
                <a:ea typeface="DFKai-SB" panose="03000509000000000000" pitchFamily="65" charset="-120"/>
              </a:rPr>
              <a:t>最大的得著</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229600" y="6356350"/>
            <a:ext cx="457200" cy="365125"/>
          </a:xfrm>
        </p:spPr>
        <p:txBody>
          <a:bodyPr/>
          <a:lstStyle/>
          <a:p>
            <a:fld id="{69C4CFD8-F662-4A36-AA27-12DE1FA08638}" type="slidenum">
              <a:rPr lang="en-US" smtClean="0"/>
              <a:t>16</a:t>
            </a:fld>
            <a:endParaRPr lang="en-US" dirty="0"/>
          </a:p>
        </p:txBody>
      </p:sp>
    </p:spTree>
    <p:extLst>
      <p:ext uri="{BB962C8B-B14F-4D97-AF65-F5344CB8AC3E}">
        <p14:creationId xmlns:p14="http://schemas.microsoft.com/office/powerpoint/2010/main" val="4071739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26542</TotalTime>
  <Words>2994</Words>
  <Application>Microsoft Office PowerPoint</Application>
  <PresentationFormat>On-screen Show (4:3)</PresentationFormat>
  <Paragraphs>127</Paragraphs>
  <Slides>16</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Antinoou</vt:lpstr>
      <vt:lpstr>Arial Unicode MS</vt:lpstr>
      <vt:lpstr>標楷體</vt:lpstr>
      <vt:lpstr>標楷體</vt:lpstr>
      <vt:lpstr>新細明體</vt:lpstr>
      <vt:lpstr>新細明體</vt:lpstr>
      <vt:lpstr>Arial</vt:lpstr>
      <vt:lpstr>Arial Narrow</vt:lpstr>
      <vt:lpstr>Calibri</vt:lpstr>
      <vt:lpstr>Times New Roman</vt:lpstr>
      <vt:lpstr>Office Theme</vt:lpstr>
      <vt:lpstr> 曠野的心態(6-7)  </vt:lpstr>
      <vt:lpstr> 心態致勝 (遠見天下文化出版)(簡體版:終身成長) Mindset:The New Psychology of Success-How we can learn to fulfill our potential by Carol Dweck  </vt:lpstr>
      <vt:lpstr>拒絕如何在生命中發展</vt:lpstr>
      <vt:lpstr>我的行為可能是錯的、但那不是我的錯</vt:lpstr>
      <vt:lpstr>「受害者心態」的根源 </vt:lpstr>
      <vt:lpstr>「受害者心態」的徵候</vt:lpstr>
      <vt:lpstr>跳脫「受害者心態」 </vt:lpstr>
      <vt:lpstr>固定型思維 VS 成長型思維</vt:lpstr>
      <vt:lpstr>跳脫「受害者心態」 </vt:lpstr>
      <vt:lpstr>我的生命好悲慘:我為自己感到遺憾因我的生命如此不幸 </vt:lpstr>
      <vt:lpstr>「自憐」的徵候</vt:lpstr>
      <vt:lpstr>對付「自憐」</vt:lpstr>
      <vt:lpstr>對付「自憐」</vt:lpstr>
      <vt:lpstr>禱告範例</vt:lpstr>
      <vt:lpstr>禱告範例</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937</cp:revision>
  <cp:lastPrinted>2020-02-20T03:16:57Z</cp:lastPrinted>
  <dcterms:created xsi:type="dcterms:W3CDTF">2015-09-24T17:15:02Z</dcterms:created>
  <dcterms:modified xsi:type="dcterms:W3CDTF">2020-12-23T01:32:15Z</dcterms:modified>
</cp:coreProperties>
</file>