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71" r:id="rId12"/>
    <p:sldId id="265" r:id="rId13"/>
    <p:sldId id="266" r:id="rId14"/>
    <p:sldId id="272" r:id="rId15"/>
    <p:sldId id="267" r:id="rId16"/>
    <p:sldId id="268" r:id="rId17"/>
    <p:sldId id="273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824" autoAdjust="0"/>
    <p:restoredTop sz="94660"/>
  </p:normalViewPr>
  <p:slideViewPr>
    <p:cSldViewPr snapToGrid="0">
      <p:cViewPr varScale="1">
        <p:scale>
          <a:sx n="66" d="100"/>
          <a:sy n="66" d="100"/>
        </p:scale>
        <p:origin x="146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A24E0-3CE9-4E47-A412-9887C5E9CB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F754E-C03A-4E50-A983-CA3568A47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7CAD5-1757-4B53-A3F2-1A45A2EE0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1879-FBFC-4785-BA1D-36670BD2923A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36C36-D2A6-4F0C-85F1-2989ABF61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24922-99C3-4BFE-B83E-455712C89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3474C-57F4-4DEB-8C9C-8725766AC5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20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22A86-6338-44EF-A20F-C12875F20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8BD28-9403-4EA8-A868-D4F14AA63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8BD21-EFCA-46CC-9005-52C67E6B7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1879-FBFC-4785-BA1D-36670BD2923A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C9261-41BF-449C-9B01-61310B08C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EA533-7AF4-4955-A0F0-D055BA807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3474C-57F4-4DEB-8C9C-8725766AC5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1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0FE7E-73D3-4822-B480-F84B97926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A6004-035D-43AF-8EAA-1E5367E7C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836D6-F281-48E1-B25B-B5FEB80A0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1879-FBFC-4785-BA1D-36670BD2923A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21EA8-A16C-44FC-8AFF-B54C4673F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B0F20-9F27-4B8E-99A9-DA4E97FF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3474C-57F4-4DEB-8C9C-8725766AC5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98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DCB8A-2A90-4EA0-A027-B6047CC2D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B03F6-CF55-4938-936C-751BD3F034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0BC07-537B-4566-B29E-2C68EA3C0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188DA-AAE1-4AD1-9A26-D694ED947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1879-FBFC-4785-BA1D-36670BD2923A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6446A-BA0F-40EF-B3B6-E32CF3A6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2346D-4CD9-4D29-8C1A-07FDFE03D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3474C-57F4-4DEB-8C9C-8725766AC5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568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630F-D63E-44BB-83D6-7CDD6DD2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5A12F-EB82-4BBB-A806-C6063B25A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FFF2C-E574-41C6-9E3D-5E65C7434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C1A159-4439-4DF4-A07C-32F89BE1D6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818EBB-DAE4-49A8-B170-3171C01CC8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2C6202-DC70-488D-AB0F-8154FDF2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1879-FBFC-4785-BA1D-36670BD2923A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B2E782-4B20-45FF-ADE7-F44684F54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058F3F-FE30-4537-830B-6384456D2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3474C-57F4-4DEB-8C9C-8725766AC5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491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F47F2-67AF-4AF8-9CC0-62D3DF2D6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E59DEC-3E0D-4C91-AFC2-503A9D090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1879-FBFC-4785-BA1D-36670BD2923A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AB545D-C629-47AF-A3BD-AC218F0B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EED16F-2C94-475F-9DAF-C80B7B0C4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3474C-57F4-4DEB-8C9C-8725766AC5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500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5B5997-BEA7-448F-A505-F3382AB11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1879-FBFC-4785-BA1D-36670BD2923A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6AB549-756E-4E8F-8257-DCC4F4458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A1E87-6447-4D85-9C29-C7570928D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3474C-57F4-4DEB-8C9C-8725766AC5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91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18229-2BE0-4999-864E-60E70408F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67BE6-73E8-4680-BDDA-EAE2E99E9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5483-4A42-469B-870D-5FEA72B06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C5383F-4D94-4C6C-843B-9887387CA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1879-FBFC-4785-BA1D-36670BD2923A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3E7B8-AD66-44F8-B1EC-42560568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196D4-C999-4804-8A95-A68E7BDC9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3474C-57F4-4DEB-8C9C-8725766AC5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65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2583-76D7-4DD8-96DB-3702D1499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741744-3EE2-48A7-BEAC-A20ECF4641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C651D-23F1-4D88-B5AC-F176FADC1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626021-B6E2-457A-AA33-82569E3CB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1879-FBFC-4785-BA1D-36670BD2923A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5AE5F-9D0F-4148-A88F-2F3A238E6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FFC58-515E-4DD2-8B28-A5604D618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3474C-57F4-4DEB-8C9C-8725766AC5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79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3A6BB-E8A4-45B9-A1C6-2E49734F1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0F102-0668-4D1D-AB87-83F6D4D07A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0DBD06-8225-4529-8969-8B7DF3BDF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1879-FBFC-4785-BA1D-36670BD2923A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04065-A015-49DC-8766-417257E8A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E32E9-0389-494B-B8E0-58C3009AF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3474C-57F4-4DEB-8C9C-8725766AC5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30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A67957-A295-4268-8626-571BCF8297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1B087B-1FB1-4AFB-84F3-5BE5B2533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EE455-FC1F-497C-9704-F6375F5B3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1879-FBFC-4785-BA1D-36670BD2923A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5DD1F-966D-4E02-8E5C-71276815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A7493-1FDD-45D3-9229-EC14BF94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3474C-57F4-4DEB-8C9C-8725766AC5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9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3BCC88-030B-407F-A602-D903AE34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2DD7C-6803-4F97-BBE4-2F85B4D04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518F6-B69F-4FFB-A685-BB931B9533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1879-FBFC-4785-BA1D-36670BD2923A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8EAD5-EEB4-460F-8D5C-A2CADA4169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4A3E5-CC3A-4D28-8AE0-51C8A0F2A0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3474C-57F4-4DEB-8C9C-8725766AC5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51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40115" y="1407885"/>
            <a:ext cx="9797142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b="1" dirty="0" smtClean="0">
                <a:solidFill>
                  <a:prstClr val="black"/>
                </a:solidFill>
                <a:latin typeface="Calibri Light"/>
                <a:cs typeface="+mj-cs"/>
              </a:rPr>
              <a:t>親密</a:t>
            </a:r>
            <a:r>
              <a:rPr lang="zh-TW" altLang="en-US" sz="6000" b="1" dirty="0">
                <a:solidFill>
                  <a:prstClr val="black"/>
                </a:solidFill>
                <a:latin typeface="Calibri Light"/>
                <a:cs typeface="+mj-cs"/>
              </a:rPr>
              <a:t>的夫妻和家庭</a:t>
            </a:r>
            <a:r>
              <a:rPr lang="en-US" altLang="zh-TW" sz="6000" b="1" dirty="0">
                <a:solidFill>
                  <a:prstClr val="black"/>
                </a:solidFill>
                <a:latin typeface="Calibri Light"/>
                <a:cs typeface="+mj-cs"/>
              </a:rPr>
              <a:t/>
            </a:r>
            <a:br>
              <a:rPr lang="en-US" altLang="zh-TW" sz="6000" b="1" dirty="0">
                <a:solidFill>
                  <a:prstClr val="black"/>
                </a:solidFill>
                <a:latin typeface="Calibri Light"/>
                <a:cs typeface="+mj-cs"/>
              </a:rPr>
            </a:br>
            <a:r>
              <a:rPr lang="zh-TW" altLang="en-US" sz="6000" b="1" dirty="0" smtClean="0">
                <a:solidFill>
                  <a:prstClr val="black"/>
                </a:solidFill>
                <a:latin typeface="Calibri Light"/>
                <a:cs typeface="+mj-cs"/>
              </a:rPr>
              <a:t>情感</a:t>
            </a:r>
            <a:endParaRPr lang="en-US" altLang="zh-TW" sz="6000" b="1" dirty="0" smtClean="0">
              <a:solidFill>
                <a:prstClr val="black"/>
              </a:solidFill>
              <a:latin typeface="Calibri Light"/>
              <a:cs typeface="+mj-cs"/>
            </a:endParaRPr>
          </a:p>
          <a:p>
            <a:pPr algn="ctr"/>
            <a:endParaRPr lang="en-US" sz="6000" b="1" dirty="0">
              <a:solidFill>
                <a:prstClr val="black"/>
              </a:solidFill>
              <a:latin typeface="Calibri Light"/>
              <a:cs typeface="+mj-cs"/>
            </a:endParaRPr>
          </a:p>
          <a:p>
            <a:pPr algn="ctr"/>
            <a:endParaRPr lang="en-US" sz="4000" b="1" dirty="0" smtClean="0">
              <a:solidFill>
                <a:prstClr val="black"/>
              </a:solidFill>
              <a:latin typeface="Calibri Light"/>
              <a:cs typeface="+mj-cs"/>
            </a:endParaRPr>
          </a:p>
          <a:p>
            <a:pPr algn="ctr"/>
            <a:r>
              <a:rPr lang="zh-TW" altLang="en-US" sz="4400" b="1" dirty="0" smtClean="0">
                <a:solidFill>
                  <a:prstClr val="black"/>
                </a:solidFill>
                <a:latin typeface="Calibri Light"/>
                <a:cs typeface="+mj-cs"/>
              </a:rPr>
              <a:t>蕭慶松教授</a:t>
            </a:r>
            <a:endParaRPr lang="en-US" altLang="zh-TW" sz="4400" b="1" dirty="0" smtClean="0">
              <a:solidFill>
                <a:prstClr val="black"/>
              </a:solidFill>
              <a:latin typeface="Calibri Light"/>
              <a:cs typeface="+mj-cs"/>
            </a:endParaRPr>
          </a:p>
          <a:p>
            <a:pPr algn="ctr"/>
            <a:endParaRPr lang="en-US" b="1" dirty="0">
              <a:solidFill>
                <a:prstClr val="black"/>
              </a:solidFill>
              <a:latin typeface="Calibri Light"/>
              <a:cs typeface="+mj-cs"/>
            </a:endParaRPr>
          </a:p>
          <a:p>
            <a:pPr algn="ctr"/>
            <a:r>
              <a:rPr lang="en-US" altLang="zh-TW" sz="4000" b="1" dirty="0" smtClean="0">
                <a:solidFill>
                  <a:prstClr val="black"/>
                </a:solidFill>
                <a:latin typeface="Calibri Light"/>
                <a:cs typeface="+mj-cs"/>
              </a:rPr>
              <a:t>6/17/2018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01367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9C0FE-92A0-49A4-9D08-D5175F01F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789709"/>
            <a:ext cx="10539845" cy="5387254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4000" b="1" dirty="0"/>
              <a:t>創世記</a:t>
            </a:r>
            <a:r>
              <a:rPr lang="en-US" altLang="zh-TW" sz="4000" b="1" dirty="0"/>
              <a:t>2:24: </a:t>
            </a:r>
            <a:r>
              <a:rPr lang="zh-TW" altLang="en-US" sz="4000" b="1" dirty="0"/>
              <a:t>因此</a:t>
            </a:r>
            <a:r>
              <a:rPr lang="en-US" altLang="zh-TW" sz="4000" b="1" dirty="0"/>
              <a:t>,</a:t>
            </a:r>
            <a:r>
              <a:rPr lang="zh-TW" altLang="en-US" sz="4000" b="1" dirty="0"/>
              <a:t>人要離開父母</a:t>
            </a:r>
            <a:r>
              <a:rPr lang="en-US" altLang="zh-TW" sz="4000" b="1" dirty="0"/>
              <a:t>,</a:t>
            </a:r>
            <a:r>
              <a:rPr lang="zh-TW" altLang="en-US" sz="4000" b="1" dirty="0"/>
              <a:t>與妻子連合</a:t>
            </a:r>
            <a:r>
              <a:rPr lang="en-US" altLang="zh-TW" sz="4000" b="1" dirty="0"/>
              <a:t>,</a:t>
            </a:r>
            <a:r>
              <a:rPr lang="zh-TW" altLang="en-US" sz="4000" b="1" dirty="0"/>
              <a:t>二人成爲一體</a:t>
            </a:r>
            <a:r>
              <a:rPr lang="en-US" altLang="zh-TW" sz="4000" b="1" dirty="0"/>
              <a:t>.</a:t>
            </a:r>
          </a:p>
          <a:p>
            <a:pPr marL="0" indent="0">
              <a:buNone/>
            </a:pPr>
            <a:endParaRPr lang="en-US" altLang="zh-TW" sz="4000" b="1" dirty="0"/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FF0000"/>
                </a:solidFill>
              </a:rPr>
              <a:t>離開父母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21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FFF1E-8997-4A84-A838-115FF1FC9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75409"/>
            <a:ext cx="10612583" cy="55015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4000" dirty="0"/>
              <a:t>                  </a:t>
            </a:r>
            <a:r>
              <a:rPr lang="zh-TW" altLang="en-US" sz="3600" b="1" dirty="0"/>
              <a:t>夫妻和家庭情感促進中心 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TW" sz="3600" b="1" dirty="0"/>
              <a:t>     (</a:t>
            </a:r>
            <a:r>
              <a:rPr lang="en-US" sz="3600" b="1" dirty="0"/>
              <a:t>Center for Marriage and Family Intimacy)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zh-TW" altLang="en-US" sz="3600" b="1" dirty="0"/>
              <a:t>羅馬書</a:t>
            </a:r>
            <a:r>
              <a:rPr lang="en-US" altLang="zh-TW" sz="3600" b="1" dirty="0"/>
              <a:t>15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7</a:t>
            </a:r>
            <a:r>
              <a:rPr lang="zh-TW" altLang="en-US" sz="3600" b="1" dirty="0"/>
              <a:t>：你們應該像基督接納你們一樣，也互相接納，以便榮耀上帝。</a:t>
            </a:r>
          </a:p>
          <a:p>
            <a:pPr marL="0" indent="0">
              <a:buNone/>
            </a:pPr>
            <a:r>
              <a:rPr lang="zh-TW" altLang="en-US" sz="3600" b="1" dirty="0"/>
              <a:t>雅各書</a:t>
            </a:r>
            <a:r>
              <a:rPr lang="en-US" altLang="zh-TW" sz="3600" b="1" dirty="0"/>
              <a:t>5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16</a:t>
            </a:r>
            <a:r>
              <a:rPr lang="zh-TW" altLang="en-US" sz="3600" b="1" dirty="0"/>
              <a:t>：所以你們應當互相認罪，彼此代求，</a:t>
            </a:r>
            <a:r>
              <a:rPr lang="en-US" altLang="zh-TW" sz="3600" b="1" dirty="0"/>
              <a:t>…. </a:t>
            </a:r>
          </a:p>
          <a:p>
            <a:pPr marL="0" indent="0">
              <a:buNone/>
            </a:pPr>
            <a:endParaRPr lang="en-US" altLang="zh-TW" sz="4000" b="1" dirty="0"/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FF0000"/>
                </a:solidFill>
              </a:rPr>
              <a:t>“</a:t>
            </a:r>
            <a:r>
              <a:rPr lang="zh-TW" altLang="en-US" sz="4000" b="1" dirty="0">
                <a:solidFill>
                  <a:srgbClr val="FF0000"/>
                </a:solidFill>
              </a:rPr>
              <a:t>互相</a:t>
            </a:r>
            <a:r>
              <a:rPr lang="en-US" altLang="zh-TW" sz="4000" b="1" dirty="0">
                <a:solidFill>
                  <a:srgbClr val="FF0000"/>
                </a:solidFill>
              </a:rPr>
              <a:t>,” “</a:t>
            </a:r>
            <a:r>
              <a:rPr lang="zh-TW" altLang="en-US" sz="4000" b="1" dirty="0">
                <a:solidFill>
                  <a:srgbClr val="FF0000"/>
                </a:solidFill>
              </a:rPr>
              <a:t>彼此”；“給予</a:t>
            </a:r>
            <a:r>
              <a:rPr lang="en-US" altLang="zh-TW" sz="4000" b="1" dirty="0">
                <a:solidFill>
                  <a:srgbClr val="FF0000"/>
                </a:solidFill>
              </a:rPr>
              <a:t>,” “</a:t>
            </a:r>
            <a:r>
              <a:rPr lang="zh-TW" altLang="en-US" sz="4000" b="1" dirty="0">
                <a:solidFill>
                  <a:srgbClr val="FF0000"/>
                </a:solidFill>
              </a:rPr>
              <a:t>需要</a:t>
            </a:r>
            <a:r>
              <a:rPr lang="en-US" altLang="zh-TW" sz="4000" b="1" dirty="0">
                <a:solidFill>
                  <a:srgbClr val="FF0000"/>
                </a:solidFill>
              </a:rPr>
              <a:t>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504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D56B9-D357-4713-AA34-07A698707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71500"/>
            <a:ext cx="10529455" cy="574617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TW" altLang="en-US" dirty="0"/>
              <a:t>                                    </a:t>
            </a:r>
            <a:r>
              <a:rPr lang="zh-TW" altLang="en-US" sz="4300" b="1" dirty="0">
                <a:solidFill>
                  <a:srgbClr val="FF0000"/>
                </a:solidFill>
              </a:rPr>
              <a:t>一般人</a:t>
            </a:r>
            <a:r>
              <a:rPr lang="zh-TW" altLang="en-US" sz="4000" b="1" dirty="0">
                <a:solidFill>
                  <a:srgbClr val="FF0000"/>
                </a:solidFill>
              </a:rPr>
              <a:t>的基本需要</a:t>
            </a:r>
            <a:endParaRPr lang="en-US" altLang="zh-TW" sz="4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TW" sz="3900" b="1" dirty="0"/>
              <a:t>1. </a:t>
            </a:r>
            <a:r>
              <a:rPr lang="zh-TW" altLang="en-US" sz="3900" b="1" dirty="0"/>
              <a:t>接納</a:t>
            </a:r>
            <a:r>
              <a:rPr lang="en-US" altLang="zh-TW" sz="3900" b="1" dirty="0"/>
              <a:t>: </a:t>
            </a:r>
            <a:r>
              <a:rPr lang="zh-TW" altLang="en-US" sz="3900" b="1" dirty="0"/>
              <a:t>對配偶加以肯定，真誠地歡迎和支持</a:t>
            </a:r>
            <a:endParaRPr lang="en-US" altLang="zh-TW" sz="3900" b="1" dirty="0"/>
          </a:p>
          <a:p>
            <a:pPr marL="0" indent="0">
              <a:buNone/>
            </a:pPr>
            <a:r>
              <a:rPr lang="en-US" altLang="zh-TW" sz="3900" b="1" dirty="0"/>
              <a:t>  </a:t>
            </a:r>
            <a:r>
              <a:rPr lang="zh-TW" altLang="en-US" sz="3900" b="1" dirty="0"/>
              <a:t>（羅馬書</a:t>
            </a:r>
            <a:r>
              <a:rPr lang="en-US" altLang="zh-TW" sz="3900" b="1" dirty="0"/>
              <a:t>15</a:t>
            </a:r>
            <a:r>
              <a:rPr lang="zh-TW" altLang="en-US" sz="3900" b="1" dirty="0"/>
              <a:t>：</a:t>
            </a:r>
            <a:r>
              <a:rPr lang="en-US" altLang="zh-TW" sz="3900" b="1" dirty="0"/>
              <a:t>7</a:t>
            </a:r>
            <a:r>
              <a:rPr lang="zh-TW" altLang="en-US" sz="3900" b="1" dirty="0"/>
              <a:t>）。</a:t>
            </a:r>
          </a:p>
          <a:p>
            <a:pPr marL="0" indent="0">
              <a:buNone/>
            </a:pPr>
            <a:r>
              <a:rPr lang="en-US" altLang="zh-TW" sz="3900" b="1" dirty="0"/>
              <a:t>2. </a:t>
            </a:r>
            <a:r>
              <a:rPr lang="zh-TW" altLang="en-US" sz="3900" b="1" dirty="0"/>
              <a:t>勸誡</a:t>
            </a:r>
            <a:r>
              <a:rPr lang="en-US" altLang="zh-TW" sz="3900" b="1" dirty="0"/>
              <a:t>: </a:t>
            </a:r>
            <a:r>
              <a:rPr lang="zh-TW" altLang="en-US" sz="3900" b="1" dirty="0"/>
              <a:t>對配偶加以建設性的引導</a:t>
            </a:r>
            <a:r>
              <a:rPr lang="en-US" altLang="zh-TW" sz="3900" b="1" dirty="0"/>
              <a:t>, </a:t>
            </a:r>
            <a:r>
              <a:rPr lang="zh-TW" altLang="en-US" sz="3900" b="1" dirty="0"/>
              <a:t>勸他</a:t>
            </a:r>
            <a:r>
              <a:rPr lang="en-US" altLang="zh-TW" sz="3900" b="1" dirty="0"/>
              <a:t>/</a:t>
            </a:r>
            <a:r>
              <a:rPr lang="zh-TW" altLang="en-US" sz="3900" b="1" dirty="0"/>
              <a:t>她避免某种 </a:t>
            </a:r>
            <a:endParaRPr lang="en-US" altLang="zh-TW" sz="3900" b="1" dirty="0"/>
          </a:p>
          <a:p>
            <a:pPr marL="0" indent="0">
              <a:buNone/>
            </a:pPr>
            <a:r>
              <a:rPr lang="en-US" altLang="zh-TW" sz="3900" b="1" dirty="0"/>
              <a:t>   </a:t>
            </a:r>
            <a:r>
              <a:rPr lang="zh-TW" altLang="en-US" sz="3900" b="1" dirty="0"/>
              <a:t>  錯誤</a:t>
            </a:r>
            <a:r>
              <a:rPr lang="en-US" altLang="zh-TW" sz="3900" b="1" dirty="0"/>
              <a:t> </a:t>
            </a:r>
            <a:r>
              <a:rPr lang="zh-TW" altLang="en-US" sz="3900" b="1" dirty="0"/>
              <a:t>  </a:t>
            </a:r>
            <a:r>
              <a:rPr lang="en-US" altLang="zh-TW" sz="3900" b="1" dirty="0"/>
              <a:t>(</a:t>
            </a:r>
            <a:r>
              <a:rPr lang="zh-TW" altLang="en-US" sz="3900" b="1" dirty="0"/>
              <a:t>羅馬書</a:t>
            </a:r>
            <a:r>
              <a:rPr lang="en-US" altLang="zh-TW" sz="3900" b="1" dirty="0"/>
              <a:t>15:14)</a:t>
            </a:r>
            <a:r>
              <a:rPr lang="zh-TW" altLang="en-US" sz="3900" b="1" dirty="0"/>
              <a:t>。</a:t>
            </a:r>
          </a:p>
          <a:p>
            <a:pPr marL="0" indent="0">
              <a:buNone/>
            </a:pPr>
            <a:r>
              <a:rPr lang="en-US" altLang="zh-TW" sz="3900" b="1" dirty="0"/>
              <a:t>3. </a:t>
            </a:r>
            <a:r>
              <a:rPr lang="zh-TW" altLang="en-US" sz="3900" b="1" dirty="0"/>
              <a:t>自然流露的愛：用聲音或動作自然地表示深深</a:t>
            </a:r>
            <a:endParaRPr lang="en-US" altLang="zh-TW" sz="3900" b="1" dirty="0"/>
          </a:p>
          <a:p>
            <a:pPr marL="0" indent="0">
              <a:buNone/>
            </a:pPr>
            <a:r>
              <a:rPr lang="en-US" altLang="zh-TW" sz="3900" b="1" dirty="0"/>
              <a:t>     </a:t>
            </a:r>
            <a:r>
              <a:rPr lang="zh-TW" altLang="en-US" sz="3900" b="1" dirty="0"/>
              <a:t>的關懷和愛惜。例如，擁抱、 接吻、或者說些</a:t>
            </a:r>
            <a:endParaRPr lang="en-US" altLang="zh-TW" sz="3900" b="1" dirty="0"/>
          </a:p>
          <a:p>
            <a:pPr marL="0" indent="0">
              <a:buNone/>
            </a:pPr>
            <a:r>
              <a:rPr lang="en-US" altLang="zh-TW" sz="3900" b="1" dirty="0"/>
              <a:t>     </a:t>
            </a:r>
            <a:r>
              <a:rPr lang="zh-TW" altLang="en-US" sz="3900" b="1" dirty="0"/>
              <a:t>親暱的話 </a:t>
            </a:r>
            <a:r>
              <a:rPr lang="en-US" altLang="zh-TW" sz="3900" b="1" dirty="0"/>
              <a:t>(</a:t>
            </a:r>
            <a:r>
              <a:rPr lang="zh-TW" altLang="en-US" sz="3900" b="1" dirty="0"/>
              <a:t>羅馬書</a:t>
            </a:r>
            <a:r>
              <a:rPr lang="en-US" altLang="zh-TW" sz="3900" b="1" dirty="0"/>
              <a:t>16</a:t>
            </a:r>
            <a:r>
              <a:rPr lang="zh-TW" altLang="en-US" sz="3900" b="1" dirty="0"/>
              <a:t>：</a:t>
            </a:r>
            <a:r>
              <a:rPr lang="en-US" altLang="zh-TW" sz="3900" b="1" dirty="0"/>
              <a:t>16</a:t>
            </a:r>
            <a:r>
              <a:rPr lang="zh-TW" altLang="en-US" sz="3900" b="1" dirty="0"/>
              <a:t>）。</a:t>
            </a:r>
          </a:p>
          <a:p>
            <a:pPr marL="0" indent="0">
              <a:buNone/>
            </a:pPr>
            <a:r>
              <a:rPr lang="en-US" altLang="zh-TW" sz="3900" b="1" dirty="0"/>
              <a:t>4. </a:t>
            </a:r>
            <a:r>
              <a:rPr lang="zh-TW" altLang="en-US" sz="3900" b="1" dirty="0"/>
              <a:t>讚許：表示喜愛、支持（羅馬書</a:t>
            </a:r>
            <a:r>
              <a:rPr lang="en-US" altLang="zh-TW" sz="3900" b="1" dirty="0"/>
              <a:t>14</a:t>
            </a:r>
            <a:r>
              <a:rPr lang="zh-TW" altLang="en-US" sz="3900" b="1" dirty="0"/>
              <a:t>：</a:t>
            </a:r>
            <a:r>
              <a:rPr lang="en-US" altLang="zh-TW" sz="3900" b="1" dirty="0"/>
              <a:t>18</a:t>
            </a:r>
            <a:r>
              <a:rPr lang="zh-TW" altLang="en-US" sz="3900" b="1" dirty="0"/>
              <a:t>）。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923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84548-A066-4478-8844-CE9BCBB7F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33844"/>
            <a:ext cx="10560627" cy="565265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3900" b="1" dirty="0"/>
              <a:t>5. </a:t>
            </a:r>
            <a:r>
              <a:rPr lang="zh-TW" altLang="en-US" sz="3900" b="1" dirty="0"/>
              <a:t>關心：（哥林多前書</a:t>
            </a:r>
            <a:r>
              <a:rPr lang="en-US" altLang="zh-TW" sz="3900" b="1" dirty="0"/>
              <a:t>12</a:t>
            </a:r>
            <a:r>
              <a:rPr lang="zh-TW" altLang="en-US" sz="3900" b="1" dirty="0"/>
              <a:t>：</a:t>
            </a:r>
            <a:r>
              <a:rPr lang="en-US" altLang="zh-TW" sz="3900" b="1" dirty="0"/>
              <a:t>25</a:t>
            </a:r>
            <a:r>
              <a:rPr lang="zh-TW" altLang="en-US" sz="3900" b="1" dirty="0"/>
              <a:t>）。</a:t>
            </a:r>
          </a:p>
          <a:p>
            <a:pPr marL="0" indent="0">
              <a:buNone/>
            </a:pPr>
            <a:r>
              <a:rPr lang="en-US" altLang="zh-TW" sz="3900" b="1" dirty="0"/>
              <a:t>6. </a:t>
            </a:r>
            <a:r>
              <a:rPr lang="zh-TW" altLang="en-US" sz="3900" b="1" dirty="0"/>
              <a:t>撫慰：對人安慰，使他</a:t>
            </a:r>
            <a:r>
              <a:rPr lang="en-US" altLang="zh-TW" sz="3900" b="1" dirty="0"/>
              <a:t>/</a:t>
            </a:r>
            <a:r>
              <a:rPr lang="zh-TW" altLang="en-US" sz="3900" b="1" dirty="0"/>
              <a:t>她的傷痛減輕或消失 </a:t>
            </a:r>
            <a:endParaRPr lang="en-US" altLang="zh-TW" sz="3900" b="1" dirty="0"/>
          </a:p>
          <a:p>
            <a:pPr marL="0" indent="0">
              <a:buNone/>
            </a:pPr>
            <a:r>
              <a:rPr lang="en-US" altLang="zh-TW" sz="3900" b="1" dirty="0"/>
              <a:t>  </a:t>
            </a:r>
            <a:r>
              <a:rPr lang="zh-TW" altLang="en-US" sz="3900" b="1" dirty="0"/>
              <a:t>（帖撒羅尼迦前書</a:t>
            </a:r>
            <a:r>
              <a:rPr lang="en-US" altLang="zh-TW" sz="3900" b="1" dirty="0"/>
              <a:t>4</a:t>
            </a:r>
            <a:r>
              <a:rPr lang="zh-TW" altLang="en-US" sz="3900" b="1" dirty="0"/>
              <a:t>：</a:t>
            </a:r>
            <a:r>
              <a:rPr lang="en-US" altLang="zh-TW" sz="3900" b="1" dirty="0"/>
              <a:t>18</a:t>
            </a:r>
            <a:r>
              <a:rPr lang="zh-TW" altLang="en-US" sz="3900" b="1" dirty="0"/>
              <a:t>）。</a:t>
            </a:r>
          </a:p>
          <a:p>
            <a:pPr marL="0" indent="0">
              <a:buNone/>
            </a:pPr>
            <a:r>
              <a:rPr lang="en-US" altLang="zh-TW" sz="3900" b="1" dirty="0"/>
              <a:t>7. </a:t>
            </a:r>
            <a:r>
              <a:rPr lang="zh-TW" altLang="en-US" sz="3900" b="1" dirty="0"/>
              <a:t>憐憫：（希伯來書</a:t>
            </a:r>
            <a:r>
              <a:rPr lang="en-US" altLang="zh-TW" sz="3900" b="1" dirty="0"/>
              <a:t>10</a:t>
            </a:r>
            <a:r>
              <a:rPr lang="zh-TW" altLang="en-US" sz="3900" b="1" dirty="0"/>
              <a:t>：</a:t>
            </a:r>
            <a:r>
              <a:rPr lang="en-US" altLang="zh-TW" sz="3900" b="1" dirty="0"/>
              <a:t>34</a:t>
            </a:r>
            <a:r>
              <a:rPr lang="zh-TW" altLang="en-US" sz="3900" b="1" dirty="0"/>
              <a:t>）。</a:t>
            </a:r>
          </a:p>
          <a:p>
            <a:pPr marL="0" indent="0">
              <a:buNone/>
            </a:pPr>
            <a:r>
              <a:rPr lang="en-US" altLang="zh-TW" sz="3900" b="1" dirty="0"/>
              <a:t>8. </a:t>
            </a:r>
            <a:r>
              <a:rPr lang="zh-TW" altLang="en-US" sz="3900" b="1" dirty="0"/>
              <a:t>懺悔：認罪（雅各書</a:t>
            </a:r>
            <a:r>
              <a:rPr lang="en-US" altLang="zh-TW" sz="3900" b="1" dirty="0"/>
              <a:t>5</a:t>
            </a:r>
            <a:r>
              <a:rPr lang="zh-TW" altLang="en-US" sz="3900" b="1" dirty="0"/>
              <a:t>：</a:t>
            </a:r>
            <a:r>
              <a:rPr lang="en-US" altLang="zh-TW" sz="3900" b="1" dirty="0"/>
              <a:t>16</a:t>
            </a:r>
            <a:r>
              <a:rPr lang="zh-TW" altLang="en-US" sz="3900" b="1" dirty="0"/>
              <a:t>）。</a:t>
            </a:r>
          </a:p>
          <a:p>
            <a:pPr marL="0" indent="0">
              <a:buNone/>
            </a:pPr>
            <a:r>
              <a:rPr lang="en-US" altLang="zh-TW" sz="3900" b="1" dirty="0"/>
              <a:t>9. </a:t>
            </a:r>
            <a:r>
              <a:rPr lang="zh-TW" altLang="en-US" sz="3900" b="1" dirty="0"/>
              <a:t>順從：（以弗所書</a:t>
            </a:r>
            <a:r>
              <a:rPr lang="en-US" altLang="zh-TW" sz="3900" b="1" dirty="0"/>
              <a:t>5</a:t>
            </a:r>
            <a:r>
              <a:rPr lang="zh-TW" altLang="en-US" sz="3900" b="1" dirty="0"/>
              <a:t>：</a:t>
            </a:r>
            <a:r>
              <a:rPr lang="en-US" altLang="zh-TW" sz="3900" b="1" dirty="0"/>
              <a:t>21</a:t>
            </a:r>
            <a:r>
              <a:rPr lang="zh-TW" altLang="en-US" sz="3900" b="1" dirty="0"/>
              <a:t>）。</a:t>
            </a:r>
          </a:p>
          <a:p>
            <a:pPr marL="0" indent="0">
              <a:buNone/>
            </a:pPr>
            <a:r>
              <a:rPr lang="en-US" altLang="zh-TW" sz="3900" b="1" dirty="0"/>
              <a:t>10. </a:t>
            </a:r>
            <a:r>
              <a:rPr lang="zh-TW" altLang="en-US" sz="3900" b="1" dirty="0"/>
              <a:t>忠實：（羅馬書</a:t>
            </a:r>
            <a:r>
              <a:rPr lang="en-US" altLang="zh-TW" sz="3900" b="1" dirty="0"/>
              <a:t>12</a:t>
            </a:r>
            <a:r>
              <a:rPr lang="zh-TW" altLang="en-US" sz="3900" b="1" dirty="0"/>
              <a:t>：</a:t>
            </a:r>
            <a:r>
              <a:rPr lang="en-US" altLang="zh-TW" sz="3900" b="1" dirty="0"/>
              <a:t>10</a:t>
            </a:r>
            <a:r>
              <a:rPr lang="zh-TW" altLang="en-US" sz="3900" b="1" dirty="0"/>
              <a:t>）。</a:t>
            </a:r>
          </a:p>
          <a:p>
            <a:pPr marL="0" indent="0">
              <a:buNone/>
            </a:pPr>
            <a:r>
              <a:rPr lang="en-US" altLang="zh-TW" sz="3900" b="1" dirty="0"/>
              <a:t>11. </a:t>
            </a:r>
            <a:r>
              <a:rPr lang="zh-TW" altLang="en-US" sz="3900" b="1" dirty="0"/>
              <a:t>管教：（箴言</a:t>
            </a:r>
            <a:r>
              <a:rPr lang="en-US" altLang="zh-TW" sz="3900" b="1" dirty="0"/>
              <a:t>23</a:t>
            </a:r>
            <a:r>
              <a:rPr lang="zh-TW" altLang="en-US" sz="3900" b="1" dirty="0"/>
              <a:t>：</a:t>
            </a:r>
            <a:r>
              <a:rPr lang="en-US" altLang="zh-TW" sz="3900" b="1" dirty="0"/>
              <a:t>13</a:t>
            </a:r>
            <a:r>
              <a:rPr lang="zh-TW" altLang="en-US" sz="3900" b="1" dirty="0"/>
              <a:t>）。</a:t>
            </a:r>
          </a:p>
          <a:p>
            <a:pPr marL="0" indent="0">
              <a:buNone/>
            </a:pPr>
            <a:r>
              <a:rPr lang="en-US" altLang="zh-TW" sz="3900" b="1" dirty="0"/>
              <a:t>12. </a:t>
            </a:r>
            <a:r>
              <a:rPr lang="zh-TW" altLang="en-US" sz="3900" b="1" dirty="0"/>
              <a:t>造就：積極幫助別人，使他</a:t>
            </a:r>
            <a:r>
              <a:rPr lang="en-US" altLang="zh-TW" sz="3900" b="1" dirty="0"/>
              <a:t>/</a:t>
            </a:r>
            <a:r>
              <a:rPr lang="zh-TW" altLang="en-US" sz="3900" b="1" dirty="0"/>
              <a:t>她成長發展</a:t>
            </a:r>
            <a:endParaRPr lang="en-US" altLang="zh-TW" sz="3900" b="1" dirty="0"/>
          </a:p>
          <a:p>
            <a:pPr marL="0" indent="0">
              <a:buNone/>
            </a:pPr>
            <a:r>
              <a:rPr lang="zh-TW" altLang="en-US" sz="3900" b="1" dirty="0"/>
              <a:t>    （羅馬書</a:t>
            </a:r>
            <a:r>
              <a:rPr lang="en-US" altLang="zh-TW" sz="3900" b="1" dirty="0"/>
              <a:t>14</a:t>
            </a:r>
            <a:r>
              <a:rPr lang="zh-TW" altLang="en-US" sz="3900" b="1" dirty="0"/>
              <a:t>：</a:t>
            </a:r>
            <a:r>
              <a:rPr lang="en-US" altLang="zh-TW" sz="3900" b="1" dirty="0"/>
              <a:t>19</a:t>
            </a:r>
            <a:r>
              <a:rPr lang="zh-TW" altLang="en-US" sz="3900" b="1" dirty="0"/>
              <a:t>）。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655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76BF9-F92A-45F3-B100-9FA3B502B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13064"/>
            <a:ext cx="10581409" cy="5563899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600" b="1" dirty="0"/>
              <a:t>13. </a:t>
            </a:r>
            <a:r>
              <a:rPr lang="zh-TW" altLang="en-US" sz="3600" b="1" dirty="0"/>
              <a:t>鼓勵：（帖撒羅尼迦前書</a:t>
            </a:r>
            <a:r>
              <a:rPr lang="en-US" altLang="zh-TW" sz="3600" b="1" dirty="0"/>
              <a:t>5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11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14. </a:t>
            </a:r>
            <a:r>
              <a:rPr lang="zh-TW" altLang="en-US" sz="3600" b="1" dirty="0"/>
              <a:t>原諒：（以弗所書</a:t>
            </a:r>
            <a:r>
              <a:rPr lang="en-US" altLang="zh-TW" sz="3600" b="1" dirty="0"/>
              <a:t>4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32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15. </a:t>
            </a:r>
            <a:r>
              <a:rPr lang="zh-TW" altLang="en-US" sz="3600" b="1" dirty="0"/>
              <a:t>和諧：（彼得前書</a:t>
            </a:r>
            <a:r>
              <a:rPr lang="en-US" altLang="zh-TW" sz="3600" b="1" dirty="0"/>
              <a:t>3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8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16. </a:t>
            </a:r>
            <a:r>
              <a:rPr lang="zh-TW" altLang="en-US" sz="3600" b="1" dirty="0"/>
              <a:t>熱忱款待：（彼得前書 </a:t>
            </a:r>
            <a:r>
              <a:rPr lang="en-US" altLang="zh-TW" sz="3600" b="1" dirty="0"/>
              <a:t>4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9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17. </a:t>
            </a:r>
            <a:r>
              <a:rPr lang="zh-TW" altLang="en-US" sz="3600" b="1" dirty="0"/>
              <a:t>交誼：思想情感上親密的溝通（約翰一書</a:t>
            </a:r>
            <a:r>
              <a:rPr lang="en-US" altLang="zh-TW" sz="3600" b="1" dirty="0"/>
              <a:t>1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7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18. </a:t>
            </a:r>
            <a:r>
              <a:rPr lang="zh-TW" altLang="en-US" sz="3600" b="1" dirty="0"/>
              <a:t>仁慈：（以弗所書：</a:t>
            </a:r>
            <a:r>
              <a:rPr lang="en-US" altLang="zh-TW" sz="3600" b="1" dirty="0"/>
              <a:t>4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32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19. </a:t>
            </a:r>
            <a:r>
              <a:rPr lang="zh-TW" altLang="en-US" sz="3600" b="1" dirty="0"/>
              <a:t>親愛：（約翰福音：</a:t>
            </a:r>
            <a:r>
              <a:rPr lang="en-US" altLang="zh-TW" sz="3600" b="1" dirty="0"/>
              <a:t>13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34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20. </a:t>
            </a:r>
            <a:r>
              <a:rPr lang="zh-TW" altLang="en-US" sz="3600" b="1" dirty="0"/>
              <a:t>代禱：為別人的益処而向上帝禱告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TW" sz="3600" b="1" dirty="0"/>
              <a:t>      (</a:t>
            </a:r>
            <a:r>
              <a:rPr lang="zh-TW" altLang="en-US" sz="3600" b="1" dirty="0"/>
              <a:t>雅各書</a:t>
            </a:r>
            <a:r>
              <a:rPr lang="en-US" altLang="zh-TW" sz="3600" b="1" dirty="0"/>
              <a:t>5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16</a:t>
            </a:r>
            <a:r>
              <a:rPr lang="zh-TW" altLang="en-US" sz="3600" b="1" dirty="0"/>
              <a:t>）。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449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005A6-BC19-444A-B118-29BC847CB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2055"/>
            <a:ext cx="10477500" cy="5324908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600" b="1" dirty="0"/>
              <a:t>21. </a:t>
            </a:r>
            <a:r>
              <a:rPr lang="zh-TW" altLang="en-US" sz="3600" b="1" dirty="0"/>
              <a:t>尊重：（羅馬書</a:t>
            </a:r>
            <a:r>
              <a:rPr lang="en-US" altLang="zh-TW" sz="3600" b="1" dirty="0"/>
              <a:t>12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10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22. </a:t>
            </a:r>
            <a:r>
              <a:rPr lang="zh-TW" altLang="en-US" sz="3600" b="1" dirty="0"/>
              <a:t>安全感： （馬可福音 </a:t>
            </a:r>
            <a:r>
              <a:rPr lang="en-US" altLang="zh-TW" sz="3600" b="1" dirty="0"/>
              <a:t>9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50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23. </a:t>
            </a:r>
            <a:r>
              <a:rPr lang="zh-TW" altLang="en-US" sz="3600" b="1" dirty="0"/>
              <a:t>服侍：犧牲自己，照顧別人 </a:t>
            </a:r>
            <a:r>
              <a:rPr lang="en-US" altLang="zh-TW" sz="3600" b="1" dirty="0"/>
              <a:t>(</a:t>
            </a:r>
            <a:r>
              <a:rPr lang="zh-TW" altLang="en-US" sz="3600" b="1" dirty="0"/>
              <a:t>加拉太書 </a:t>
            </a:r>
            <a:r>
              <a:rPr lang="en-US" altLang="zh-TW" sz="3600" b="1" dirty="0"/>
              <a:t>5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13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24. </a:t>
            </a:r>
            <a:r>
              <a:rPr lang="zh-TW" altLang="en-US" sz="3600" b="1" dirty="0"/>
              <a:t>支持：（加拉太書</a:t>
            </a:r>
            <a:r>
              <a:rPr lang="en-US" altLang="zh-TW" sz="3600" b="1" dirty="0"/>
              <a:t>6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2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25. </a:t>
            </a:r>
            <a:r>
              <a:rPr lang="zh-TW" altLang="en-US" sz="3600" b="1" dirty="0"/>
              <a:t>同情：（彼得前書</a:t>
            </a:r>
            <a:r>
              <a:rPr lang="en-US" altLang="zh-TW" sz="3600" b="1" dirty="0"/>
              <a:t>3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8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26. </a:t>
            </a:r>
            <a:r>
              <a:rPr lang="zh-TW" altLang="en-US" sz="3600" b="1" dirty="0"/>
              <a:t>教導：（歌羅西書</a:t>
            </a:r>
            <a:r>
              <a:rPr lang="en-US" altLang="zh-TW" sz="3600" b="1" dirty="0"/>
              <a:t>3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16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r>
              <a:rPr lang="en-US" altLang="zh-TW" sz="3600" b="1" dirty="0"/>
              <a:t>27. </a:t>
            </a:r>
            <a:r>
              <a:rPr lang="zh-TW" altLang="en-US" sz="3600" b="1" dirty="0"/>
              <a:t>容忍：（以弗所書</a:t>
            </a:r>
            <a:r>
              <a:rPr lang="en-US" altLang="zh-TW" sz="3600" b="1" dirty="0"/>
              <a:t>4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2</a:t>
            </a:r>
            <a:r>
              <a:rPr lang="zh-TW" altLang="en-US" sz="3600" b="1" dirty="0"/>
              <a:t>）。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72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D224E-DB5D-41D9-9843-4B146599C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10550236" cy="54911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3600" b="1" dirty="0"/>
              <a:t>創世記</a:t>
            </a:r>
            <a:r>
              <a:rPr lang="en-US" altLang="zh-TW" sz="3600" b="1" dirty="0"/>
              <a:t>2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18</a:t>
            </a:r>
            <a:r>
              <a:rPr lang="zh-TW" altLang="en-US" sz="3600" b="1" dirty="0"/>
              <a:t>：那人單獨一個不好</a:t>
            </a:r>
            <a:r>
              <a:rPr lang="en-US" altLang="zh-TW" sz="3600" b="1" dirty="0"/>
              <a:t>…   </a:t>
            </a:r>
          </a:p>
          <a:p>
            <a:pPr marL="0" indent="0">
              <a:buNone/>
            </a:pPr>
            <a:r>
              <a:rPr lang="zh-TW" altLang="en-US" sz="3600" b="1" dirty="0"/>
              <a:t>馬太福音</a:t>
            </a:r>
            <a:r>
              <a:rPr lang="en-US" altLang="zh-TW" sz="3600" b="1" dirty="0"/>
              <a:t>5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4</a:t>
            </a:r>
            <a:r>
              <a:rPr lang="zh-TW" altLang="en-US" sz="3600" b="1" dirty="0"/>
              <a:t>：哀傷的人是有福的，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TW" sz="3600" b="1" dirty="0"/>
              <a:t>                                </a:t>
            </a:r>
            <a:r>
              <a:rPr lang="zh-TW" altLang="en-US" sz="3600" b="1" dirty="0"/>
              <a:t>因為他們將得到上帝的安慰。</a:t>
            </a:r>
          </a:p>
          <a:p>
            <a:pPr marL="0" indent="0">
              <a:buNone/>
            </a:pPr>
            <a:endParaRPr lang="zh-TW" altLang="en-US" sz="36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801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A1F45-6FF5-4C54-9745-9890CC8A2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921" y="696286"/>
            <a:ext cx="105156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</a:rPr>
              <a:t>聼</a:t>
            </a:r>
          </a:p>
          <a:p>
            <a:pPr marL="0" indent="0">
              <a:buNone/>
            </a:pPr>
            <a:r>
              <a:rPr lang="zh-TW" altLang="en-US" sz="3600" b="1" dirty="0"/>
              <a:t>雅各書</a:t>
            </a:r>
            <a:r>
              <a:rPr lang="en-US" altLang="zh-TW" sz="3600" b="1" dirty="0"/>
              <a:t>1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19</a:t>
            </a:r>
            <a:r>
              <a:rPr lang="zh-TW" altLang="en-US" sz="3600" b="1" dirty="0"/>
              <a:t>：</a:t>
            </a:r>
            <a:endParaRPr lang="en-US" altLang="zh-TW" sz="3600" b="1" dirty="0"/>
          </a:p>
          <a:p>
            <a:pPr marL="0" indent="0">
              <a:buNone/>
            </a:pPr>
            <a:r>
              <a:rPr lang="zh-TW" altLang="en-US" sz="3600" b="1" dirty="0"/>
              <a:t>和合：我親愛的弟兄們，這是你們所知道的。但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TW" sz="3600" b="1" dirty="0"/>
              <a:t>              </a:t>
            </a:r>
            <a:r>
              <a:rPr lang="zh-TW" altLang="en-US" sz="3600" b="1" dirty="0"/>
              <a:t>你們各人要快快地聼，慢慢地說，慢慢地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TW" sz="3600" b="1" dirty="0"/>
              <a:t>              </a:t>
            </a:r>
            <a:r>
              <a:rPr lang="zh-TW" altLang="en-US" sz="3600" b="1" dirty="0"/>
              <a:t>動怒。</a:t>
            </a:r>
          </a:p>
          <a:p>
            <a:pPr marL="0" indent="0">
              <a:buNone/>
            </a:pPr>
            <a:r>
              <a:rPr lang="zh-TW" altLang="en-US" sz="3600" b="1" dirty="0"/>
              <a:t>簡明：親愛的弟兄們，要記得：你們每人應該仔細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TW" sz="3600" b="1" dirty="0"/>
              <a:t>          </a:t>
            </a:r>
            <a:r>
              <a:rPr lang="zh-TW" altLang="en-US" sz="3600" b="1" dirty="0"/>
              <a:t>   地聼，不要急著説話，也不要急著動怒。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811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F99C7-E526-47D9-9673-7524033A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16974"/>
            <a:ext cx="10633364" cy="5459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300" b="1" dirty="0">
                <a:solidFill>
                  <a:srgbClr val="FF0000"/>
                </a:solidFill>
              </a:rPr>
              <a:t>不要亂説話 </a:t>
            </a:r>
          </a:p>
          <a:p>
            <a:pPr marL="0" indent="0">
              <a:buNone/>
            </a:pPr>
            <a:r>
              <a:rPr lang="zh-TW" altLang="en-US" sz="3600" b="1" dirty="0"/>
              <a:t>以弗所書</a:t>
            </a:r>
            <a:r>
              <a:rPr lang="en-US" altLang="zh-TW" sz="3600" b="1" dirty="0"/>
              <a:t>4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29</a:t>
            </a:r>
            <a:r>
              <a:rPr lang="zh-TW" altLang="en-US" sz="3600" b="1" dirty="0"/>
              <a:t>：</a:t>
            </a:r>
            <a:endParaRPr lang="en-US" altLang="zh-TW" sz="3600" b="1" dirty="0"/>
          </a:p>
          <a:p>
            <a:pPr marL="0" indent="0">
              <a:buNone/>
            </a:pPr>
            <a:r>
              <a:rPr lang="zh-TW" altLang="en-US" sz="3600" b="1" dirty="0"/>
              <a:t>和合：污穢的言語一句不可出口，只要隨事說造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TW" sz="3600" b="1" dirty="0"/>
              <a:t>             </a:t>
            </a:r>
            <a:r>
              <a:rPr lang="zh-TW" altLang="en-US" sz="3600" b="1" dirty="0"/>
              <a:t>就人的好話，叫聽見的人得益處。</a:t>
            </a:r>
          </a:p>
          <a:p>
            <a:pPr marL="0" indent="0">
              <a:buNone/>
            </a:pPr>
            <a:r>
              <a:rPr lang="zh-TW" altLang="en-US" sz="3600" b="1" dirty="0"/>
              <a:t>簡明：不合適的話，一句也不要說；要根據聽者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TW" sz="3600" b="1" dirty="0"/>
              <a:t>             </a:t>
            </a:r>
            <a:r>
              <a:rPr lang="zh-TW" altLang="en-US" sz="3600" b="1" dirty="0"/>
              <a:t>的需要，只說可以造就他們的話，使他 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TW" sz="3600" b="1" dirty="0"/>
              <a:t>        </a:t>
            </a:r>
            <a:r>
              <a:rPr lang="zh-TW" altLang="en-US" sz="3600" b="1" dirty="0"/>
              <a:t>     們聼了可以得到益處。</a:t>
            </a:r>
          </a:p>
          <a:p>
            <a:pPr marL="0" indent="0">
              <a:buNone/>
            </a:pPr>
            <a:endParaRPr lang="zh-TW" altLang="en-US" sz="36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626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2BB89-1FF6-4694-BED3-DEC83DA10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37272" cy="5262563"/>
          </a:xfrm>
        </p:spPr>
        <p:txBody>
          <a:bodyPr/>
          <a:lstStyle/>
          <a:p>
            <a:pPr marL="0" indent="0">
              <a:buNone/>
            </a:pPr>
            <a:endParaRPr lang="en-US" altLang="zh-TW" sz="4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</a:rPr>
              <a:t>同情，分擔痛苦</a:t>
            </a:r>
          </a:p>
          <a:p>
            <a:pPr marL="0" indent="0">
              <a:buNone/>
            </a:pPr>
            <a:endParaRPr lang="zh-TW" altLang="en-US" sz="4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</a:rPr>
              <a:t>安慰 </a:t>
            </a:r>
          </a:p>
          <a:p>
            <a:pPr marL="0" indent="0">
              <a:buNone/>
            </a:pPr>
            <a:endParaRPr lang="zh-TW" altLang="en-US" sz="4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</a:rPr>
              <a:t>互相關心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895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9D6AA-DFAD-465C-88E0-1F201BFB0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13064"/>
            <a:ext cx="10758056" cy="5563899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</a:rPr>
              <a:t>原諒</a:t>
            </a:r>
          </a:p>
          <a:p>
            <a:pPr marL="0" indent="0">
              <a:buNone/>
            </a:pPr>
            <a:r>
              <a:rPr lang="zh-TW" altLang="en-US" sz="3600" b="1" dirty="0"/>
              <a:t>路加福音</a:t>
            </a:r>
            <a:r>
              <a:rPr lang="en-US" altLang="zh-TW" sz="3600" b="1" dirty="0"/>
              <a:t>23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34</a:t>
            </a:r>
            <a:r>
              <a:rPr lang="zh-TW" altLang="en-US" sz="3600" b="1" dirty="0"/>
              <a:t>：父親，原諒他們吧！因為他們不知道自己在做甚麼。</a:t>
            </a:r>
          </a:p>
          <a:p>
            <a:pPr marL="0" indent="0">
              <a:buNone/>
            </a:pPr>
            <a:endParaRPr lang="zh-TW" altLang="en-US" sz="3600" b="1" dirty="0"/>
          </a:p>
          <a:p>
            <a:pPr marL="0" indent="0">
              <a:buNone/>
            </a:pPr>
            <a:r>
              <a:rPr lang="zh-TW" altLang="en-US" sz="3600" b="1" dirty="0"/>
              <a:t>馬太福音</a:t>
            </a:r>
            <a:r>
              <a:rPr lang="en-US" altLang="zh-TW" sz="3600" b="1" dirty="0"/>
              <a:t>6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14</a:t>
            </a:r>
            <a:r>
              <a:rPr lang="zh-TW" altLang="en-US" sz="3600" b="1" dirty="0"/>
              <a:t>，</a:t>
            </a:r>
            <a:r>
              <a:rPr lang="en-US" altLang="zh-TW" sz="3600" b="1" dirty="0"/>
              <a:t>15</a:t>
            </a:r>
            <a:r>
              <a:rPr lang="zh-TW" altLang="en-US" sz="3600" b="1" dirty="0"/>
              <a:t>：如果你們原諒得罪你們的人，你們的天父也會原諒你們。但如果你們不原諒別人的過犯，你們的天父也不會原諒你們的過犯。</a:t>
            </a:r>
            <a:endParaRPr lang="en-US" altLang="zh-TW" sz="3600" b="1" dirty="0"/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355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38BA5-F696-47FE-8679-FEC9711A7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33845"/>
            <a:ext cx="10539845" cy="5704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600" b="1" dirty="0"/>
              <a:t>馬太福音</a:t>
            </a:r>
            <a:r>
              <a:rPr lang="en-US" altLang="zh-TW" sz="3600" b="1" dirty="0"/>
              <a:t>6:12: </a:t>
            </a:r>
          </a:p>
          <a:p>
            <a:pPr marL="0" indent="0">
              <a:buNone/>
            </a:pPr>
            <a:r>
              <a:rPr lang="zh-TW" altLang="en-US" sz="3600" b="1" dirty="0"/>
              <a:t>和合：免我們的債，如同我們免了人的債。</a:t>
            </a:r>
          </a:p>
          <a:p>
            <a:pPr marL="0" indent="0">
              <a:buNone/>
            </a:pPr>
            <a:r>
              <a:rPr lang="zh-TW" altLang="en-US" sz="3600" b="1" dirty="0"/>
              <a:t>簡明：求您原諒我們的罪</a:t>
            </a:r>
            <a:r>
              <a:rPr lang="en-US" altLang="zh-TW" sz="3600" b="1" dirty="0"/>
              <a:t>,</a:t>
            </a:r>
            <a:r>
              <a:rPr lang="zh-TW" altLang="en-US" sz="3600" b="1" dirty="0"/>
              <a:t>因爲我們已經原諒了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TW" sz="3600" b="1" dirty="0"/>
              <a:t>             </a:t>
            </a:r>
            <a:r>
              <a:rPr lang="zh-TW" altLang="en-US" sz="3600" b="1" dirty="0"/>
              <a:t>得罪我們的人。</a:t>
            </a:r>
          </a:p>
          <a:p>
            <a:pPr marL="0" indent="0">
              <a:buNone/>
            </a:pPr>
            <a:endParaRPr lang="en-US" altLang="zh-TW" sz="3600" b="1" dirty="0"/>
          </a:p>
          <a:p>
            <a:pPr marL="0" indent="0">
              <a:buNone/>
            </a:pPr>
            <a:r>
              <a:rPr lang="zh-TW" altLang="en-US" sz="3200" b="1" dirty="0"/>
              <a:t>英文的 ”</a:t>
            </a:r>
            <a:r>
              <a:rPr lang="en-US" sz="3200" b="1" dirty="0"/>
              <a:t>as”</a:t>
            </a:r>
            <a:r>
              <a:rPr lang="zh-TW" altLang="en-US" sz="3200" b="1" dirty="0"/>
              <a:t>翻譯為 “如同。”</a:t>
            </a:r>
          </a:p>
          <a:p>
            <a:pPr marL="0" indent="0">
              <a:buNone/>
            </a:pPr>
            <a:r>
              <a:rPr lang="zh-TW" altLang="en-US" sz="3200" b="1" dirty="0"/>
              <a:t>但</a:t>
            </a:r>
            <a:r>
              <a:rPr lang="en-US" sz="3200" b="1" dirty="0"/>
              <a:t>AS </a:t>
            </a:r>
            <a:r>
              <a:rPr lang="zh-TW" altLang="en-US" sz="3200" b="1" dirty="0"/>
              <a:t>還有另外一個意思，就是“因爲</a:t>
            </a:r>
            <a:r>
              <a:rPr lang="en-US" altLang="zh-TW" sz="3200" b="1" dirty="0"/>
              <a:t>.” </a:t>
            </a:r>
            <a:r>
              <a:rPr lang="zh-TW" altLang="en-US" sz="3200" b="1" dirty="0"/>
              <a:t>例如，</a:t>
            </a:r>
            <a:r>
              <a:rPr lang="en-US" sz="3200" b="1" dirty="0"/>
              <a:t>I did not buy it, as I did not have any money. </a:t>
            </a:r>
            <a:r>
              <a:rPr lang="zh-TW" altLang="en-US" sz="3200" b="1" dirty="0"/>
              <a:t>我沒有買，因爲我沒有錢。</a:t>
            </a:r>
          </a:p>
          <a:p>
            <a:pPr marL="0" indent="0">
              <a:buNone/>
            </a:pPr>
            <a:endParaRPr lang="zh-TW" altLang="en-US" b="1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971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0ABDA-B6EB-4C07-AAD6-596EF3E6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9555"/>
            <a:ext cx="10515600" cy="5430852"/>
          </a:xfrm>
        </p:spPr>
        <p:txBody>
          <a:bodyPr/>
          <a:lstStyle/>
          <a:p>
            <a:pPr marL="0" indent="0">
              <a:buNone/>
            </a:pPr>
            <a:endParaRPr lang="en-US" altLang="zh-TW" sz="3600" b="1" dirty="0"/>
          </a:p>
          <a:p>
            <a:pPr marL="0" indent="0">
              <a:buNone/>
            </a:pPr>
            <a:r>
              <a:rPr lang="zh-TW" altLang="en-US" sz="3600" b="1" dirty="0"/>
              <a:t>我們遵守了 馬太福音</a:t>
            </a:r>
            <a:r>
              <a:rPr lang="en-US" altLang="zh-TW" sz="3600" b="1" dirty="0"/>
              <a:t>6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14</a:t>
            </a:r>
            <a:r>
              <a:rPr lang="zh-TW" altLang="en-US" sz="3600" b="1" dirty="0"/>
              <a:t>：如果你們原諒得罪你們的人，你們的天父也會原諒你們。</a:t>
            </a:r>
          </a:p>
          <a:p>
            <a:pPr marL="0" indent="0">
              <a:buNone/>
            </a:pPr>
            <a:r>
              <a:rPr lang="zh-TW" altLang="en-US" sz="3600" b="1" dirty="0"/>
              <a:t>才可以照 馬太福音</a:t>
            </a:r>
            <a:r>
              <a:rPr lang="en-US" altLang="zh-TW" sz="3600" b="1" dirty="0"/>
              <a:t>6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12 </a:t>
            </a:r>
            <a:r>
              <a:rPr lang="zh-TW" altLang="en-US" sz="3600" b="1" dirty="0"/>
              <a:t>那樣禱告說：求您原諒我們的罪</a:t>
            </a:r>
            <a:r>
              <a:rPr lang="en-US" altLang="zh-TW" sz="3600" b="1" dirty="0"/>
              <a:t>,</a:t>
            </a:r>
            <a:r>
              <a:rPr lang="zh-TW" altLang="en-US" sz="3600" b="1" dirty="0"/>
              <a:t>因爲我們已經原諒了得罪我們的人。</a:t>
            </a:r>
            <a:endParaRPr lang="en-US" altLang="zh-TW" sz="36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343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0FB4F-DB0D-4E8A-9DD6-56A56DA6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737755"/>
            <a:ext cx="10529455" cy="5439208"/>
          </a:xfrm>
        </p:spPr>
        <p:txBody>
          <a:bodyPr/>
          <a:lstStyle/>
          <a:p>
            <a:pPr marL="0" indent="0">
              <a:buNone/>
            </a:pPr>
            <a:endParaRPr lang="en-US" altLang="zh-TW" sz="4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FF0000"/>
                </a:solidFill>
              </a:rPr>
              <a:t>要原諒、不可報復</a:t>
            </a:r>
            <a:endParaRPr lang="en-US" altLang="zh-TW" sz="4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TW" altLang="en-US" sz="4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4000" b="1" dirty="0"/>
              <a:t>羅馬書</a:t>
            </a:r>
            <a:r>
              <a:rPr lang="en-US" altLang="zh-TW" sz="4000" b="1" dirty="0"/>
              <a:t>12</a:t>
            </a:r>
            <a:r>
              <a:rPr lang="zh-TW" altLang="en-US" sz="4000" b="1" dirty="0"/>
              <a:t>：</a:t>
            </a:r>
            <a:r>
              <a:rPr lang="en-US" altLang="zh-TW" sz="4000" b="1" dirty="0"/>
              <a:t>19</a:t>
            </a:r>
            <a:r>
              <a:rPr lang="zh-TW" altLang="en-US" sz="4000" b="1" dirty="0"/>
              <a:t>：親愛的弟兄們，不要報復。受到冤屈的時候，要讓上帝處理；因爲聖經寫著：上帝說：‘伸冤是我的事，我會報應’。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349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8E206-E568-487B-B1FF-D64D8A3AA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20882"/>
            <a:ext cx="10654145" cy="5356081"/>
          </a:xfrm>
        </p:spPr>
        <p:txBody>
          <a:bodyPr/>
          <a:lstStyle/>
          <a:p>
            <a:pPr marL="0" indent="0">
              <a:buNone/>
            </a:pPr>
            <a:endParaRPr lang="en-US" altLang="zh-TW" sz="4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FF0000"/>
                </a:solidFill>
              </a:rPr>
              <a:t>要原諒，以免犯罪</a:t>
            </a:r>
            <a:r>
              <a:rPr lang="zh-TW" altLang="en-US" sz="4000" b="1" dirty="0">
                <a:solidFill>
                  <a:srgbClr val="FF0000"/>
                </a:solidFill>
              </a:rPr>
              <a:t> </a:t>
            </a:r>
            <a:endParaRPr lang="en-US" altLang="zh-TW" sz="4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TW" altLang="en-US" sz="4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3600" b="1" dirty="0"/>
              <a:t>以弗所書</a:t>
            </a:r>
            <a:r>
              <a:rPr lang="en-US" altLang="zh-TW" sz="3600" b="1" dirty="0"/>
              <a:t>4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26</a:t>
            </a:r>
            <a:r>
              <a:rPr lang="zh-TW" altLang="en-US" sz="3600" b="1" dirty="0"/>
              <a:t>，</a:t>
            </a:r>
            <a:r>
              <a:rPr lang="en-US" altLang="zh-TW" sz="3600" b="1" dirty="0"/>
              <a:t>27</a:t>
            </a:r>
            <a:r>
              <a:rPr lang="zh-TW" altLang="en-US" sz="3600" b="1" dirty="0"/>
              <a:t>：生氣的時候，不可犯罪；也不生氣到日落，免得讓魔鬼抓到機會，引誘你們去犯罪。</a:t>
            </a:r>
          </a:p>
          <a:p>
            <a:pPr marL="0" indent="0">
              <a:buNone/>
            </a:pPr>
            <a:endParaRPr lang="zh-TW" altLang="en-US" sz="36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54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B35D4-0FFD-4521-B069-063E877BF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9233"/>
            <a:ext cx="10512105" cy="5287730"/>
          </a:xfrm>
        </p:spPr>
        <p:txBody>
          <a:bodyPr/>
          <a:lstStyle/>
          <a:p>
            <a:pPr marL="0" indent="0">
              <a:buNone/>
            </a:pPr>
            <a:endParaRPr lang="en-US" altLang="zh-TW" sz="4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sz="4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</a:rPr>
              <a:t>真正原諒，不可重提舊事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551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D4FE8-EB27-417D-AE5F-71EC54A6F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52055"/>
            <a:ext cx="10622973" cy="5324908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sz="3600" b="1" dirty="0"/>
          </a:p>
          <a:p>
            <a:pPr marL="0" indent="0">
              <a:buNone/>
            </a:pPr>
            <a:r>
              <a:rPr lang="zh-TW" altLang="en-US" sz="4000" b="1" dirty="0"/>
              <a:t>以弗所書</a:t>
            </a:r>
            <a:r>
              <a:rPr lang="en-US" altLang="zh-TW" sz="4000" b="1" dirty="0"/>
              <a:t>5</a:t>
            </a:r>
            <a:r>
              <a:rPr lang="zh-TW" altLang="en-US" sz="4000" b="1" dirty="0"/>
              <a:t>：</a:t>
            </a:r>
            <a:r>
              <a:rPr lang="en-US" altLang="zh-TW" sz="4000" b="1" dirty="0"/>
              <a:t>25</a:t>
            </a:r>
            <a:r>
              <a:rPr lang="zh-TW" altLang="en-US" sz="4000" b="1" dirty="0"/>
              <a:t>：你們做丈夫的，應該愛自己的妻子，就像基督愛教會，為教會捨命。</a:t>
            </a:r>
            <a:endParaRPr lang="en-US" altLang="zh-TW" sz="4000" b="1" dirty="0"/>
          </a:p>
        </p:txBody>
      </p:sp>
    </p:spTree>
    <p:extLst>
      <p:ext uri="{BB962C8B-B14F-4D97-AF65-F5344CB8AC3E}">
        <p14:creationId xmlns:p14="http://schemas.microsoft.com/office/powerpoint/2010/main" val="2018576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1423</Words>
  <Application>Microsoft Office PowerPoint</Application>
  <PresentationFormat>Widescreen</PresentationFormat>
  <Paragraphs>108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新細明體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親密的家庭情感</dc:title>
  <dc:creator>Gene Hsiao</dc:creator>
  <cp:lastModifiedBy>He5778Lord</cp:lastModifiedBy>
  <cp:revision>30</cp:revision>
  <dcterms:created xsi:type="dcterms:W3CDTF">2018-05-14T16:54:28Z</dcterms:created>
  <dcterms:modified xsi:type="dcterms:W3CDTF">2018-06-09T15:48:16Z</dcterms:modified>
</cp:coreProperties>
</file>