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30"/>
  </p:notesMasterIdLst>
  <p:handoutMasterIdLst>
    <p:handoutMasterId r:id="rId31"/>
  </p:handoutMasterIdLst>
  <p:sldIdLst>
    <p:sldId id="1357" r:id="rId3"/>
    <p:sldId id="1462" r:id="rId4"/>
    <p:sldId id="1463" r:id="rId5"/>
    <p:sldId id="1464" r:id="rId6"/>
    <p:sldId id="1465" r:id="rId7"/>
    <p:sldId id="1466" r:id="rId8"/>
    <p:sldId id="1467" r:id="rId9"/>
    <p:sldId id="1468" r:id="rId10"/>
    <p:sldId id="1469" r:id="rId11"/>
    <p:sldId id="1470" r:id="rId12"/>
    <p:sldId id="1471" r:id="rId13"/>
    <p:sldId id="1472" r:id="rId14"/>
    <p:sldId id="1473" r:id="rId15"/>
    <p:sldId id="1474" r:id="rId16"/>
    <p:sldId id="1475" r:id="rId17"/>
    <p:sldId id="1476" r:id="rId18"/>
    <p:sldId id="1477" r:id="rId19"/>
    <p:sldId id="1478" r:id="rId20"/>
    <p:sldId id="1479" r:id="rId21"/>
    <p:sldId id="1480" r:id="rId22"/>
    <p:sldId id="1481" r:id="rId23"/>
    <p:sldId id="1482" r:id="rId24"/>
    <p:sldId id="1483" r:id="rId25"/>
    <p:sldId id="1484" r:id="rId26"/>
    <p:sldId id="1485" r:id="rId27"/>
    <p:sldId id="1486" r:id="rId28"/>
    <p:sldId id="1487" r:id="rId29"/>
  </p:sldIdLst>
  <p:sldSz cx="9144000" cy="6858000" type="screen4x3"/>
  <p:notesSz cx="6805613" cy="9939338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sz="8800" kern="1200">
        <a:solidFill>
          <a:schemeClr val="tx1"/>
        </a:solidFill>
        <a:latin typeface="Arial" charset="0"/>
        <a:ea typeface="新細明體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8800" kern="1200">
        <a:solidFill>
          <a:schemeClr val="tx1"/>
        </a:solidFill>
        <a:latin typeface="Arial" charset="0"/>
        <a:ea typeface="新細明體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8800" kern="1200">
        <a:solidFill>
          <a:schemeClr val="tx1"/>
        </a:solidFill>
        <a:latin typeface="Arial" charset="0"/>
        <a:ea typeface="新細明體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8800" kern="1200">
        <a:solidFill>
          <a:schemeClr val="tx1"/>
        </a:solidFill>
        <a:latin typeface="Arial" charset="0"/>
        <a:ea typeface="新細明體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8800" kern="1200">
        <a:solidFill>
          <a:schemeClr val="tx1"/>
        </a:solidFill>
        <a:latin typeface="Arial" charset="0"/>
        <a:ea typeface="新細明體" charset="-120"/>
        <a:cs typeface="+mn-cs"/>
      </a:defRPr>
    </a:lvl5pPr>
    <a:lvl6pPr marL="2286000" algn="l" defTabSz="914400" rtl="0" eaLnBrk="1" latinLnBrk="0" hangingPunct="1">
      <a:defRPr kumimoji="1" sz="8800" kern="1200">
        <a:solidFill>
          <a:schemeClr val="tx1"/>
        </a:solidFill>
        <a:latin typeface="Arial" charset="0"/>
        <a:ea typeface="新細明體" charset="-120"/>
        <a:cs typeface="+mn-cs"/>
      </a:defRPr>
    </a:lvl6pPr>
    <a:lvl7pPr marL="2743200" algn="l" defTabSz="914400" rtl="0" eaLnBrk="1" latinLnBrk="0" hangingPunct="1">
      <a:defRPr kumimoji="1" sz="8800" kern="1200">
        <a:solidFill>
          <a:schemeClr val="tx1"/>
        </a:solidFill>
        <a:latin typeface="Arial" charset="0"/>
        <a:ea typeface="新細明體" charset="-120"/>
        <a:cs typeface="+mn-cs"/>
      </a:defRPr>
    </a:lvl7pPr>
    <a:lvl8pPr marL="3200400" algn="l" defTabSz="914400" rtl="0" eaLnBrk="1" latinLnBrk="0" hangingPunct="1">
      <a:defRPr kumimoji="1" sz="8800" kern="1200">
        <a:solidFill>
          <a:schemeClr val="tx1"/>
        </a:solidFill>
        <a:latin typeface="Arial" charset="0"/>
        <a:ea typeface="新細明體" charset="-120"/>
        <a:cs typeface="+mn-cs"/>
      </a:defRPr>
    </a:lvl8pPr>
    <a:lvl9pPr marL="3657600" algn="l" defTabSz="914400" rtl="0" eaLnBrk="1" latinLnBrk="0" hangingPunct="1">
      <a:defRPr kumimoji="1" sz="8800" kern="1200">
        <a:solidFill>
          <a:schemeClr val="tx1"/>
        </a:solidFill>
        <a:latin typeface="Arial" charset="0"/>
        <a:ea typeface="新細明體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FF99FF"/>
    <a:srgbClr val="FF99CC"/>
    <a:srgbClr val="99FF99"/>
    <a:srgbClr val="66FF66"/>
    <a:srgbClr val="00FFFF"/>
    <a:srgbClr val="FFFFCC"/>
    <a:srgbClr val="FF3300"/>
    <a:srgbClr val="FF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5143" autoAdjust="0"/>
    <p:restoredTop sz="93608" autoAdjust="0"/>
  </p:normalViewPr>
  <p:slideViewPr>
    <p:cSldViewPr>
      <p:cViewPr varScale="1">
        <p:scale>
          <a:sx n="62" d="100"/>
          <a:sy n="62" d="100"/>
        </p:scale>
        <p:origin x="1040" y="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1" d="100"/>
        <a:sy n="111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252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4939" y="0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252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0646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252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4939" y="9440646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8E976AA-5DA0-4A68-806E-3FD71BAE195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985705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0E589A-9B4E-4F09-AB70-FB66F544551D}" type="datetimeFigureOut">
              <a:rPr lang="zh-TW" altLang="en-US" smtClean="0"/>
              <a:t>2018/7/18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0562" y="4721186"/>
            <a:ext cx="544449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4939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B14E28-2650-4EA6-AC99-652F30B5020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274907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8297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19741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2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96057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16415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3772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5885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5148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8" y="27305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7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8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86466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2472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28783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66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98993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36688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70604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29953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54226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43474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41074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81983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14072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2372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79475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9200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7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478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0266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-101065" y="2394105"/>
            <a:ext cx="9144000" cy="1107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</a:t>
            </a:r>
            <a:r>
              <a:rPr kumimoji="0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息</a:t>
            </a:r>
            <a:endParaRPr kumimoji="0" lang="en-US" altLang="zh-TW" sz="88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3468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56592" y="9525"/>
            <a:ext cx="11262099" cy="6857999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聖經如何</a:t>
            </a:r>
            <a:r>
              <a:rPr kumimoji="0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看</a:t>
            </a:r>
            <a:r>
              <a:rPr kumimoji="0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 </a:t>
            </a:r>
            <a:r>
              <a:rPr kumimoji="0" lang="en-US" altLang="zh-TW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EQ</a:t>
            </a: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Biblical Perception of EQ</a:t>
            </a:r>
            <a:endParaRPr kumimoji="0" lang="en-US" altLang="zh-TW" sz="4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kumimoji="0" lang="en-US" altLang="zh-TW" sz="3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July 15,  2018</a:t>
            </a:r>
            <a:endParaRPr kumimoji="0" lang="en-US" altLang="zh-TW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4553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188640"/>
            <a:ext cx="8856984" cy="1223002"/>
          </a:xfrm>
        </p:spPr>
        <p:txBody>
          <a:bodyPr/>
          <a:lstStyle/>
          <a:p>
            <a:pPr lvl="0" algn="l" eaLnBrk="1" hangingPunct="1">
              <a:defRPr/>
            </a:pPr>
            <a:r>
              <a:rPr kumimoji="0" lang="zh-TW" altLang="en-US" sz="6000" b="1" kern="12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靠主的靈管理我們的</a:t>
            </a:r>
            <a:r>
              <a:rPr kumimoji="0" lang="zh-TW" altLang="en-US" sz="6000" b="1" kern="12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心</a:t>
            </a:r>
            <a:endParaRPr kumimoji="0" lang="en-US" altLang="zh-TW" sz="6600" b="1" kern="1200" dirty="0">
              <a:solidFill>
                <a:srgbClr val="FFFFFF"/>
              </a:solidFill>
              <a:latin typeface="Centaur" panose="02030504050205020304" pitchFamily="18" charset="0"/>
              <a:ea typeface="DFKai-SB" panose="03000509000000000000" pitchFamily="65" charset="-120"/>
              <a:cs typeface="Arial" charset="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512" y="1267179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79512" y="1339410"/>
            <a:ext cx="8733319" cy="56015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我的心哪，你為何憂悶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？ 為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何在我裡面煩躁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？ 應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當仰望神，因他笑臉幫助我；我還要稱讚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他。 </a:t>
            </a:r>
            <a:endParaRPr kumimoji="1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詩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篇</a:t>
            </a:r>
            <a:r>
              <a:rPr kumimoji="1" lang="zh-TW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Psalm 42:5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Why, my soul, are you downcast?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   Why so disturbed within me?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Put your hope in God,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   for I will yet praise him,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   my Savior and my God.</a:t>
            </a:r>
            <a:endParaRPr kumimoji="0" lang="en-US" altLang="zh-TW" sz="7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3040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188640"/>
            <a:ext cx="8856984" cy="1223002"/>
          </a:xfrm>
        </p:spPr>
        <p:txBody>
          <a:bodyPr/>
          <a:lstStyle/>
          <a:p>
            <a:pPr lvl="0" algn="l" eaLnBrk="1" hangingPunct="1">
              <a:defRPr/>
            </a:pPr>
            <a:r>
              <a:rPr kumimoji="0" lang="zh-TW" altLang="en-US" sz="6000" b="1" kern="12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靠主的靈</a:t>
            </a:r>
            <a:r>
              <a:rPr kumimoji="0" lang="zh-TW" altLang="en-US" sz="6000" b="1" kern="12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管</a:t>
            </a:r>
            <a:r>
              <a:rPr kumimoji="0" lang="zh-TW" altLang="en-US" sz="6000" b="1" kern="12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理我們的心</a:t>
            </a:r>
            <a:endParaRPr kumimoji="0" lang="en-US" altLang="zh-TW" sz="6600" b="1" kern="1200" dirty="0">
              <a:solidFill>
                <a:srgbClr val="FFFFFF"/>
              </a:solidFill>
              <a:latin typeface="Centaur" panose="02030504050205020304" pitchFamily="18" charset="0"/>
              <a:ea typeface="DFKai-SB" panose="03000509000000000000" pitchFamily="65" charset="-120"/>
              <a:cs typeface="Arial" charset="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512" y="1267179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79512" y="1484784"/>
            <a:ext cx="8733319" cy="3262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我的心哪，你當默默無聲，專等候神，因為我的盼望是從他而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來。 </a:t>
            </a:r>
            <a:endParaRPr kumimoji="1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詩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篇</a:t>
            </a:r>
            <a:r>
              <a:rPr kumimoji="1" lang="zh-TW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Psalm </a:t>
            </a:r>
            <a:r>
              <a:rPr kumimoji="1" lang="en-US" altLang="zh-TW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6</a:t>
            </a:r>
            <a:r>
              <a:rPr kumimoji="1" lang="en-US" altLang="zh-TW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2:5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Yes, my soul, find rest in God;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   my hope comes from him.</a:t>
            </a:r>
            <a:endParaRPr kumimoji="0" lang="en-US" altLang="zh-TW" sz="7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9541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188640"/>
            <a:ext cx="8856984" cy="1223002"/>
          </a:xfrm>
        </p:spPr>
        <p:txBody>
          <a:bodyPr/>
          <a:lstStyle/>
          <a:p>
            <a:pPr lvl="0" algn="l" eaLnBrk="1" hangingPunct="1">
              <a:defRPr/>
            </a:pPr>
            <a:r>
              <a:rPr kumimoji="0" lang="zh-TW" altLang="en-US" sz="6000" b="1" kern="12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靠主的靈</a:t>
            </a:r>
            <a:r>
              <a:rPr kumimoji="0" lang="zh-TW" altLang="en-US" sz="6000" b="1" kern="12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管</a:t>
            </a:r>
            <a:r>
              <a:rPr kumimoji="0" lang="zh-TW" altLang="en-US" sz="6000" b="1" kern="12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理我們的心</a:t>
            </a:r>
            <a:endParaRPr kumimoji="0" lang="en-US" altLang="zh-TW" sz="6600" b="1" kern="1200" dirty="0">
              <a:solidFill>
                <a:srgbClr val="FFFFFF"/>
              </a:solidFill>
              <a:latin typeface="Centaur" panose="02030504050205020304" pitchFamily="18" charset="0"/>
              <a:ea typeface="DFKai-SB" panose="03000509000000000000" pitchFamily="65" charset="-120"/>
              <a:cs typeface="Arial" charset="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512" y="1267179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79512" y="1484784"/>
            <a:ext cx="8733319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不輕易發怒的，勝過勇士；治服己心的，強如取城。 </a:t>
            </a:r>
            <a:endParaRPr kumimoji="1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箴言</a:t>
            </a:r>
            <a:r>
              <a:rPr kumimoji="1" lang="zh-TW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Proverbs 16:32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Better a patient person than a warrior,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one 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with self-control than one who takes a city.</a:t>
            </a:r>
            <a:endParaRPr kumimoji="0" lang="en-US" altLang="zh-TW" sz="7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9050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188640"/>
            <a:ext cx="8856984" cy="1223002"/>
          </a:xfrm>
        </p:spPr>
        <p:txBody>
          <a:bodyPr/>
          <a:lstStyle/>
          <a:p>
            <a:pPr lvl="0" algn="l" eaLnBrk="1" hangingPunct="1">
              <a:defRPr/>
            </a:pPr>
            <a:r>
              <a:rPr kumimoji="0" lang="en-US" altLang="zh-TW" sz="6000" b="1" kern="12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EQ</a:t>
            </a:r>
            <a:r>
              <a:rPr kumimoji="0" lang="zh-TW" altLang="en-US" sz="6000" b="1" kern="12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 </a:t>
            </a:r>
            <a:r>
              <a:rPr kumimoji="0" lang="zh-TW" altLang="en-US" sz="6000" b="1" kern="12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的定義</a:t>
            </a:r>
            <a:endParaRPr kumimoji="0" lang="en-US" altLang="zh-TW" sz="6600" b="1" kern="1200" dirty="0">
              <a:solidFill>
                <a:srgbClr val="FFFFFF"/>
              </a:solidFill>
              <a:latin typeface="Centaur" panose="02030504050205020304" pitchFamily="18" charset="0"/>
              <a:ea typeface="DFKai-SB" panose="03000509000000000000" pitchFamily="65" charset="-120"/>
              <a:cs typeface="Arial" charset="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512" y="1267179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79512" y="1520685"/>
            <a:ext cx="8785225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EQ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 </a:t>
            </a:r>
            <a:r>
              <a:rPr kumimoji="1" lang="zh-CN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是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當</a:t>
            </a:r>
            <a:r>
              <a:rPr kumimoji="1" lang="zh-CN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我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們</a:t>
            </a:r>
            <a:r>
              <a:rPr kumimoji="1" lang="zh-CN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在群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體</a:t>
            </a:r>
            <a:r>
              <a:rPr kumimoji="1" lang="zh-CN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中</a:t>
            </a:r>
            <a:r>
              <a:rPr kumimoji="1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生</a:t>
            </a:r>
            <a:r>
              <a:rPr kumimoji="1" lang="zh-CN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活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時，</a:t>
            </a:r>
            <a:r>
              <a:rPr kumimoji="1" lang="zh-CN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我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們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對</a:t>
            </a:r>
            <a:r>
              <a:rPr kumimoji="1" lang="zh-CN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所面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對</a:t>
            </a:r>
            <a:r>
              <a:rPr kumimoji="1" lang="zh-CN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的</a:t>
            </a:r>
            <a:r>
              <a:rPr kumimoji="1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人</a:t>
            </a:r>
            <a:r>
              <a:rPr kumimoji="1" lang="zh-CN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或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環</a:t>
            </a:r>
            <a:r>
              <a:rPr kumimoji="1" lang="zh-CN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境</a:t>
            </a:r>
            <a:r>
              <a:rPr kumimoji="1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的</a:t>
            </a:r>
            <a:r>
              <a:rPr kumimoji="1" lang="zh-CN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反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應</a:t>
            </a:r>
            <a:r>
              <a:rPr kumimoji="1" lang="zh-CN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能力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</a:t>
            </a:r>
            <a:r>
              <a:rPr kumimoji="1" lang="zh-CN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CN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EQ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 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決定我們是否</a:t>
            </a:r>
            <a:r>
              <a:rPr kumimoji="1" lang="zh-CN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能</a:t>
            </a:r>
            <a:r>
              <a:rPr kumimoji="1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有效地</a:t>
            </a:r>
            <a:r>
              <a:rPr kumimoji="1" lang="zh-CN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面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對</a:t>
            </a:r>
            <a:r>
              <a:rPr kumimoji="1" lang="zh-CN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人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際關係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 一個人要成功，人生要幸福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，</a:t>
            </a:r>
            <a:r>
              <a:rPr kumimoji="1" lang="en-US" altLang="zh-TW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 </a:t>
            </a: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I</a:t>
            </a:r>
            <a:r>
              <a:rPr kumimoji="1" lang="en-US" altLang="zh-CN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Q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高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不是最重要的事情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，</a:t>
            </a:r>
            <a:r>
              <a:rPr kumimoji="1" lang="en-US" altLang="zh-TW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 E</a:t>
            </a:r>
            <a:r>
              <a:rPr kumimoji="1" lang="en-US" altLang="zh-CN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Q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 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高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更是要緊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</a:t>
            </a:r>
            <a:endParaRPr kumimoji="0" lang="en-US" altLang="zh-TW" sz="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7693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188640"/>
            <a:ext cx="8856984" cy="1223002"/>
          </a:xfrm>
        </p:spPr>
        <p:txBody>
          <a:bodyPr/>
          <a:lstStyle/>
          <a:p>
            <a:pPr lvl="0" algn="l" eaLnBrk="1" hangingPunct="1">
              <a:defRPr/>
            </a:pPr>
            <a:r>
              <a:rPr kumimoji="0" lang="zh-TW" altLang="en-US" sz="6000" b="1" kern="12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成</a:t>
            </a:r>
            <a:r>
              <a:rPr kumimoji="0" lang="zh-TW" altLang="en-US" sz="6000" b="1" kern="12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聖與</a:t>
            </a:r>
            <a:r>
              <a:rPr kumimoji="0" lang="zh-TW" altLang="en-US" sz="6000" b="1" kern="12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 </a:t>
            </a:r>
            <a:r>
              <a:rPr kumimoji="0" lang="en-US" altLang="zh-TW" sz="6000" b="1" kern="12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EQ</a:t>
            </a:r>
            <a:r>
              <a:rPr kumimoji="0" lang="zh-TW" altLang="en-US" sz="6000" b="1" kern="1200" dirty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 </a:t>
            </a:r>
            <a:r>
              <a:rPr kumimoji="0" lang="zh-TW" altLang="en-US" sz="6000" b="1" kern="12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的成長</a:t>
            </a:r>
            <a:endParaRPr kumimoji="0" lang="en-US" altLang="zh-TW" sz="6600" b="1" kern="1200" dirty="0">
              <a:solidFill>
                <a:srgbClr val="FFFFFF"/>
              </a:solidFill>
              <a:latin typeface="Centaur" panose="02030504050205020304" pitchFamily="18" charset="0"/>
              <a:ea typeface="DFKai-SB" panose="03000509000000000000" pitchFamily="65" charset="-120"/>
              <a:cs typeface="Arial" charset="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512" y="1267179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8428" y="1513040"/>
            <a:ext cx="8908318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人</a:t>
            </a:r>
            <a:r>
              <a:rPr kumimoji="1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信主</a:t>
            </a:r>
            <a:r>
              <a:rPr kumimoji="1" lang="zh-CN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之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後</a:t>
            </a:r>
            <a:r>
              <a:rPr kumimoji="1" lang="zh-CN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的成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聖過</a:t>
            </a:r>
            <a:r>
              <a:rPr kumimoji="1" lang="zh-CN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程</a:t>
            </a:r>
            <a:r>
              <a:rPr kumimoji="1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就</a:t>
            </a:r>
            <a:r>
              <a:rPr kumimoji="1" lang="zh-CN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是</a:t>
            </a:r>
            <a:r>
              <a:rPr kumimoji="1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CN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EQ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 </a:t>
            </a:r>
            <a:r>
              <a:rPr kumimoji="1" lang="zh-CN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的成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長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、</a:t>
            </a:r>
            <a:r>
              <a:rPr kumimoji="1" lang="zh-CN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成熟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過</a:t>
            </a:r>
            <a:r>
              <a:rPr kumimoji="1" lang="zh-CN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程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</a:t>
            </a:r>
            <a:r>
              <a:rPr kumimoji="1" lang="zh-CN" altLang="en-US" sz="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zh-CN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在成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聖</a:t>
            </a:r>
            <a:r>
              <a:rPr kumimoji="1" lang="zh-CN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的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過</a:t>
            </a:r>
            <a:r>
              <a:rPr kumimoji="1" lang="zh-CN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程中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，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zh-CN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神</a:t>
            </a:r>
            <a:r>
              <a:rPr kumimoji="1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要把耶稣的形</a:t>
            </a:r>
            <a:r>
              <a:rPr kumimoji="1" lang="zh-CN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象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、耶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穌</a:t>
            </a:r>
            <a:r>
              <a:rPr kumimoji="1" lang="zh-CN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的特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質 </a:t>
            </a:r>
            <a:r>
              <a:rPr kumimoji="1" lang="en-US" altLang="zh-CN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(</a:t>
            </a:r>
            <a:r>
              <a:rPr kumimoji="1" lang="zh-CN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各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樣高</a:t>
            </a:r>
            <a:r>
              <a:rPr kumimoji="1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CN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EQ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 </a:t>
            </a:r>
            <a:r>
              <a:rPr kumimoji="1" lang="zh-CN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的表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現</a:t>
            </a:r>
            <a:r>
              <a:rPr kumimoji="1" lang="en-US" altLang="zh-CN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)</a:t>
            </a:r>
            <a:r>
              <a:rPr kumimoji="1" lang="zh-TW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zh-CN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深</a:t>
            </a:r>
            <a:r>
              <a:rPr kumimoji="1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印在</a:t>
            </a:r>
            <a:r>
              <a:rPr kumimoji="1" lang="zh-CN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我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們</a:t>
            </a:r>
            <a:r>
              <a:rPr kumimoji="1" lang="zh-CN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的</a:t>
            </a:r>
            <a:r>
              <a:rPr kumimoji="1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生命之</a:t>
            </a:r>
            <a:r>
              <a:rPr kumimoji="1" lang="zh-CN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中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</a:t>
            </a:r>
            <a:endParaRPr kumimoji="0" lang="en-US" altLang="zh-TW" sz="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8061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188640"/>
            <a:ext cx="8856984" cy="1223002"/>
          </a:xfrm>
        </p:spPr>
        <p:txBody>
          <a:bodyPr/>
          <a:lstStyle/>
          <a:p>
            <a:pPr lvl="0" algn="l" eaLnBrk="1" hangingPunct="1">
              <a:defRPr/>
            </a:pPr>
            <a:r>
              <a:rPr kumimoji="0" lang="en-US" altLang="zh-TW" sz="6000" b="1" kern="12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EQ</a:t>
            </a:r>
            <a:r>
              <a:rPr kumimoji="0" lang="zh-TW" altLang="en-US" sz="3200" b="1" kern="12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 </a:t>
            </a:r>
            <a:r>
              <a:rPr kumimoji="0" lang="zh-TW" altLang="en-US" sz="6000" b="1" kern="12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的培養</a:t>
            </a:r>
            <a:endParaRPr kumimoji="0" lang="en-US" altLang="zh-TW" sz="6600" b="1" kern="1200" dirty="0">
              <a:solidFill>
                <a:srgbClr val="FFFFFF"/>
              </a:solidFill>
              <a:latin typeface="Centaur" panose="02030504050205020304" pitchFamily="18" charset="0"/>
              <a:ea typeface="DFKai-SB" panose="03000509000000000000" pitchFamily="65" charset="-120"/>
              <a:cs typeface="Arial" charset="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512" y="1267179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79512" y="1472697"/>
            <a:ext cx="8785225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除</a:t>
            </a:r>
            <a:r>
              <a:rPr kumimoji="1" lang="zh-CN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了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從</a:t>
            </a:r>
            <a:r>
              <a:rPr kumimoji="1" lang="zh-CN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小</a:t>
            </a:r>
            <a:r>
              <a:rPr kumimoji="1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在</a:t>
            </a:r>
            <a:r>
              <a:rPr kumimoji="1" lang="zh-CN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我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們</a:t>
            </a:r>
            <a:r>
              <a:rPr kumimoji="1" lang="zh-CN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的</a:t>
            </a:r>
            <a:r>
              <a:rPr kumimoji="1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家教中</a:t>
            </a:r>
            <a:r>
              <a:rPr kumimoji="1" lang="zh-CN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培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養</a:t>
            </a:r>
            <a:r>
              <a:rPr kumimoji="1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CN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EQ</a:t>
            </a:r>
            <a:r>
              <a:rPr kumimoji="1" lang="en-US" altLang="zh-CN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,</a:t>
            </a:r>
            <a:r>
              <a:rPr kumimoji="1" lang="zh-CN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我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們</a:t>
            </a:r>
            <a:r>
              <a:rPr kumimoji="1" lang="zh-CN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只</a:t>
            </a:r>
            <a:r>
              <a:rPr kumimoji="1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可能</a:t>
            </a:r>
            <a:r>
              <a:rPr kumimoji="1" lang="zh-CN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在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進</a:t>
            </a:r>
            <a:r>
              <a:rPr kumimoji="1" lang="zh-CN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入群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體</a:t>
            </a:r>
            <a:r>
              <a:rPr kumimoji="1" lang="zh-CN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生</a:t>
            </a:r>
            <a:r>
              <a:rPr kumimoji="1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活才可能建</a:t>
            </a:r>
            <a:r>
              <a:rPr kumimoji="1" lang="zh-CN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造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CN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EQ</a:t>
            </a:r>
            <a:r>
              <a:rPr kumimoji="1" lang="en-US" altLang="zh-CN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.</a:t>
            </a:r>
            <a:r>
              <a:rPr kumimoji="1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zh-CN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教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會</a:t>
            </a:r>
            <a:r>
              <a:rPr kumimoji="1" lang="zh-CN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的肢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體</a:t>
            </a:r>
            <a:r>
              <a:rPr kumimoji="1" lang="zh-CN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生活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，</a:t>
            </a:r>
            <a:r>
              <a:rPr kumimoji="1" lang="zh-CN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特</a:t>
            </a:r>
            <a:r>
              <a:rPr kumimoji="1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别是</a:t>
            </a:r>
            <a:r>
              <a:rPr kumimoji="1" lang="zh-CN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小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組</a:t>
            </a:r>
            <a:r>
              <a:rPr kumimoji="1" lang="zh-CN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生</a:t>
            </a:r>
            <a:r>
              <a:rPr kumimoji="1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活最容</a:t>
            </a:r>
            <a:r>
              <a:rPr kumimoji="1" lang="zh-CN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易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顯現</a:t>
            </a:r>
            <a:r>
              <a:rPr kumimoji="1" lang="zh-CN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出我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們</a:t>
            </a:r>
            <a:r>
              <a:rPr kumimoji="1" lang="zh-CN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的</a:t>
            </a:r>
            <a:r>
              <a:rPr kumimoji="1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CN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EQ</a:t>
            </a:r>
            <a:r>
              <a:rPr kumimoji="1" lang="en-US" altLang="zh-CN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.</a:t>
            </a:r>
            <a:r>
              <a:rPr kumimoji="1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endParaRPr kumimoji="0" lang="en-US" altLang="zh-TW" sz="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4541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188640"/>
            <a:ext cx="8856984" cy="1223002"/>
          </a:xfrm>
        </p:spPr>
        <p:txBody>
          <a:bodyPr/>
          <a:lstStyle/>
          <a:p>
            <a:pPr lvl="0" algn="l" eaLnBrk="1" hangingPunct="1">
              <a:defRPr/>
            </a:pPr>
            <a:r>
              <a:rPr kumimoji="0" lang="zh-TW" altLang="en-US" sz="6000" b="1" kern="12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高</a:t>
            </a:r>
            <a:r>
              <a:rPr kumimoji="0" lang="zh-TW" altLang="en-US" sz="2800" b="1" kern="12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0" lang="en-US" altLang="zh-TW" sz="6000" b="1" kern="1200" dirty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EQ</a:t>
            </a:r>
            <a:r>
              <a:rPr kumimoji="0" lang="en-US" altLang="zh-TW" sz="2800" b="1" kern="12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0" lang="zh-TW" altLang="en-US" sz="6000" b="1" kern="12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的特質</a:t>
            </a:r>
            <a:endParaRPr kumimoji="0" lang="en-US" altLang="zh-TW" sz="6600" b="1" kern="1200" dirty="0">
              <a:solidFill>
                <a:srgbClr val="FFFFFF"/>
              </a:solidFill>
              <a:latin typeface="Centaur" panose="02030504050205020304" pitchFamily="18" charset="0"/>
              <a:ea typeface="DFKai-SB" panose="03000509000000000000" pitchFamily="65" charset="-120"/>
              <a:cs typeface="Arial" charset="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512" y="1267179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79511" y="1683317"/>
            <a:ext cx="8785225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情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緒較為穩定，不容易受外界刺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激和壓力而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起伏波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動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</a:t>
            </a:r>
            <a:endParaRPr kumimoji="1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1" lang="en-US" altLang="zh-TW" sz="9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1" lang="en-US" altLang="zh-TW" sz="9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能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夠準確地使用情緒反應表達自己的想法，懂得處理自己的內在情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緒。不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容易被情緒左右，不會衝動行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事。 </a:t>
            </a:r>
            <a:endParaRPr kumimoji="1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1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070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188640"/>
            <a:ext cx="8856984" cy="1223002"/>
          </a:xfrm>
        </p:spPr>
        <p:txBody>
          <a:bodyPr/>
          <a:lstStyle/>
          <a:p>
            <a:pPr lvl="0" algn="l" eaLnBrk="1" hangingPunct="1">
              <a:defRPr/>
            </a:pPr>
            <a:r>
              <a:rPr kumimoji="0" lang="zh-TW" altLang="en-US" sz="6000" b="1" kern="12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高</a:t>
            </a:r>
            <a:r>
              <a:rPr kumimoji="0" lang="zh-TW" altLang="en-US" sz="2800" b="1" kern="12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0" lang="en-US" altLang="zh-TW" sz="6000" b="1" kern="1200" dirty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EQ</a:t>
            </a:r>
            <a:r>
              <a:rPr kumimoji="0" lang="en-US" altLang="zh-TW" sz="2800" b="1" kern="12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0" lang="zh-TW" altLang="en-US" sz="6000" b="1" kern="12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的特質</a:t>
            </a:r>
            <a:endParaRPr kumimoji="0" lang="en-US" altLang="zh-TW" sz="6600" b="1" kern="1200" dirty="0">
              <a:solidFill>
                <a:srgbClr val="FFFFFF"/>
              </a:solidFill>
              <a:latin typeface="Centaur" panose="02030504050205020304" pitchFamily="18" charset="0"/>
              <a:ea typeface="DFKai-SB" panose="03000509000000000000" pitchFamily="65" charset="-120"/>
              <a:cs typeface="Arial" charset="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512" y="1267179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79512" y="1693591"/>
            <a:ext cx="8857234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面對人際的衝突，因為具備高同理心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，懂得憐憫體恤人，了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解對方的感受，不會隨便出言批評論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斷對方。</a:t>
            </a:r>
            <a:endParaRPr kumimoji="0" lang="en-US" altLang="zh-TW" sz="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9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9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擁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有良好社交技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巧與說話的智慧，與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人建立良好的關係，幫助人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也容易獲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得其他人的幫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助。</a:t>
            </a:r>
            <a:endParaRPr kumimoji="0" lang="en-US" altLang="zh-TW" sz="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2490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188640"/>
            <a:ext cx="8856984" cy="1223002"/>
          </a:xfrm>
        </p:spPr>
        <p:txBody>
          <a:bodyPr/>
          <a:lstStyle/>
          <a:p>
            <a:pPr lvl="0" algn="l" eaLnBrk="1" hangingPunct="1">
              <a:defRPr/>
            </a:pPr>
            <a:r>
              <a:rPr kumimoji="0" lang="zh-TW" altLang="en-US" sz="6000" b="1" kern="12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高</a:t>
            </a:r>
            <a:r>
              <a:rPr kumimoji="0" lang="zh-TW" altLang="en-US" sz="2800" b="1" kern="12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0" lang="en-US" altLang="zh-TW" sz="6000" b="1" kern="1200" dirty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EQ</a:t>
            </a:r>
            <a:r>
              <a:rPr kumimoji="0" lang="en-US" altLang="zh-TW" sz="2800" b="1" kern="12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0" lang="zh-TW" altLang="en-US" sz="6000" b="1" kern="12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的特質</a:t>
            </a:r>
            <a:endParaRPr kumimoji="0" lang="en-US" altLang="zh-TW" sz="6600" b="1" kern="1200" dirty="0">
              <a:solidFill>
                <a:srgbClr val="FFFFFF"/>
              </a:solidFill>
              <a:latin typeface="Centaur" panose="02030504050205020304" pitchFamily="18" charset="0"/>
              <a:ea typeface="DFKai-SB" panose="03000509000000000000" pitchFamily="65" charset="-120"/>
              <a:cs typeface="Arial" charset="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512" y="1267179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79511" y="1354544"/>
            <a:ext cx="8785225" cy="56784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很清楚知道自己的使命，必要的時候堅持真道與原則，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絕不妥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協只一味地做個息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事寧人的好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人。 </a:t>
            </a:r>
            <a:endParaRPr kumimoji="1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1" lang="en-US" altLang="zh-TW" sz="3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該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溫柔的時候溫柔，該生氣的時候生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氣，而不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是永遠不動怒，不會生氣，也不是一味的追求表面的和諧，不與人發生衝突，不據理力爭。</a:t>
            </a:r>
            <a:endParaRPr kumimoji="1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812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188640"/>
            <a:ext cx="8856984" cy="1223002"/>
          </a:xfrm>
        </p:spPr>
        <p:txBody>
          <a:bodyPr/>
          <a:lstStyle/>
          <a:p>
            <a:pPr lvl="0" algn="l" eaLnBrk="1" hangingPunct="1">
              <a:defRPr/>
            </a:pPr>
            <a:r>
              <a:rPr kumimoji="0" lang="zh-TW" altLang="en-US" sz="6000" b="1" kern="12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高</a:t>
            </a:r>
            <a:r>
              <a:rPr kumimoji="0" lang="zh-TW" altLang="en-US" sz="2800" b="1" kern="12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0" lang="en-US" altLang="zh-TW" sz="6000" b="1" kern="1200" dirty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EQ</a:t>
            </a:r>
            <a:r>
              <a:rPr kumimoji="0" lang="en-US" altLang="zh-TW" sz="2800" b="1" kern="12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0" lang="zh-TW" altLang="en-US" sz="6000" b="1" kern="12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的特質</a:t>
            </a:r>
            <a:endParaRPr kumimoji="0" lang="en-US" altLang="zh-TW" sz="6600" b="1" kern="1200" dirty="0">
              <a:solidFill>
                <a:srgbClr val="FFFFFF"/>
              </a:solidFill>
              <a:latin typeface="Centaur" panose="02030504050205020304" pitchFamily="18" charset="0"/>
              <a:ea typeface="DFKai-SB" panose="03000509000000000000" pitchFamily="65" charset="-120"/>
              <a:cs typeface="Arial" charset="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512" y="1267179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8408" y="1411642"/>
            <a:ext cx="8836329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EQ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 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高人的生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氣卻不會失去分寸，不被怒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氣沖昏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頭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，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能夠就事論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事 </a:t>
            </a: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(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不會記恨讓你生氣的人</a:t>
            </a:r>
            <a:r>
              <a:rPr kumimoji="1" lang="en-US" altLang="zh-TW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)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，懂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得冷靜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的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表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達自己的不滿，不會含恨到日落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 雖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然愛仇敵，但也懂得向仇敵表達自己的主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張和原則，即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便會危害自己的生命安全與事業成就。</a:t>
            </a:r>
            <a:endParaRPr kumimoji="0" lang="en-US" altLang="zh-TW" sz="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0174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188640"/>
            <a:ext cx="8856984" cy="1223002"/>
          </a:xfrm>
        </p:spPr>
        <p:txBody>
          <a:bodyPr/>
          <a:lstStyle/>
          <a:p>
            <a:pPr lvl="0" algn="l" eaLnBrk="1" hangingPunct="1">
              <a:defRPr/>
            </a:pPr>
            <a:r>
              <a:rPr kumimoji="0" lang="zh-TW" altLang="en-US" sz="6000" b="1" kern="12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主耶穌高</a:t>
            </a:r>
            <a:r>
              <a:rPr kumimoji="0" lang="zh-TW" altLang="en-US" sz="2800" b="1" kern="12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0" lang="en-US" altLang="zh-TW" sz="6000" b="1" kern="1200" dirty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EQ</a:t>
            </a:r>
            <a:r>
              <a:rPr kumimoji="0" lang="en-US" altLang="zh-TW" sz="2800" b="1" kern="12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0" lang="zh-TW" altLang="en-US" sz="6000" b="1" kern="12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的典</a:t>
            </a:r>
            <a:r>
              <a:rPr kumimoji="0" lang="zh-TW" altLang="en-US" sz="6000" b="1" kern="12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範</a:t>
            </a:r>
            <a:endParaRPr kumimoji="0" lang="en-US" altLang="zh-TW" sz="6600" b="1" kern="1200" dirty="0">
              <a:solidFill>
                <a:srgbClr val="FFFFFF"/>
              </a:solidFill>
              <a:latin typeface="Centaur" panose="02030504050205020304" pitchFamily="18" charset="0"/>
              <a:ea typeface="DFKai-SB" panose="03000509000000000000" pitchFamily="65" charset="-120"/>
              <a:cs typeface="Arial" charset="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512" y="1267179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79511" y="1525232"/>
            <a:ext cx="8785225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耶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穌是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真正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高</a:t>
            </a:r>
            <a:r>
              <a:rPr kumimoji="1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EQ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 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的典範，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該溫柔的時候溫柔，該生氣的時候生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氣。四福音中很多地方都可以見到這樣美好的例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子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</a:t>
            </a:r>
            <a:endParaRPr kumimoji="1" lang="zh-TW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8425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188640"/>
            <a:ext cx="8856984" cy="1223002"/>
          </a:xfrm>
        </p:spPr>
        <p:txBody>
          <a:bodyPr/>
          <a:lstStyle/>
          <a:p>
            <a:pPr lvl="0" algn="l" eaLnBrk="1" hangingPunct="1">
              <a:defRPr/>
            </a:pPr>
            <a:r>
              <a:rPr kumimoji="0" lang="zh-TW" altLang="en-US" sz="6000" b="1" kern="12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健康的表達負面情緒</a:t>
            </a:r>
            <a:endParaRPr kumimoji="0" lang="en-US" altLang="zh-TW" sz="6600" b="1" kern="1200" dirty="0">
              <a:solidFill>
                <a:srgbClr val="FFFFFF"/>
              </a:solidFill>
              <a:latin typeface="Centaur" panose="02030504050205020304" pitchFamily="18" charset="0"/>
              <a:ea typeface="DFKai-SB" panose="03000509000000000000" pitchFamily="65" charset="-120"/>
              <a:cs typeface="Arial" charset="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512" y="1267179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79512" y="1450643"/>
            <a:ext cx="8785225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有時候我們誤以為高</a:t>
            </a:r>
            <a:r>
              <a:rPr kumimoji="1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EQ</a:t>
            </a:r>
            <a:r>
              <a:rPr kumimoji="1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就是溫良恭儉讓，永遠不會生氣。 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心裡有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不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滿不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會表達，只會壓抑，只是表面上看起來很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nice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、脾氣很好的樣子，並不是真正的高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EQ</a:t>
            </a: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.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endParaRPr kumimoji="0" lang="en-US" altLang="zh-TW" sz="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7674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188640"/>
            <a:ext cx="8856984" cy="1223002"/>
          </a:xfrm>
        </p:spPr>
        <p:txBody>
          <a:bodyPr/>
          <a:lstStyle/>
          <a:p>
            <a:pPr lvl="0" algn="l" eaLnBrk="1" hangingPunct="1">
              <a:defRPr/>
            </a:pPr>
            <a:r>
              <a:rPr kumimoji="0" lang="zh-TW" altLang="en-US" sz="6000" b="1" kern="12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健康的表</a:t>
            </a:r>
            <a:r>
              <a:rPr kumimoji="0" lang="zh-TW" altLang="en-US" sz="6000" b="1" kern="12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達</a:t>
            </a:r>
            <a:r>
              <a:rPr kumimoji="0" lang="zh-TW" altLang="en-US" sz="6000" b="1" kern="12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負</a:t>
            </a:r>
            <a:r>
              <a:rPr kumimoji="0" lang="zh-TW" altLang="en-US" sz="6000" b="1" kern="12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面情</a:t>
            </a:r>
            <a:r>
              <a:rPr kumimoji="0" lang="zh-TW" altLang="en-US" sz="6000" b="1" kern="12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緒</a:t>
            </a:r>
            <a:endParaRPr kumimoji="0" lang="en-US" altLang="zh-TW" sz="6600" b="1" kern="1200" dirty="0">
              <a:solidFill>
                <a:srgbClr val="FFFFFF"/>
              </a:solidFill>
              <a:latin typeface="Centaur" panose="02030504050205020304" pitchFamily="18" charset="0"/>
              <a:ea typeface="DFKai-SB" panose="03000509000000000000" pitchFamily="65" charset="-120"/>
              <a:cs typeface="Arial" charset="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512" y="1267179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43552" y="1411642"/>
            <a:ext cx="8625441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高</a:t>
            </a:r>
            <a:r>
              <a:rPr kumimoji="1" lang="zh-TW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EQ 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的人心裡有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了負面情緒或憤怒不滿時，也是會表達的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 只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是懂得以正確的方法，傳達生氣的訊息令對方了解，讓對方接受到你的不滿生氣情緒與原因，從而願意反省檢討，與你一起面對問題，讓錯誤的事情能夠被導正，且雙方的關係能夠重新恢復和諧。</a:t>
            </a:r>
            <a:endParaRPr kumimoji="0" lang="en-US" altLang="zh-TW" sz="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6161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188640"/>
            <a:ext cx="8856984" cy="1223002"/>
          </a:xfrm>
        </p:spPr>
        <p:txBody>
          <a:bodyPr/>
          <a:lstStyle/>
          <a:p>
            <a:pPr lvl="0" algn="l" eaLnBrk="1" hangingPunct="1">
              <a:defRPr/>
            </a:pPr>
            <a:r>
              <a:rPr kumimoji="0" lang="zh-TW" altLang="en-US" sz="6000" b="1" kern="12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健康的表達負面情緒</a:t>
            </a:r>
            <a:endParaRPr kumimoji="0" lang="en-US" altLang="zh-TW" sz="6600" b="1" kern="1200" dirty="0">
              <a:solidFill>
                <a:srgbClr val="FFFFFF"/>
              </a:solidFill>
              <a:latin typeface="Centaur" panose="02030504050205020304" pitchFamily="18" charset="0"/>
              <a:ea typeface="DFKai-SB" panose="03000509000000000000" pitchFamily="65" charset="-120"/>
              <a:cs typeface="Arial" charset="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512" y="1267179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49260" y="1570301"/>
            <a:ext cx="8525577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動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不動就生氣、發飆、憤怒、失控，和完全不會生氣、不敢生氣、一派和諧，都是不健康的情緒管理方法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 前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者是過於放縱自己的情緒，後者是過於忍耐、壓抑。</a:t>
            </a:r>
            <a:endParaRPr kumimoji="0" lang="en-US" altLang="zh-TW" sz="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1075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188640"/>
            <a:ext cx="8856984" cy="1223002"/>
          </a:xfrm>
        </p:spPr>
        <p:txBody>
          <a:bodyPr/>
          <a:lstStyle/>
          <a:p>
            <a:pPr lvl="0" algn="l" eaLnBrk="1" hangingPunct="1">
              <a:defRPr/>
            </a:pPr>
            <a:r>
              <a:rPr kumimoji="0" lang="zh-TW" altLang="en-US" sz="6000" b="1" kern="12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情</a:t>
            </a:r>
            <a:r>
              <a:rPr kumimoji="0" lang="zh-TW" altLang="en-US" sz="6000" b="1" kern="12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緒管</a:t>
            </a:r>
            <a:r>
              <a:rPr kumimoji="0" lang="zh-TW" altLang="en-US" sz="6000" b="1" kern="12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理與健康</a:t>
            </a:r>
            <a:endParaRPr kumimoji="0" lang="en-US" altLang="zh-TW" sz="6600" b="1" kern="1200" dirty="0">
              <a:solidFill>
                <a:srgbClr val="FFFFFF"/>
              </a:solidFill>
              <a:latin typeface="Centaur" panose="02030504050205020304" pitchFamily="18" charset="0"/>
              <a:ea typeface="DFKai-SB" panose="03000509000000000000" pitchFamily="65" charset="-120"/>
              <a:cs typeface="Arial" charset="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512" y="1267179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79511" y="1467560"/>
            <a:ext cx="8785225" cy="53399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「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不被表達出來的憤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怒的情緒，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是妨礙身體維持最佳狀態的一大阻力，影響的層面包括患感冒的頻率，甚至是癌症的發生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</a:t>
            </a:r>
            <a:r>
              <a:rPr kumimoji="1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如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果你不釋放你的情緒，身體就會經常處於一種有壓力的狀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態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。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」</a:t>
            </a:r>
            <a:endParaRPr kumimoji="1" lang="en-US" altLang="zh-TW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					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─  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Dr.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 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Tracy </a:t>
            </a:r>
            <a:r>
              <a:rPr kumimoji="1" lang="en-US" altLang="zh-TW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Gaudet</a:t>
            </a:r>
            <a:endParaRPr kumimoji="1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	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（</a:t>
            </a:r>
            <a:r>
              <a:rPr kumimoji="1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Duke Center for Integrative Medicine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）</a:t>
            </a:r>
            <a:endParaRPr kumimoji="1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098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188640"/>
            <a:ext cx="8856984" cy="1223002"/>
          </a:xfrm>
        </p:spPr>
        <p:txBody>
          <a:bodyPr/>
          <a:lstStyle/>
          <a:p>
            <a:pPr lvl="0" algn="l" eaLnBrk="1" hangingPunct="1">
              <a:defRPr/>
            </a:pPr>
            <a:r>
              <a:rPr kumimoji="0" lang="en-US" altLang="zh-TW" sz="6000" b="1" kern="12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EQ</a:t>
            </a:r>
            <a:r>
              <a:rPr kumimoji="0" lang="zh-TW" altLang="en-US" sz="3200" b="1" kern="12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  </a:t>
            </a:r>
            <a:r>
              <a:rPr kumimoji="0" lang="zh-TW" altLang="en-US" sz="6000" b="1" kern="12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不</a:t>
            </a:r>
            <a:r>
              <a:rPr kumimoji="0" lang="zh-TW" altLang="en-US" sz="6000" b="1" kern="12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高的表徵</a:t>
            </a:r>
            <a:endParaRPr kumimoji="0" lang="en-US" altLang="zh-TW" sz="6600" b="1" kern="1200" dirty="0">
              <a:solidFill>
                <a:srgbClr val="FFFFFF"/>
              </a:solidFill>
              <a:latin typeface="Centaur" panose="02030504050205020304" pitchFamily="18" charset="0"/>
              <a:ea typeface="DFKai-SB" panose="03000509000000000000" pitchFamily="65" charset="-120"/>
              <a:cs typeface="Arial" charset="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512" y="1267179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79511" y="1457286"/>
            <a:ext cx="8785225" cy="45397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CN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很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難</a:t>
            </a:r>
            <a:r>
              <a:rPr kumimoji="1" lang="zh-CN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原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諒</a:t>
            </a:r>
            <a:r>
              <a:rPr kumimoji="1" lang="zh-CN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人</a:t>
            </a:r>
            <a:r>
              <a:rPr kumimoji="1" lang="en-US" altLang="zh-CN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,</a:t>
            </a:r>
            <a:r>
              <a:rPr kumimoji="1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不能赦免</a:t>
            </a:r>
            <a:r>
              <a:rPr kumimoji="1" lang="zh-CN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人</a:t>
            </a:r>
            <a:endParaRPr kumimoji="1" lang="en-US" altLang="zh-CN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1" lang="en-US" altLang="zh-CN" sz="1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CN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喜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歡</a:t>
            </a:r>
            <a:r>
              <a:rPr kumimoji="1" lang="zh-CN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背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後講</a:t>
            </a:r>
            <a:r>
              <a:rPr kumimoji="1" lang="zh-CN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人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，</a:t>
            </a:r>
            <a:r>
              <a:rPr kumimoji="1" lang="zh-CN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喜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歡論斷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別</a:t>
            </a:r>
            <a:r>
              <a:rPr kumimoji="1" lang="zh-CN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人</a:t>
            </a:r>
            <a:endParaRPr kumimoji="1" lang="en-US" altLang="zh-CN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1" lang="en-US" altLang="zh-CN" sz="1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CN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不</a:t>
            </a:r>
            <a:r>
              <a:rPr kumimoji="1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能面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對</a:t>
            </a:r>
            <a:r>
              <a:rPr kumimoji="1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挫折或失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敗</a:t>
            </a:r>
            <a:endParaRPr kumimoji="1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1" lang="en-US" altLang="zh-CN" sz="1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CN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不</a:t>
            </a:r>
            <a:r>
              <a:rPr kumimoji="1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能面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對順</a:t>
            </a:r>
            <a:r>
              <a:rPr kumimoji="1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境或逆</a:t>
            </a:r>
            <a:r>
              <a:rPr kumimoji="1" lang="zh-CN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境</a:t>
            </a:r>
            <a:endParaRPr kumimoji="1" lang="en-US" altLang="zh-CN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1" lang="en-US" altLang="zh-CN" sz="1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CN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只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顧</a:t>
            </a:r>
            <a:r>
              <a:rPr kumimoji="1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自己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，</a:t>
            </a:r>
            <a:r>
              <a:rPr kumimoji="1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看不到别人的需</a:t>
            </a:r>
            <a:r>
              <a:rPr kumimoji="1" lang="zh-CN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要</a:t>
            </a:r>
            <a:endParaRPr kumimoji="1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zh-TW" sz="5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9917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188640"/>
            <a:ext cx="8856984" cy="1223002"/>
          </a:xfrm>
        </p:spPr>
        <p:txBody>
          <a:bodyPr/>
          <a:lstStyle/>
          <a:p>
            <a:pPr lvl="0" algn="l" eaLnBrk="1" hangingPunct="1">
              <a:defRPr/>
            </a:pPr>
            <a:r>
              <a:rPr kumimoji="0" lang="en-US" altLang="zh-TW" sz="6000" b="1" kern="12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EQ</a:t>
            </a:r>
            <a:r>
              <a:rPr kumimoji="0" lang="zh-TW" altLang="en-US" sz="3200" b="1" kern="12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  </a:t>
            </a:r>
            <a:r>
              <a:rPr kumimoji="0" lang="zh-TW" altLang="en-US" sz="6000" b="1" kern="12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不</a:t>
            </a:r>
            <a:r>
              <a:rPr kumimoji="0" lang="zh-TW" altLang="en-US" sz="6000" b="1" kern="12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高的表徵</a:t>
            </a:r>
            <a:endParaRPr kumimoji="0" lang="en-US" altLang="zh-TW" sz="6600" b="1" kern="1200" dirty="0">
              <a:solidFill>
                <a:srgbClr val="FFFFFF"/>
              </a:solidFill>
              <a:latin typeface="Centaur" panose="02030504050205020304" pitchFamily="18" charset="0"/>
              <a:ea typeface="DFKai-SB" panose="03000509000000000000" pitchFamily="65" charset="-120"/>
              <a:cs typeface="Arial" charset="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512" y="1267179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7628" y="1518077"/>
            <a:ext cx="9036372" cy="52168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CN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容</a:t>
            </a:r>
            <a:r>
              <a:rPr kumimoji="1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易排斥别人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，</a:t>
            </a:r>
            <a:r>
              <a:rPr kumimoji="1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不容易接受别人的意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見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，</a:t>
            </a:r>
            <a:r>
              <a:rPr kumimoji="1" lang="zh-CN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很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難</a:t>
            </a:r>
            <a:r>
              <a:rPr kumimoji="1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改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變</a:t>
            </a:r>
            <a:r>
              <a:rPr kumimoji="1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自己的想</a:t>
            </a:r>
            <a:r>
              <a:rPr kumimoji="1" lang="zh-CN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法</a:t>
            </a:r>
            <a:endParaRPr kumimoji="1" lang="en-US" altLang="zh-CN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1" lang="en-US" altLang="zh-TW" sz="1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不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願意與人相處，很難與人共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事</a:t>
            </a:r>
            <a:endParaRPr kumimoji="1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1" lang="en-US" altLang="zh-TW" sz="1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不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能克服自己的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心</a:t>
            </a:r>
            <a:endParaRPr kumimoji="1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1" lang="en-US" altLang="zh-TW" sz="1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不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能被得罪，他們容易記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恨</a:t>
            </a:r>
            <a:endParaRPr kumimoji="1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1" lang="en-US" altLang="zh-CN" sz="1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CN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不</a:t>
            </a:r>
            <a:r>
              <a:rPr kumimoji="1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能面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對</a:t>
            </a:r>
            <a:r>
              <a:rPr kumimoji="1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被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譏</a:t>
            </a:r>
            <a:r>
              <a:rPr kumimoji="1" lang="zh-CN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笑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、</a:t>
            </a:r>
            <a:r>
              <a:rPr kumimoji="1" lang="zh-CN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侮</a:t>
            </a:r>
            <a:r>
              <a:rPr kumimoji="1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辱</a:t>
            </a:r>
            <a:r>
              <a:rPr kumimoji="1" lang="en-US" altLang="zh-CN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,</a:t>
            </a:r>
            <a:r>
              <a:rPr kumimoji="1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或被冤</a:t>
            </a:r>
            <a:r>
              <a:rPr kumimoji="1" lang="zh-CN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枉</a:t>
            </a:r>
            <a:endParaRPr kumimoji="1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zh-TW" sz="5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1761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188640"/>
            <a:ext cx="8856984" cy="1223002"/>
          </a:xfrm>
        </p:spPr>
        <p:txBody>
          <a:bodyPr/>
          <a:lstStyle/>
          <a:p>
            <a:pPr lvl="0" algn="l" eaLnBrk="1" hangingPunct="1">
              <a:defRPr/>
            </a:pPr>
            <a:r>
              <a:rPr kumimoji="0" lang="zh-TW" altLang="en-US" sz="6000" b="1" kern="12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從</a:t>
            </a:r>
            <a:r>
              <a:rPr kumimoji="0" lang="zh-TW" altLang="en-US" sz="2400" b="1" kern="12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0" lang="en-US" altLang="zh-TW" sz="6000" b="1" kern="12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EQ</a:t>
            </a:r>
            <a:r>
              <a:rPr kumimoji="0" lang="zh-TW" altLang="en-US" sz="4800" b="1" kern="12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 </a:t>
            </a:r>
            <a:r>
              <a:rPr kumimoji="0" lang="zh-TW" altLang="en-US" sz="6000" b="1" kern="12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看主耶穌與</a:t>
            </a:r>
            <a:r>
              <a:rPr kumimoji="0" lang="zh-TW" altLang="en-US" sz="6000" b="1" kern="12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彼拉多</a:t>
            </a:r>
            <a:endParaRPr kumimoji="0" lang="en-US" altLang="zh-TW" sz="6600" b="1" kern="1200" dirty="0">
              <a:solidFill>
                <a:srgbClr val="FFFFFF"/>
              </a:solidFill>
              <a:latin typeface="Centaur" panose="02030504050205020304" pitchFamily="18" charset="0"/>
              <a:ea typeface="DFKai-SB" panose="03000509000000000000" pitchFamily="65" charset="-120"/>
              <a:cs typeface="Arial" charset="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512" y="1267179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7184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188640"/>
            <a:ext cx="8856984" cy="1223002"/>
          </a:xfrm>
        </p:spPr>
        <p:txBody>
          <a:bodyPr/>
          <a:lstStyle/>
          <a:p>
            <a:pPr lvl="0" algn="l" eaLnBrk="1" hangingPunct="1">
              <a:defRPr/>
            </a:pPr>
            <a:r>
              <a:rPr kumimoji="0" lang="zh-TW" altLang="en-US" sz="6000" b="1" kern="12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彼拉</a:t>
            </a:r>
            <a:r>
              <a:rPr kumimoji="0" lang="zh-TW" altLang="en-US" sz="6000" b="1" kern="12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多的</a:t>
            </a:r>
            <a:r>
              <a:rPr kumimoji="0" lang="zh-TW" altLang="en-US" sz="3600" b="1" kern="12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0" lang="en-US" altLang="zh-TW" sz="6000" b="1" kern="12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EQ</a:t>
            </a:r>
            <a:r>
              <a:rPr kumimoji="0" lang="zh-TW" altLang="en-US" sz="3200" b="1" kern="12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 </a:t>
            </a:r>
            <a:endParaRPr kumimoji="0" lang="en-US" altLang="zh-TW" sz="6600" b="1" kern="1200" dirty="0">
              <a:solidFill>
                <a:srgbClr val="FFFFFF"/>
              </a:solidFill>
              <a:latin typeface="Centaur" panose="02030504050205020304" pitchFamily="18" charset="0"/>
              <a:ea typeface="DFKai-SB" panose="03000509000000000000" pitchFamily="65" charset="-120"/>
              <a:cs typeface="Arial" charset="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512" y="1267179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79512" y="1636670"/>
            <a:ext cx="8785225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巡撫說：「為甚麼呢？他做了甚麼惡事呢？」他們便極力地喊著說：「把他釘十字架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！」彼拉多見說也無濟於事，反要生亂，就拿水在眾人面前洗手，說：「流這義人的血，罪不在我，你們承當吧。」 </a:t>
            </a:r>
            <a:endParaRPr kumimoji="1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馬太福音</a:t>
            </a:r>
            <a:r>
              <a:rPr kumimoji="1" lang="zh-TW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Matthew 27:23-24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0" lang="en-US" altLang="zh-TW" sz="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8046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188640"/>
            <a:ext cx="8856984" cy="1223002"/>
          </a:xfrm>
        </p:spPr>
        <p:txBody>
          <a:bodyPr/>
          <a:lstStyle/>
          <a:p>
            <a:pPr lvl="0" algn="l" eaLnBrk="1" hangingPunct="1">
              <a:defRPr/>
            </a:pPr>
            <a:r>
              <a:rPr kumimoji="0" lang="zh-TW" altLang="en-US" sz="6000" b="1" kern="12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彼拉多的</a:t>
            </a:r>
            <a:r>
              <a:rPr kumimoji="0" lang="zh-TW" altLang="en-US" sz="3600" b="1" kern="12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0" lang="en-US" altLang="zh-TW" sz="6000" b="1" kern="1200" dirty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EQ</a:t>
            </a:r>
            <a:r>
              <a:rPr kumimoji="0" lang="zh-TW" altLang="en-US" sz="3200" b="1" kern="1200" dirty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 </a:t>
            </a:r>
            <a:endParaRPr kumimoji="0" lang="en-US" altLang="zh-TW" sz="6600" b="1" kern="1200" dirty="0">
              <a:solidFill>
                <a:srgbClr val="FFFFFF"/>
              </a:solidFill>
              <a:latin typeface="Centaur" panose="02030504050205020304" pitchFamily="18" charset="0"/>
              <a:ea typeface="DFKai-SB" panose="03000509000000000000" pitchFamily="65" charset="-120"/>
              <a:cs typeface="Arial" charset="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512" y="1267179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79512" y="1636670"/>
            <a:ext cx="878522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眾人都回答說：「他的血歸到我們和我們的子孫身上。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」於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是彼拉多釋放巴拉巴給他們，把耶穌鞭打了，交給人釘十字架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</a:t>
            </a:r>
            <a:endParaRPr kumimoji="1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馬太福音</a:t>
            </a:r>
            <a:r>
              <a:rPr kumimoji="1" lang="zh-TW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Matthew 27:25-26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0" lang="en-US" altLang="zh-TW" sz="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1598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188640"/>
            <a:ext cx="8856984" cy="1223002"/>
          </a:xfrm>
        </p:spPr>
        <p:txBody>
          <a:bodyPr/>
          <a:lstStyle/>
          <a:p>
            <a:pPr lvl="0" algn="l" eaLnBrk="1" hangingPunct="1">
              <a:defRPr/>
            </a:pPr>
            <a:r>
              <a:rPr kumimoji="0" lang="zh-TW" altLang="en-US" sz="6000" b="1" kern="12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主耶穌</a:t>
            </a:r>
            <a:r>
              <a:rPr kumimoji="0" lang="zh-TW" altLang="en-US" sz="6000" b="1" kern="12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的</a:t>
            </a:r>
            <a:r>
              <a:rPr kumimoji="0" lang="zh-TW" altLang="en-US" sz="3600" b="1" kern="12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0" lang="en-US" altLang="zh-TW" sz="6000" b="1" kern="1200" dirty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EQ</a:t>
            </a:r>
            <a:r>
              <a:rPr kumimoji="0" lang="zh-TW" altLang="en-US" sz="3200" b="1" kern="1200" dirty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 </a:t>
            </a:r>
            <a:endParaRPr kumimoji="0" lang="en-US" altLang="zh-TW" sz="6600" b="1" kern="1200" dirty="0">
              <a:solidFill>
                <a:srgbClr val="FFFFFF"/>
              </a:solidFill>
              <a:latin typeface="Centaur" panose="02030504050205020304" pitchFamily="18" charset="0"/>
              <a:ea typeface="DFKai-SB" panose="03000509000000000000" pitchFamily="65" charset="-120"/>
              <a:cs typeface="Arial" charset="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512" y="1267179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51520" y="1487695"/>
            <a:ext cx="8448807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當時，有兩個強盜和他同釘十字架，一個在右邊，一個在左邊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</a:t>
            </a:r>
            <a:r>
              <a:rPr kumimoji="1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從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那裡經過的人譏誚他，搖著頭，說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：「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你這拆毀聖殿、三日又建造起來的，可以救自己吧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！</a:t>
            </a:r>
            <a:r>
              <a:rPr kumimoji="1" lang="zh-TW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你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如果是</a:t>
            </a:r>
            <a:r>
              <a:rPr kumimoji="1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　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神的兒子，就從十字架上下來吧！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」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馬太福音</a:t>
            </a:r>
            <a:r>
              <a:rPr kumimoji="1" lang="zh-TW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Matthew 27:38-40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0" lang="en-US" altLang="zh-TW" sz="5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8907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188640"/>
            <a:ext cx="8856984" cy="1223002"/>
          </a:xfrm>
        </p:spPr>
        <p:txBody>
          <a:bodyPr/>
          <a:lstStyle/>
          <a:p>
            <a:pPr lvl="0" algn="l" eaLnBrk="1" hangingPunct="1">
              <a:defRPr/>
            </a:pPr>
            <a:r>
              <a:rPr kumimoji="0" lang="zh-TW" altLang="en-US" sz="6000" b="1" kern="12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主耶</a:t>
            </a:r>
            <a:r>
              <a:rPr kumimoji="0" lang="zh-TW" altLang="en-US" sz="6000" b="1" kern="12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穌</a:t>
            </a:r>
            <a:r>
              <a:rPr kumimoji="0" lang="zh-TW" altLang="en-US" sz="6000" b="1" kern="12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的</a:t>
            </a:r>
            <a:r>
              <a:rPr kumimoji="0" lang="zh-TW" altLang="en-US" sz="3600" b="1" kern="12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0" lang="en-US" altLang="zh-TW" sz="6000" b="1" kern="1200" dirty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EQ</a:t>
            </a:r>
            <a:r>
              <a:rPr kumimoji="0" lang="zh-TW" altLang="en-US" sz="3200" b="1" kern="1200" dirty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 </a:t>
            </a:r>
            <a:endParaRPr kumimoji="0" lang="en-US" altLang="zh-TW" sz="6600" b="1" kern="1200" dirty="0">
              <a:solidFill>
                <a:srgbClr val="FFFFFF"/>
              </a:solidFill>
              <a:latin typeface="Centaur" panose="02030504050205020304" pitchFamily="18" charset="0"/>
              <a:ea typeface="DFKai-SB" panose="03000509000000000000" pitchFamily="65" charset="-120"/>
              <a:cs typeface="Arial" charset="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512" y="1267179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79512" y="1518518"/>
            <a:ext cx="8448807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祭司長和文士並長老也是這樣戲弄他，說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：「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他救了別人，不能救自己。他是以色列的王，現在可以從十字架上下來，我們就信他。 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他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倚靠</a:t>
            </a:r>
            <a:r>
              <a:rPr kumimoji="1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　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神，　神若喜悅他，現在可以救他；因為他曾說：</a:t>
            </a:r>
            <a:r>
              <a:rPr kumimoji="1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『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我是</a:t>
            </a:r>
            <a:r>
              <a:rPr kumimoji="1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　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神的兒子。</a:t>
            </a:r>
            <a:r>
              <a:rPr kumimoji="1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』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」那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和他同釘的強盜也是這樣地譏誚他。 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馬太福音</a:t>
            </a:r>
            <a:r>
              <a:rPr kumimoji="1" lang="zh-TW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Matthew 27:41-44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0" lang="en-US" altLang="zh-TW" sz="5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1670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188640"/>
            <a:ext cx="8856984" cy="1223002"/>
          </a:xfrm>
        </p:spPr>
        <p:txBody>
          <a:bodyPr/>
          <a:lstStyle/>
          <a:p>
            <a:pPr lvl="0" algn="l" eaLnBrk="1" hangingPunct="1">
              <a:defRPr/>
            </a:pPr>
            <a:r>
              <a:rPr kumimoji="0" lang="zh-TW" altLang="en-US" sz="6000" b="1" kern="12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靠主的靈</a:t>
            </a:r>
            <a:r>
              <a:rPr kumimoji="0" lang="zh-TW" altLang="en-US" sz="6000" b="1" kern="12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管</a:t>
            </a:r>
            <a:r>
              <a:rPr kumimoji="0" lang="zh-TW" altLang="en-US" sz="6000" b="1" kern="12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理我們的心</a:t>
            </a:r>
            <a:endParaRPr kumimoji="0" lang="en-US" altLang="zh-TW" sz="6600" b="1" kern="1200" dirty="0">
              <a:solidFill>
                <a:srgbClr val="FFFFFF"/>
              </a:solidFill>
              <a:latin typeface="Centaur" panose="02030504050205020304" pitchFamily="18" charset="0"/>
              <a:ea typeface="DFKai-SB" panose="03000509000000000000" pitchFamily="65" charset="-120"/>
              <a:cs typeface="Arial" charset="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512" y="1267179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79512" y="1484784"/>
            <a:ext cx="8733319" cy="3262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我的心哪，你要稱頌耶和華！凡在我裡面的，也要稱頌他的聖名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！ </a:t>
            </a:r>
            <a:endParaRPr kumimoji="1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詩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篇</a:t>
            </a:r>
            <a:r>
              <a:rPr kumimoji="1" lang="zh-TW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Psalm 103:1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Praise the Lord, my 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soul; all 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my inmost being, praise his holy name.</a:t>
            </a:r>
            <a:endParaRPr kumimoji="0" lang="en-US" altLang="zh-TW" sz="7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7841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-101065" y="2394105"/>
            <a:ext cx="9144000" cy="1107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回應詩</a:t>
            </a:r>
            <a:r>
              <a:rPr kumimoji="0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歌</a:t>
            </a:r>
            <a:endParaRPr kumimoji="0" lang="en-US" altLang="zh-TW" sz="88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1709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-101065" y="2394105"/>
            <a:ext cx="9144000" cy="2031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Play video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「</a:t>
            </a: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我的心哪</a:t>
            </a:r>
            <a:r>
              <a:rPr kumimoji="0" lang="zh-TW" altLang="en-US" sz="6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6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」</a:t>
            </a:r>
            <a:endParaRPr kumimoji="0" lang="en-US" altLang="zh-TW" sz="80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4252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12913</TotalTime>
  <Words>1804</Words>
  <Application>Microsoft Office PowerPoint</Application>
  <PresentationFormat>On-screen Show (4:3)</PresentationFormat>
  <Paragraphs>137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38" baseType="lpstr">
      <vt:lpstr>Arial Unicode MS</vt:lpstr>
      <vt:lpstr>DFKai-SB</vt:lpstr>
      <vt:lpstr>新細明體</vt:lpstr>
      <vt:lpstr>Arial</vt:lpstr>
      <vt:lpstr>Arial Narrow</vt:lpstr>
      <vt:lpstr>Calibri</vt:lpstr>
      <vt:lpstr>Centaur</vt:lpstr>
      <vt:lpstr>Century</vt:lpstr>
      <vt:lpstr>Mongolian Baiti</vt:lpstr>
      <vt:lpstr>14_Default Design</vt:lpstr>
      <vt:lpstr>1_預設簡報設計</vt:lpstr>
      <vt:lpstr>PowerPoint Presentation</vt:lpstr>
      <vt:lpstr>PowerPoint Presentation</vt:lpstr>
      <vt:lpstr>靠主的靈管理我們的心</vt:lpstr>
      <vt:lpstr>靠主的靈管理我們的心</vt:lpstr>
      <vt:lpstr>靠主的靈管理我們的心</vt:lpstr>
      <vt:lpstr>EQ 的定義</vt:lpstr>
      <vt:lpstr>成聖與 EQ 的成長</vt:lpstr>
      <vt:lpstr>EQ 的培養</vt:lpstr>
      <vt:lpstr>高 EQ 的特質</vt:lpstr>
      <vt:lpstr>高 EQ 的特質</vt:lpstr>
      <vt:lpstr>高 EQ 的特質</vt:lpstr>
      <vt:lpstr>高 EQ 的特質</vt:lpstr>
      <vt:lpstr>主耶穌高 EQ 的典範</vt:lpstr>
      <vt:lpstr>健康的表達負面情緒</vt:lpstr>
      <vt:lpstr>健康的表達負面情緒</vt:lpstr>
      <vt:lpstr>健康的表達負面情緒</vt:lpstr>
      <vt:lpstr>情緒管理與健康</vt:lpstr>
      <vt:lpstr>EQ  不高的表徵</vt:lpstr>
      <vt:lpstr>EQ  不高的表徵</vt:lpstr>
      <vt:lpstr>從 EQ 看主耶穌與彼拉多</vt:lpstr>
      <vt:lpstr>彼拉多的 EQ </vt:lpstr>
      <vt:lpstr>彼拉多的 EQ </vt:lpstr>
      <vt:lpstr>主耶穌的 EQ </vt:lpstr>
      <vt:lpstr>主耶穌的 EQ </vt:lpstr>
      <vt:lpstr>靠主的靈管理我們的心</vt:lpstr>
      <vt:lpstr>PowerPoint Presentation</vt:lpstr>
      <vt:lpstr>PowerPoint Presentation</vt:lpstr>
    </vt:vector>
  </TitlesOfParts>
  <Company>CMT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sllo</dc:creator>
  <cp:lastModifiedBy>He5778Lord</cp:lastModifiedBy>
  <cp:revision>972</cp:revision>
  <cp:lastPrinted>2016-12-29T08:10:15Z</cp:lastPrinted>
  <dcterms:created xsi:type="dcterms:W3CDTF">2010-11-09T07:59:03Z</dcterms:created>
  <dcterms:modified xsi:type="dcterms:W3CDTF">2018-07-18T18:21:04Z</dcterms:modified>
</cp:coreProperties>
</file>