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1" r:id="rId4"/>
  </p:sldMasterIdLst>
  <p:notesMasterIdLst>
    <p:notesMasterId r:id="rId33"/>
  </p:notesMasterIdLst>
  <p:handoutMasterIdLst>
    <p:handoutMasterId r:id="rId34"/>
  </p:handoutMasterIdLst>
  <p:sldIdLst>
    <p:sldId id="1357" r:id="rId5"/>
    <p:sldId id="1555" r:id="rId6"/>
    <p:sldId id="1556" r:id="rId7"/>
    <p:sldId id="1557" r:id="rId8"/>
    <p:sldId id="1558" r:id="rId9"/>
    <p:sldId id="1559" r:id="rId10"/>
    <p:sldId id="1560" r:id="rId11"/>
    <p:sldId id="1561" r:id="rId12"/>
    <p:sldId id="1562" r:id="rId13"/>
    <p:sldId id="1563" r:id="rId14"/>
    <p:sldId id="1564" r:id="rId15"/>
    <p:sldId id="1565" r:id="rId16"/>
    <p:sldId id="1566" r:id="rId17"/>
    <p:sldId id="1567" r:id="rId18"/>
    <p:sldId id="1568" r:id="rId19"/>
    <p:sldId id="1569" r:id="rId20"/>
    <p:sldId id="1570" r:id="rId21"/>
    <p:sldId id="1571" r:id="rId22"/>
    <p:sldId id="1572" r:id="rId23"/>
    <p:sldId id="1573" r:id="rId24"/>
    <p:sldId id="1574" r:id="rId25"/>
    <p:sldId id="1575" r:id="rId26"/>
    <p:sldId id="1576" r:id="rId27"/>
    <p:sldId id="1577" r:id="rId28"/>
    <p:sldId id="1578" r:id="rId29"/>
    <p:sldId id="1579" r:id="rId30"/>
    <p:sldId id="1580" r:id="rId31"/>
    <p:sldId id="1581" r:id="rId32"/>
  </p:sldIdLst>
  <p:sldSz cx="9144000" cy="6858000" type="screen4x3"/>
  <p:notesSz cx="6805613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99FF"/>
    <a:srgbClr val="FF99CC"/>
    <a:srgbClr val="99FF99"/>
    <a:srgbClr val="66FF66"/>
    <a:srgbClr val="00FFFF"/>
    <a:srgbClr val="FFFFCC"/>
    <a:srgbClr val="FF33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143" autoAdjust="0"/>
    <p:restoredTop sz="93608" autoAdjust="0"/>
  </p:normalViewPr>
  <p:slideViewPr>
    <p:cSldViewPr>
      <p:cViewPr varScale="1">
        <p:scale>
          <a:sx n="62" d="100"/>
          <a:sy n="62" d="100"/>
        </p:scale>
        <p:origin x="104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E976AA-5DA0-4A68-806E-3FD71BAE19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8570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E589A-9B4E-4F09-AB70-FB66F544551D}" type="datetimeFigureOut">
              <a:rPr lang="zh-TW" altLang="en-US" smtClean="0"/>
              <a:t>2018/7/25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14E28-2650-4EA6-AC99-652F30B50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49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9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7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0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64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7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14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4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87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899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35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12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634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86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409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19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38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535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513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821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1385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Right Triangle 5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hevron 7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9" name="Chevron 8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6123BC-E8B3-48D9-B1B5-87F923232EAE}" type="datetimeFigureOut">
              <a:rPr kumimoji="0" lang="zh-TW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 pitchFamily="34" charset="0"/>
                <a:ea typeface="微軟正黑體" pitchFamily="34" charset="-120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2018/7/25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6AF69F-BBFF-4641-9968-25DD7802DFC0}" type="slidenum">
              <a:rPr kumimoji="0" lang="zh-TW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 panose="020B0602030504020204" pitchFamily="34" charset="0"/>
                <a:ea typeface="微軟正黑體" panose="020B0604030504040204" pitchFamily="34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 panose="020B0602030504020204" pitchFamily="34" charset="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477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929240-C84D-480C-98BA-F0F41A2761FA}" type="datetimeFigureOut">
              <a:rPr kumimoji="0" lang="zh-TW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 pitchFamily="34" charset="0"/>
                <a:ea typeface="微軟正黑體" pitchFamily="34" charset="-120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2018/7/25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CA2831-9BEB-4EB3-8961-E72EA3CC05AD}" type="slidenum">
              <a:rPr kumimoji="0" lang="zh-TW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 panose="020B0602030504020204" pitchFamily="34" charset="0"/>
                <a:ea typeface="微軟正黑體" panose="020B0604030504040204" pitchFamily="34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 panose="020B0602030504020204" pitchFamily="34" charset="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45941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C4B770-FDC8-42F4-9656-0FC493448A78}" type="datetimeFigureOut">
              <a:rPr kumimoji="0" lang="zh-TW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itchFamily="34" charset="0"/>
                <a:ea typeface="微軟正黑體" pitchFamily="34" charset="-120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2018/7/25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4553B4-B556-49E3-B2A6-FD27CE65E30D}" type="slidenum">
              <a:rPr kumimoji="0" lang="zh-TW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anose="020B0602030504020204" pitchFamily="34" charset="0"/>
                <a:ea typeface="微軟正黑體" panose="020B0604030504040204" pitchFamily="34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anose="020B0602030504020204" pitchFamily="34" charset="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7051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Freeform 7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Right Triangle 4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18C322-3C33-4950-81A6-B690B8E006C7}" type="datetimeFigureOut">
              <a:rPr kumimoji="0" lang="zh-TW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 pitchFamily="34" charset="0"/>
                <a:ea typeface="微軟正黑體" pitchFamily="34" charset="-120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2018/7/25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302DA7-6938-43A7-BED0-6E77C666FE4E}" type="slidenum">
              <a:rPr kumimoji="0" lang="zh-TW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 panose="020B0602030504020204" pitchFamily="34" charset="0"/>
                <a:ea typeface="微軟正黑體" panose="020B0604030504040204" pitchFamily="34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 panose="020B0602030504020204" pitchFamily="34" charset="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9257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317375-D070-485D-8036-5A1E94F55430}" type="datetimeFigureOut">
              <a:rPr kumimoji="0" lang="zh-TW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itchFamily="34" charset="0"/>
                <a:ea typeface="微軟正黑體" pitchFamily="34" charset="-120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2018/7/25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67F5EA-3495-4583-BF84-10E00DD0A4AB}" type="slidenum">
              <a:rPr kumimoji="0" lang="zh-TW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anose="020B0602030504020204" pitchFamily="34" charset="0"/>
                <a:ea typeface="微軟正黑體" panose="020B0604030504040204" pitchFamily="34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anose="020B0602030504020204" pitchFamily="34" charset="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24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TW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D49ECF-DB1B-4583-985F-DC49E50DB19E}" type="datetimeFigureOut">
              <a:rPr kumimoji="0" lang="zh-TW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 pitchFamily="34" charset="0"/>
                <a:ea typeface="微軟正黑體" pitchFamily="34" charset="-120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2018/7/25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D4E228-63A3-4BAA-84E7-FE5DEAB07C71}" type="slidenum">
              <a:rPr kumimoji="0" lang="zh-TW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 panose="020B0602030504020204" pitchFamily="34" charset="0"/>
                <a:ea typeface="微軟正黑體" panose="020B0604030504040204" pitchFamily="34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 panose="020B0602030504020204" pitchFamily="34" charset="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25897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4E909-4C07-4565-B9C1-E8F3487CAE4B}" type="datetimeFigureOut">
              <a:rPr kumimoji="0" lang="en-US" sz="135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7/25/2018</a:t>
            </a:fld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72076-2E5E-432E-BA40-195358D2BC71}" type="slidenum">
              <a:rPr kumimoji="0" lang="en-US" sz="135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0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7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76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102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23" name="Date Placeholder 4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000">
                <a:latin typeface="Lucida Sans Unicode" pitchFamily="34" charset="0"/>
                <a:ea typeface="微軟正黑體" pitchFamily="34" charset="-12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712C9E-32D2-4FD1-847C-F5A23EE569BB}" type="datetimeFigureOut">
              <a:rPr kumimoji="0" lang="zh-TW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 pitchFamily="34" charset="0"/>
                <a:ea typeface="微軟正黑體" pitchFamily="34" charset="-120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2018/7/25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2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000">
                <a:latin typeface="Lucida Sans Unicode" pitchFamily="34" charset="0"/>
                <a:ea typeface="微軟正黑體" pitchFamily="34" charset="-12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2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000">
                <a:latin typeface="Lucida Sans Unicode" panose="020B0602030504020204" pitchFamily="34" charset="0"/>
                <a:ea typeface="微軟正黑體" panose="020B0604030504040204" pitchFamily="34" charset="-12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855E29-3679-4232-AB8D-5370AD65D9EC}" type="slidenum">
              <a:rPr kumimoji="0" lang="zh-TW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 panose="020B0602030504020204" pitchFamily="34" charset="0"/>
                <a:ea typeface="微軟正黑體" panose="020B0604030504040204" pitchFamily="34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 panose="020B0602030504020204" pitchFamily="34" charset="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74953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  <a:ea typeface="微軟正黑體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  <a:ea typeface="微軟正黑體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  <a:ea typeface="微軟正黑體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  <a:ea typeface="微軟正黑體" pitchFamily="34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4E909-4C07-4565-B9C1-E8F3487CAE4B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7/25/2018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72076-2E5E-432E-BA40-195358D2BC7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776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6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0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卓越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的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人生不是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夢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Excellence in life is not just a dream</a:t>
            </a: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Mindy</a:t>
            </a:r>
            <a:r>
              <a:rPr kumimoji="0" lang="en-US" altLang="zh-TW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龔明娣</a:t>
            </a:r>
            <a:r>
              <a:rPr kumimoji="0" lang="zh-TW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姐妹</a:t>
            </a:r>
            <a:endParaRPr kumimoji="0" lang="en-US" altLang="zh-TW" sz="3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生命河靈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糧</a:t>
            </a:r>
            <a:r>
              <a:rPr kumimoji="0" lang="zh-TW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堂</a:t>
            </a:r>
            <a:r>
              <a:rPr kumimoji="0" lang="zh-TW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ROLCC</a:t>
            </a:r>
            <a:endParaRPr kumimoji="0" lang="en-US" altLang="zh-TW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July 22,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46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/>
          <p:cNvSpPr>
            <a:spLocks noGrp="1"/>
          </p:cNvSpPr>
          <p:nvPr>
            <p:ph idx="4294967295"/>
          </p:nvPr>
        </p:nvSpPr>
        <p:spPr>
          <a:xfrm>
            <a:off x="0" y="333375"/>
            <a:ext cx="9144000" cy="59039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3" panose="05040102010807070707" pitchFamily="18" charset="2"/>
              <a:buNone/>
            </a:pPr>
            <a:endParaRPr lang="en-US" altLang="ja-JP" sz="4400" b="1" dirty="0" smtClean="0">
              <a:solidFill>
                <a:srgbClr val="339933"/>
              </a:solidFill>
              <a:latin typeface="Adobe Fangsong Std R" pitchFamily="18" charset="-128"/>
              <a:ea typeface="Adobe Fangsong Std R" pitchFamily="18" charset="-128"/>
            </a:endParaRPr>
          </a:p>
          <a:p>
            <a:pPr eaLnBrk="1" hangingPunct="1">
              <a:lnSpc>
                <a:spcPct val="90000"/>
              </a:lnSpc>
              <a:buFont typeface="Wingdings 3" panose="05040102010807070707" pitchFamily="18" charset="2"/>
              <a:buNone/>
            </a:pPr>
            <a:r>
              <a:rPr lang="ja-JP" altLang="en-US" sz="4400" b="1" dirty="0" smtClean="0">
                <a:solidFill>
                  <a:srgbClr val="339933"/>
                </a:solidFill>
                <a:latin typeface="Adobe Fangsong Std R" pitchFamily="18" charset="-128"/>
                <a:ea typeface="Adobe Fangsong Std R" pitchFamily="18" charset="-128"/>
              </a:rPr>
              <a:t>  </a:t>
            </a:r>
            <a:r>
              <a:rPr lang="ja-JP" altLang="en-US" sz="4400" b="1" dirty="0" smtClean="0">
                <a:solidFill>
                  <a:srgbClr val="003399"/>
                </a:solidFill>
                <a:latin typeface="Adobe Fangsong Std R" pitchFamily="18" charset="-128"/>
                <a:ea typeface="Adobe Fangsong Std R" pitchFamily="18" charset="-128"/>
              </a:rPr>
              <a:t>卓越的人生</a:t>
            </a:r>
            <a:r>
              <a:rPr lang="ja-JP" altLang="en-US" sz="4400" b="1" dirty="0" smtClean="0">
                <a:solidFill>
                  <a:srgbClr val="003399"/>
                </a:solidFill>
                <a:latin typeface="Arial" panose="020B0604020202020204" pitchFamily="34" charset="0"/>
                <a:ea typeface="Adobe Fangsong Std R" pitchFamily="18" charset="-128"/>
              </a:rPr>
              <a:t>不是夢 </a:t>
            </a:r>
            <a:r>
              <a:rPr lang="en-US" altLang="ja-JP" sz="4400" b="1" dirty="0" smtClean="0">
                <a:latin typeface="Adobe Fangsong Std R" pitchFamily="18" charset="-128"/>
                <a:ea typeface="Adobe Fangsong Std R" pitchFamily="18" charset="-128"/>
              </a:rPr>
              <a:t>/ </a:t>
            </a:r>
            <a:r>
              <a:rPr lang="en-US" altLang="en-US" sz="4400" dirty="0" smtClean="0">
                <a:latin typeface="Arial" panose="020B0604020202020204" pitchFamily="34" charset="0"/>
              </a:rPr>
              <a:t>Excellence in life is not just a dream</a:t>
            </a:r>
            <a:endParaRPr lang="en-US" altLang="zh-CN" sz="4400" dirty="0" smtClean="0">
              <a:solidFill>
                <a:srgbClr val="3399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buFont typeface="Wingdings 3" panose="05040102010807070707" pitchFamily="18" charset="2"/>
              <a:buNone/>
            </a:pPr>
            <a:endParaRPr lang="en-US" altLang="zh-TW" sz="3200" dirty="0" smtClean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  <a:p>
            <a:pPr>
              <a:buFont typeface="Wingdings 3" panose="05040102010807070707" pitchFamily="18" charset="2"/>
              <a:buNone/>
            </a:pPr>
            <a:r>
              <a:rPr lang="zh-TW" altLang="en-US" sz="3200" b="1" dirty="0" smtClean="0">
                <a:solidFill>
                  <a:srgbClr val="008000"/>
                </a:solidFill>
                <a:latin typeface="Times New Roman" panose="02020603050405020304" pitchFamily="18" charset="0"/>
                <a:ea typeface="微軟正黑體" panose="020B0604030504040204" pitchFamily="34" charset="-120"/>
              </a:rPr>
              <a:t>    「</a:t>
            </a:r>
            <a:r>
              <a:rPr lang="zh-CN" altLang="en-US" sz="3200" dirty="0" smtClean="0">
                <a:latin typeface="Arial" panose="020B0604020202020204" pitchFamily="34" charset="0"/>
                <a:ea typeface="宋体" panose="02010600030101010101" pitchFamily="2" charset="-122"/>
              </a:rPr>
              <a:t>因為他的怒氣不過是轉眼之間．他的</a:t>
            </a:r>
            <a:endParaRPr lang="en-US" altLang="zh-CN" sz="32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buFont typeface="Wingdings 3" panose="05040102010807070707" pitchFamily="18" charset="2"/>
              <a:buNone/>
            </a:pPr>
            <a:r>
              <a:rPr lang="en-US" altLang="zh-CN" sz="3200" dirty="0" smtClean="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3200" dirty="0" smtClean="0">
                <a:latin typeface="Arial" panose="020B0604020202020204" pitchFamily="34" charset="0"/>
                <a:ea typeface="宋体" panose="02010600030101010101" pitchFamily="2" charset="-122"/>
              </a:rPr>
              <a:t>恩典乃是一生之久．一宿雖然有哭泣、</a:t>
            </a:r>
            <a:endParaRPr lang="en-US" altLang="zh-CN" sz="32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buFont typeface="Wingdings 3" panose="05040102010807070707" pitchFamily="18" charset="2"/>
              <a:buNone/>
            </a:pPr>
            <a:r>
              <a:rPr lang="zh-CN" altLang="en-US" sz="3200" dirty="0" smtClean="0">
                <a:latin typeface="Arial" panose="020B0604020202020204" pitchFamily="34" charset="0"/>
                <a:ea typeface="宋体" panose="02010600030101010101" pitchFamily="2" charset="-122"/>
              </a:rPr>
              <a:t>       早晨便必歡呼。</a:t>
            </a:r>
            <a:r>
              <a:rPr lang="zh-CN" altLang="en-US" sz="3200" dirty="0" smtClean="0">
                <a:solidFill>
                  <a:srgbClr val="008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」</a:t>
            </a:r>
            <a:r>
              <a:rPr lang="zh-CN" altLang="en-US" sz="3200" dirty="0" smtClean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TW" sz="32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﹝</a:t>
            </a:r>
            <a:r>
              <a:rPr lang="zh-CN" altLang="en-US" sz="3200" dirty="0" smtClean="0">
                <a:latin typeface="Arial" panose="020B0604020202020204" pitchFamily="34" charset="0"/>
                <a:ea typeface="宋体" panose="02010600030101010101" pitchFamily="2" charset="-122"/>
              </a:rPr>
              <a:t>詩篇</a:t>
            </a:r>
            <a:r>
              <a:rPr lang="en-US" altLang="en-US" sz="3200" dirty="0" smtClean="0">
                <a:latin typeface="Arial" panose="020B0604020202020204" pitchFamily="34" charset="0"/>
              </a:rPr>
              <a:t> 30: 5</a:t>
            </a:r>
            <a:r>
              <a:rPr lang="en-US" altLang="zh-TW" sz="32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﹞</a:t>
            </a:r>
            <a:endParaRPr lang="en-US" altLang="en-US" sz="3200" dirty="0" smtClean="0">
              <a:latin typeface="Arial" panose="020B0604020202020204" pitchFamily="34" charset="0"/>
            </a:endParaRP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 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</a:t>
            </a:r>
            <a:r>
              <a:rPr lang="en-US" altLang="en-US" sz="2400" dirty="0" smtClean="0">
                <a:solidFill>
                  <a:srgbClr val="140A98"/>
                </a:solidFill>
                <a:latin typeface="Arial" panose="020B0604020202020204" pitchFamily="34" charset="0"/>
              </a:rPr>
              <a:t>For his anger lasts only a moment, but his favor lasts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400" dirty="0" smtClean="0">
                <a:solidFill>
                  <a:srgbClr val="140A98"/>
                </a:solidFill>
                <a:latin typeface="Arial" panose="020B0604020202020204" pitchFamily="34" charset="0"/>
              </a:rPr>
              <a:t>      a lifetime; weeping may remain for a night, but rejoicing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400" dirty="0" smtClean="0">
                <a:solidFill>
                  <a:srgbClr val="140A98"/>
                </a:solidFill>
                <a:latin typeface="Arial" panose="020B0604020202020204" pitchFamily="34" charset="0"/>
              </a:rPr>
              <a:t>      comes in the morning.  (Psalm 30:5)</a:t>
            </a:r>
          </a:p>
          <a:p>
            <a:pPr>
              <a:buFont typeface="Wingdings 3" panose="05040102010807070707" pitchFamily="18" charset="2"/>
              <a:buNone/>
            </a:pPr>
            <a:endParaRPr lang="en-US" altLang="en-US" sz="24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400" b="1" dirty="0" smtClean="0">
                <a:latin typeface="Arial" panose="020B0604020202020204" pitchFamily="34" charset="0"/>
              </a:rPr>
              <a:t>  </a:t>
            </a:r>
            <a:endParaRPr lang="en-US" altLang="en-US" sz="2400" dirty="0" smtClean="0">
              <a:solidFill>
                <a:srgbClr val="3399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en-US" sz="2400" dirty="0" smtClean="0">
              <a:solidFill>
                <a:srgbClr val="3399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en-US" sz="2400" dirty="0" smtClean="0">
              <a:solidFill>
                <a:srgbClr val="3399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dirty="0" smtClean="0">
              <a:solidFill>
                <a:srgbClr val="008000"/>
              </a:solidFill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5519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1"/>
          <p:cNvSpPr>
            <a:spLocks noGrp="1"/>
          </p:cNvSpPr>
          <p:nvPr>
            <p:ph idx="4294967295"/>
          </p:nvPr>
        </p:nvSpPr>
        <p:spPr>
          <a:xfrm>
            <a:off x="0" y="333375"/>
            <a:ext cx="9144000" cy="5903913"/>
          </a:xfrm>
        </p:spPr>
        <p:txBody>
          <a:bodyPr/>
          <a:lstStyle/>
          <a:p>
            <a:pPr>
              <a:buFont typeface="Wingdings 3" panose="05040102010807070707" pitchFamily="18" charset="2"/>
              <a:buNone/>
            </a:pPr>
            <a:endParaRPr lang="en-US" altLang="en-US" sz="240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400" b="1" smtClean="0">
                <a:latin typeface="Arial" panose="020B0604020202020204" pitchFamily="34" charset="0"/>
              </a:rPr>
              <a:t>    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3200" b="1" smtClean="0">
                <a:latin typeface="Arial" panose="020B0604020202020204" pitchFamily="34" charset="0"/>
              </a:rPr>
              <a:t>         What is “ Excellence” ?</a:t>
            </a:r>
          </a:p>
          <a:p>
            <a:pPr>
              <a:buFont typeface="Wingdings 3" panose="05040102010807070707" pitchFamily="18" charset="2"/>
              <a:buNone/>
            </a:pPr>
            <a:endParaRPr lang="en-US" altLang="en-US" sz="2400" b="1" smtClean="0">
              <a:latin typeface="Arial" panose="020B0604020202020204" pitchFamily="34" charset="0"/>
            </a:endParaRPr>
          </a:p>
          <a:p>
            <a:pPr>
              <a:buFont typeface="Wingdings 3" panose="05040102010807070707" pitchFamily="18" charset="2"/>
              <a:buNone/>
            </a:pPr>
            <a:endParaRPr lang="en-US" altLang="en-US" sz="2400" b="1" smtClean="0">
              <a:latin typeface="Arial" panose="020B0604020202020204" pitchFamily="34" charset="0"/>
            </a:endParaRP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400" b="1" smtClean="0">
                <a:latin typeface="Arial" panose="020B0604020202020204" pitchFamily="34" charset="0"/>
              </a:rPr>
              <a:t>         </a:t>
            </a:r>
            <a:r>
              <a:rPr lang="en-US" altLang="en-US" sz="3600" b="1" smtClean="0">
                <a:latin typeface="Arial" panose="020B0604020202020204" pitchFamily="34" charset="0"/>
              </a:rPr>
              <a:t>“</a:t>
            </a:r>
            <a:r>
              <a:rPr lang="zh-CN" altLang="en-US" sz="3600" b="1" smtClean="0">
                <a:latin typeface="Arial" panose="020B0604020202020204" pitchFamily="34" charset="0"/>
                <a:ea typeface="宋体" panose="02010600030101010101" pitchFamily="2" charset="-122"/>
              </a:rPr>
              <a:t>如果我沒法做偉大的事</a:t>
            </a:r>
            <a:r>
              <a:rPr lang="en-US" altLang="en-US" sz="3600" b="1" smtClean="0">
                <a:latin typeface="Arial" panose="020B0604020202020204" pitchFamily="34" charset="0"/>
              </a:rPr>
              <a:t>,</a:t>
            </a:r>
            <a:r>
              <a:rPr lang="en-US" altLang="en-US" sz="3600" smtClean="0">
                <a:latin typeface="Arial" panose="020B0604020202020204" pitchFamily="34" charset="0"/>
              </a:rPr>
              <a:t> </a:t>
            </a:r>
            <a:r>
              <a:rPr lang="zh-CN" altLang="en-US" sz="3600" b="1" smtClean="0">
                <a:latin typeface="Arial" panose="020B0604020202020204" pitchFamily="34" charset="0"/>
                <a:ea typeface="宋体" panose="02010600030101010101" pitchFamily="2" charset="-122"/>
              </a:rPr>
              <a:t>我能把小事</a:t>
            </a:r>
            <a:endParaRPr lang="en-US" altLang="zh-CN" sz="3600" b="1" smtClean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buFont typeface="Wingdings 3" panose="05040102010807070707" pitchFamily="18" charset="2"/>
              <a:buNone/>
            </a:pPr>
            <a:r>
              <a:rPr lang="en-US" altLang="zh-CN" sz="3600" b="1" smtClean="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3600" b="1" smtClean="0">
                <a:latin typeface="Arial" panose="020B0604020202020204" pitchFamily="34" charset="0"/>
                <a:ea typeface="宋体" panose="02010600030101010101" pitchFamily="2" charset="-122"/>
              </a:rPr>
              <a:t>都表現得很卓越。</a:t>
            </a:r>
            <a:r>
              <a:rPr lang="en-US" altLang="en-US" sz="3600" b="1" smtClean="0">
                <a:latin typeface="Arial" panose="020B0604020202020204" pitchFamily="34" charset="0"/>
              </a:rPr>
              <a:t>”- </a:t>
            </a:r>
            <a:r>
              <a:rPr lang="en-US" altLang="en-US" sz="3600" smtClean="0">
                <a:latin typeface="Arial" panose="020B0604020202020204" pitchFamily="34" charset="0"/>
              </a:rPr>
              <a:t> </a:t>
            </a:r>
            <a:r>
              <a:rPr lang="zh-CN" altLang="en-US" sz="3600" b="1" smtClean="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金恩博士</a:t>
            </a:r>
            <a:endParaRPr lang="en-US" altLang="en-US" sz="3600" smtClean="0">
              <a:solidFill>
                <a:srgbClr val="0033CC"/>
              </a:solidFill>
              <a:latin typeface="Arial" panose="020B0604020202020204" pitchFamily="34" charset="0"/>
            </a:endParaRP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400" smtClean="0">
                <a:solidFill>
                  <a:srgbClr val="3399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en-US" sz="2400" smtClean="0">
                <a:latin typeface="Arial" panose="020B0604020202020204" pitchFamily="34" charset="0"/>
              </a:rPr>
              <a:t>   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400" smtClean="0">
                <a:latin typeface="Arial" panose="020B0604020202020204" pitchFamily="34" charset="0"/>
              </a:rPr>
              <a:t>          </a:t>
            </a:r>
            <a:r>
              <a:rPr lang="en-US" altLang="en-US" sz="3200" smtClean="0">
                <a:solidFill>
                  <a:srgbClr val="C00000"/>
                </a:solidFill>
                <a:latin typeface="Arial" panose="020B0604020202020204" pitchFamily="34" charset="0"/>
              </a:rPr>
              <a:t>“If I cannot do great things, I can do small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3200" smtClean="0">
                <a:solidFill>
                  <a:srgbClr val="C00000"/>
                </a:solidFill>
                <a:latin typeface="Arial" panose="020B0604020202020204" pitchFamily="34" charset="0"/>
              </a:rPr>
              <a:t>         things in a great way.” 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3200" b="1" smtClean="0">
                <a:solidFill>
                  <a:srgbClr val="0070C0"/>
                </a:solidFill>
                <a:latin typeface="Arial" panose="020B0604020202020204" pitchFamily="34" charset="0"/>
              </a:rPr>
              <a:t>                                     </a:t>
            </a:r>
            <a:r>
              <a:rPr lang="en-US" altLang="en-US" sz="3200" b="1" smtClean="0">
                <a:solidFill>
                  <a:srgbClr val="0033CC"/>
                </a:solidFill>
                <a:latin typeface="Arial" panose="020B0604020202020204" pitchFamily="34" charset="0"/>
              </a:rPr>
              <a:t>Martin Luther king Jr.</a:t>
            </a:r>
          </a:p>
          <a:p>
            <a:pPr>
              <a:buFont typeface="Wingdings 3" panose="05040102010807070707" pitchFamily="18" charset="2"/>
              <a:buNone/>
            </a:pPr>
            <a:endParaRPr lang="en-US" altLang="en-US" sz="2400" smtClean="0">
              <a:solidFill>
                <a:srgbClr val="3399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en-US" sz="2400" smtClean="0">
              <a:solidFill>
                <a:srgbClr val="3399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en-US" sz="2400" smtClean="0">
              <a:solidFill>
                <a:srgbClr val="3399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smtClean="0">
              <a:solidFill>
                <a:srgbClr val="008000"/>
              </a:solidFill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684213" y="476250"/>
            <a:ext cx="42021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200" b="1" i="0" u="none" strike="noStrike" kern="1200" cap="none" spc="0" normalizeH="0" baseline="0" noProof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什麼是</a:t>
            </a:r>
            <a:r>
              <a:rPr kumimoji="1" lang="en-US" altLang="zh-TW" sz="4200" b="1" i="0" u="none" strike="noStrike" kern="1200" cap="none" spc="0" normalizeH="0" baseline="0" noProof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〝</a:t>
            </a:r>
            <a:r>
              <a:rPr kumimoji="1" lang="ja-JP" altLang="en-US" sz="4200" b="1" i="0" u="none" strike="noStrike" kern="1200" cap="none" spc="0" normalizeH="0" baseline="0" noProof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卓越</a:t>
            </a:r>
            <a:r>
              <a:rPr kumimoji="1" lang="en-US" altLang="ja-JP" sz="4200" b="1" i="0" u="none" strike="noStrike" kern="1200" cap="none" spc="0" normalizeH="0" baseline="0" noProof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〞?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en-US" sz="4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dobe Fangsong Std R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62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323850" y="333375"/>
            <a:ext cx="860425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200" b="1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200" b="1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200" b="1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</a:t>
            </a:r>
            <a:endParaRPr kumimoji="1" lang="en-US" altLang="en-US" sz="4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267" name="Rectangle 6"/>
          <p:cNvSpPr>
            <a:spLocks noChangeArrowheads="1"/>
          </p:cNvSpPr>
          <p:nvPr/>
        </p:nvSpPr>
        <p:spPr bwMode="auto">
          <a:xfrm>
            <a:off x="576263" y="1557338"/>
            <a:ext cx="8027987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哲學大師</a:t>
            </a:r>
            <a:r>
              <a:rPr kumimoji="1" lang="zh-CN" altLang="en-US" sz="3600" b="0" i="0" u="sng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亞里士多德</a:t>
            </a:r>
            <a:r>
              <a:rPr kumimoji="1" lang="zh-CN" altLang="en-US" sz="3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曾說，卓越 </a:t>
            </a:r>
            <a:r>
              <a:rPr kumimoji="1" lang="en-US" altLang="zh-CN" sz="3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(excellence)</a:t>
            </a:r>
            <a:r>
              <a:rPr kumimoji="1" lang="zh-CN" altLang="en-US" sz="3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不是一種行為，而是一種習惯。美好的生活是一點一滴累積起来的。</a:t>
            </a:r>
            <a:r>
              <a:rPr kumimoji="1" lang="en-US" altLang="zh-CN" sz="3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(</a:t>
            </a:r>
            <a:r>
              <a:rPr kumimoji="1" lang="en-US" altLang="zh-CN" sz="3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From good to excellence)</a:t>
            </a:r>
            <a:r>
              <a:rPr kumimoji="1" lang="en-US" altLang="en-US" sz="3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en-US" sz="2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Philosopher Aristotle once said, Excellence is not an action, but a habit. The good life is built up bit by bit – from good to excellent.</a:t>
            </a:r>
            <a:endParaRPr kumimoji="1" lang="en-US" altLang="zh-CN" sz="3200" b="0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en-US" sz="2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en-US" sz="2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268" name="Rectangle 1"/>
          <p:cNvSpPr>
            <a:spLocks noChangeArrowheads="1"/>
          </p:cNvSpPr>
          <p:nvPr/>
        </p:nvSpPr>
        <p:spPr bwMode="auto">
          <a:xfrm>
            <a:off x="539750" y="404813"/>
            <a:ext cx="44116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哲學大師</a:t>
            </a:r>
            <a:r>
              <a:rPr kumimoji="1" lang="zh-CN" altLang="en-US" sz="3600" b="1" i="0" u="sng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亞里士多德</a:t>
            </a:r>
            <a:endParaRPr kumimoji="1" lang="en-US" altLang="en-US" sz="3600" b="1" i="0" u="sng" strike="noStrike" kern="1200" cap="none" spc="0" normalizeH="0" baseline="0" noProof="0" smtClean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42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323850" y="681038"/>
            <a:ext cx="8604250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 </a:t>
            </a:r>
            <a:r>
              <a:rPr kumimoji="1" lang="zh-TW" altLang="en-US" sz="42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為什麼大衛被稱「</a:t>
            </a:r>
            <a:r>
              <a:rPr kumimoji="1" lang="ja-JP" altLang="en-US" sz="42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合神心意的人」</a:t>
            </a:r>
            <a:r>
              <a:rPr kumimoji="1" lang="en-US" altLang="zh-TW" sz="42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Adobe Fangsong Std R" pitchFamily="18" charset="-128"/>
                <a:cs typeface="Times New Roman" panose="02020603050405020304" pitchFamily="18" charset="0"/>
              </a:rPr>
              <a:t>  </a:t>
            </a:r>
            <a:r>
              <a:rPr kumimoji="1" lang="en-US" altLang="zh-TW" sz="4200" b="0" i="0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Adobe Fangsong Std R" pitchFamily="18" charset="-128"/>
                <a:cs typeface="Times New Roman" panose="02020603050405020304" pitchFamily="18" charset="0"/>
              </a:rPr>
              <a:t>Why David was called “Man is after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Adobe Fangsong Std R" pitchFamily="18" charset="-128"/>
                <a:cs typeface="Times New Roman" panose="02020603050405020304" pitchFamily="18" charset="0"/>
              </a:rPr>
              <a:t>    God’s own Heart” ? </a:t>
            </a:r>
            <a:r>
              <a:rPr kumimoji="1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Adobe Fangsong Std R" pitchFamily="18" charset="-128"/>
                <a:cs typeface="Times New Roman" panose="02020603050405020304" pitchFamily="18" charset="0"/>
              </a:rPr>
              <a:t>(Act 13:22)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200" b="1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200" b="1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200" b="1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</a:t>
            </a:r>
            <a:endParaRPr kumimoji="1" lang="en-US" altLang="en-US" sz="4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11188" y="3716338"/>
            <a:ext cx="7993062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因為大衛全人愛神</a:t>
            </a:r>
            <a:r>
              <a:rPr kumimoji="1" lang="en-US" altLang="zh-CN" sz="3600" b="1" i="0" u="none" strike="noStrike" kern="1200" cap="none" spc="0" normalizeH="0" baseline="0" noProof="0" smtClean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, </a:t>
            </a:r>
            <a:r>
              <a:rPr kumimoji="1" lang="ja-JP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全人經歷神的愛。</a:t>
            </a:r>
            <a:endParaRPr kumimoji="1" lang="en-US" altLang="ja-JP" sz="3600" b="1" i="0" u="none" strike="noStrike" kern="1200" cap="none" spc="0" normalizeH="0" baseline="0" noProof="0" smtClean="0">
              <a:ln>
                <a:noFill/>
              </a:ln>
              <a:solidFill>
                <a:srgbClr val="1F0FEF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Because David holistic love, holistic experience God's love.</a:t>
            </a:r>
          </a:p>
        </p:txBody>
      </p:sp>
    </p:spTree>
    <p:extLst>
      <p:ext uri="{BB962C8B-B14F-4D97-AF65-F5344CB8AC3E}">
        <p14:creationId xmlns:p14="http://schemas.microsoft.com/office/powerpoint/2010/main" val="255580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27088" y="1557338"/>
            <a:ext cx="7705725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kumimoji="1" lang="en-US" altLang="zh-CN" sz="1200" b="1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「</a:t>
            </a:r>
            <a:r>
              <a:rPr kumimoji="1" lang="zh-TW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我看萬事盡都有限．惟有你的命令、極其寬廣。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我何等愛慕你的律法、終日不住地思想。你的命令常存在我心裡、使我比仇敵有智慧。」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140A98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詩 </a:t>
            </a:r>
            <a:r>
              <a:rPr kumimoji="1" lang="en-US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140A98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119:96-98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140A98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“</a:t>
            </a:r>
            <a:r>
              <a:rPr kumimoji="1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To all perfection I see a limit; but your commands are boundless. Oh, how I love your law! I meditate on it all day long. Your commands make me wiser than my enemies, for they are ever with me.”  (Psalm 119:96-98)</a:t>
            </a:r>
            <a:endParaRPr kumimoji="1" lang="en-US" altLang="zh-CN" sz="3600" b="0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11188" y="477838"/>
            <a:ext cx="7777162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42950" indent="-742950"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ea1ChsPeriod"/>
              <a:tabLst/>
              <a:defRPr/>
            </a:pPr>
            <a:r>
              <a:rPr kumimoji="1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默想</a:t>
            </a:r>
            <a:r>
              <a:rPr kumimoji="1" lang="en-US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/</a:t>
            </a:r>
            <a:r>
              <a:rPr kumimoji="1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安靜時刻</a:t>
            </a:r>
            <a:r>
              <a:rPr kumimoji="1" lang="en-US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,</a:t>
            </a:r>
            <a:r>
              <a:rPr kumimoji="1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明白神的心意 </a:t>
            </a:r>
            <a:r>
              <a:rPr kumimoji="1" lang="en-US" altLang="zh-CN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/</a:t>
            </a: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     </a:t>
            </a:r>
            <a:r>
              <a:rPr kumimoji="1" lang="en-US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Solitude time Daily</a:t>
            </a:r>
            <a:endParaRPr kumimoji="1" lang="en-US" altLang="en-US" sz="3600" b="0" i="0" u="none" strike="noStrike" kern="1200" cap="none" spc="0" normalizeH="0" baseline="0" noProof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764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27088" y="620713"/>
            <a:ext cx="7705725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kumimoji="1" lang="en-US" altLang="zh-CN" sz="1200" b="1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「</a:t>
            </a:r>
            <a:r>
              <a:rPr kumimoji="1" lang="zh-TW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你們得救在乎歸回安息．你們得力在乎平靜安穩．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」</a:t>
            </a:r>
            <a:r>
              <a:rPr kumimoji="1" lang="zh-TW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以賽亞書</a:t>
            </a:r>
            <a:r>
              <a:rPr kumimoji="1" lang="en-US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 30:15</a:t>
            </a:r>
            <a:r>
              <a:rPr kumimoji="1" lang="en-US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140A98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“……..</a:t>
            </a:r>
            <a:r>
              <a:rPr kumimoji="1" lang="en-US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In repentance and rest is your salvation, in quietness and trust is your strength</a:t>
            </a:r>
            <a:r>
              <a:rPr kumimoji="1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.”  (Isaiah 30:15)</a:t>
            </a:r>
            <a:endParaRPr kumimoji="1" lang="en-US" altLang="zh-CN" sz="3600" b="0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42988" y="4292600"/>
            <a:ext cx="7345362" cy="12001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MingLiU" panose="02020509000000000000" pitchFamily="49" charset="-120"/>
                <a:cs typeface="MingLiU" panose="02020509000000000000" pitchFamily="49" charset="-120"/>
              </a:rPr>
              <a:t>尋求衪為我們生命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 panose="020B0604020202020204" pitchFamily="34" charset="0"/>
              <a:ea typeface="Adobe Fangsong Std R"/>
              <a:cs typeface="MingLiU" panose="02020509000000000000" pitchFamily="49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MingLiU" panose="02020509000000000000" pitchFamily="49" charset="-120"/>
                <a:cs typeface="MingLiU" panose="02020509000000000000" pitchFamily="49" charset="-120"/>
              </a:rPr>
              <a:t>                 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MingLiU" panose="02020509000000000000" pitchFamily="49" charset="-120"/>
                <a:cs typeface="MingLiU" panose="02020509000000000000" pitchFamily="49" charset="-120"/>
              </a:rPr>
              <a:t>所定的方向和目標。</a:t>
            </a:r>
            <a:endParaRPr kumimoji="1" lang="en-US" sz="36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 panose="020B0604020202020204" pitchFamily="34" charset="0"/>
              <a:ea typeface="Adobe Fangsong Std R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516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04863" y="620713"/>
            <a:ext cx="7705725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kumimoji="1" lang="en-US" altLang="zh-CN" sz="1200" b="1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「</a:t>
            </a:r>
            <a:r>
              <a:rPr kumimoji="1" lang="zh-TW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他從一切的急難中、把我救出來．我的眼睛也看見了我仇敵遭報。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」</a:t>
            </a:r>
            <a:r>
              <a:rPr kumimoji="1" lang="zh-TW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詩 </a:t>
            </a:r>
            <a:r>
              <a:rPr kumimoji="1" lang="en-US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54:7</a:t>
            </a:r>
            <a:endParaRPr kumimoji="1" lang="en-US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“</a:t>
            </a:r>
            <a:r>
              <a:rPr kumimoji="1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For he has delivered me from all my troubles, and my eyes have looked in triumph on my foes..”  (Psalm 54:7)</a:t>
            </a:r>
            <a:endParaRPr kumimoji="1" lang="en-US" altLang="zh-CN" sz="3600" b="0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7088" y="4292600"/>
            <a:ext cx="7705725" cy="12001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我們要貫注於上帝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在我們以往生命中的所有成就。</a:t>
            </a:r>
            <a:endParaRPr kumimoji="1" lang="en-US" sz="36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 panose="020B0604020202020204" pitchFamily="34" charset="0"/>
              <a:ea typeface="Adobe Fangsong Std R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1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7388" y="908050"/>
            <a:ext cx="8132762" cy="30162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dobe Fangsong Std R"/>
                <a:ea typeface="新細明體" panose="02020500000000000000" pitchFamily="18" charset="-120"/>
                <a:cs typeface="+mn-cs"/>
              </a:rPr>
              <a:t>聽神對我們的心說話</a:t>
            </a:r>
            <a:r>
              <a:rPr kumimoji="1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dobe Fangsong Std R"/>
                <a:ea typeface="新細明體" panose="02020500000000000000" pitchFamily="18" charset="-120"/>
                <a:cs typeface="+mn-cs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dobe Fangsong Std R"/>
                <a:ea typeface="新細明體" panose="02020500000000000000" pitchFamily="18" charset="-120"/>
                <a:cs typeface="+mn-cs"/>
              </a:rPr>
              <a:t>           </a:t>
            </a:r>
            <a:r>
              <a:rPr kumimoji="1" lang="zh-TW" alt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dobe Fangsong Std R"/>
                <a:ea typeface="新細明體" panose="02020500000000000000" pitchFamily="18" charset="-120"/>
                <a:cs typeface="+mn-cs"/>
              </a:rPr>
              <a:t>是一個莊嚴的操練</a:t>
            </a:r>
            <a:r>
              <a:rPr kumimoji="1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dobe Fangsong Std R"/>
                <a:ea typeface="新細明體" panose="02020500000000000000" pitchFamily="18" charset="-120"/>
                <a:cs typeface="+mn-cs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dobe Fangsong Std R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dobe Fangsong Std R"/>
                <a:ea typeface="新細明體" panose="02020500000000000000" pitchFamily="18" charset="-120"/>
                <a:cs typeface="+mn-cs"/>
              </a:rPr>
              <a:t>若一直不停的唱獨角戲</a:t>
            </a:r>
            <a:r>
              <a:rPr kumimoji="1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dobe Fangsong Std R"/>
                <a:ea typeface="新細明體" panose="02020500000000000000" pitchFamily="18" charset="-120"/>
                <a:cs typeface="+mn-cs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dobe Fangsong Std R"/>
                <a:ea typeface="新細明體" panose="02020500000000000000" pitchFamily="18" charset="-120"/>
                <a:cs typeface="+mn-cs"/>
              </a:rPr>
              <a:t>           </a:t>
            </a:r>
            <a:r>
              <a:rPr kumimoji="1" lang="zh-TW" alt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dobe Fangsong Std R"/>
                <a:ea typeface="新細明體" panose="02020500000000000000" pitchFamily="18" charset="-120"/>
                <a:cs typeface="+mn-cs"/>
              </a:rPr>
              <a:t>我們將會錯失那得力的機會。</a:t>
            </a:r>
            <a:endParaRPr kumimoji="1" lang="en-US" sz="3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dobe Fangsong Std R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702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950" y="476250"/>
            <a:ext cx="8856663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346200" marR="0" lvl="2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**</a:t>
            </a:r>
            <a:r>
              <a:rPr kumimoji="1" lang="ja-JP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大衛解決問題和創造不同</a:t>
            </a:r>
            <a:r>
              <a:rPr kumimoji="1" lang="en-US" altLang="ja-JP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/</a:t>
            </a:r>
          </a:p>
          <a:p>
            <a:pPr marL="1346200" marR="0" lvl="2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+mn-cs"/>
              </a:rPr>
              <a:t>How does </a:t>
            </a: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David solve problems and create  a difference?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anose="020B0604020202020204" pitchFamily="34" charset="0"/>
              <a:ea typeface="Adobe Fangsong Std R" pitchFamily="18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84213" y="2286000"/>
            <a:ext cx="7632700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「 </a:t>
            </a:r>
            <a:r>
              <a:rPr kumimoji="1" lang="en-US" altLang="en-US" sz="30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對跟隨他的人說、我的主 、乃是耶和華的受膏者、我在耶和華面前萬不敢伸手害他、因他是耶和華的受膏者.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」</a:t>
            </a:r>
            <a:r>
              <a:rPr kumimoji="1" lang="en-US" altLang="zh-TW" sz="28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﹝</a:t>
            </a:r>
            <a:r>
              <a:rPr kumimoji="1" lang="zh-TW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撒上</a:t>
            </a:r>
            <a:r>
              <a:rPr kumimoji="1" lang="en-US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 24: 6</a:t>
            </a:r>
            <a:r>
              <a:rPr kumimoji="1" lang="en-US" altLang="zh-TW" sz="28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﹞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He said to his men, "The LORD forbid that I should do such a thing to my master, the LORD'S anointed, or lift my hand against him; for he is the anointed of the LORD.“  (1 Samuel 24:6)</a:t>
            </a:r>
            <a:endParaRPr kumimoji="1" lang="en-US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56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2775" y="188913"/>
            <a:ext cx="8135938" cy="627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</a:t>
            </a:r>
            <a:endParaRPr kumimoji="1" lang="en-US" altLang="zh-CN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4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「</a:t>
            </a:r>
            <a:r>
              <a:rPr kumimoji="1" lang="zh-CN" altLang="en-US" sz="30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我主、我王。</a:t>
            </a:r>
            <a:endParaRPr kumimoji="1" lang="en-US" altLang="zh-CN" sz="3000" b="1" i="0" u="none" strike="noStrike" kern="1200" cap="none" spc="0" normalizeH="0" baseline="0" noProof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</a:t>
            </a:r>
            <a:r>
              <a:rPr kumimoji="1" lang="zh-CN" altLang="en-US" sz="30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你為何聽信人的讒言、說、大衛想要害你呢」</a:t>
            </a:r>
            <a:endParaRPr kumimoji="1" lang="en-US" altLang="zh-CN" sz="3000" b="1" i="0" u="none" strike="noStrike" kern="1200" cap="none" spc="0" normalizeH="0" baseline="0" noProof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0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                                         </a:t>
            </a:r>
            <a:r>
              <a:rPr kumimoji="1" lang="en-US" altLang="zh-TW" sz="2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﹝</a:t>
            </a:r>
            <a:r>
              <a:rPr kumimoji="1" lang="zh-TW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撒上</a:t>
            </a:r>
            <a:r>
              <a:rPr kumimoji="1" lang="en-US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 24: 8-9</a:t>
            </a:r>
            <a:r>
              <a:rPr kumimoji="1" lang="en-US" altLang="zh-TW" sz="2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Times New Roman" panose="02020603050405020304" pitchFamily="18" charset="0"/>
              </a:rPr>
              <a:t>﹞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"My lord the king!"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"Why do you listen when men say, 'David is bent on harming you'?  (1 Samuel 24:8-9)</a:t>
            </a:r>
            <a:endParaRPr kumimoji="1" lang="en-US" altLang="zh-TW" sz="28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000" b="0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  </a:t>
            </a:r>
            <a:r>
              <a:rPr kumimoji="1" lang="zh-CN" altLang="en-US" sz="3000" b="0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</a:t>
            </a:r>
            <a:r>
              <a:rPr kumimoji="1" lang="zh-CN" altLang="en-US" sz="30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「</a:t>
            </a:r>
            <a:r>
              <a:rPr kumimoji="1" lang="zh-TW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願耶和華在你我中間判斷是非</a:t>
            </a:r>
            <a:r>
              <a:rPr kumimoji="1" lang="zh-TW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、在你身上為我伸冤．我卻不親手加害於你。</a:t>
            </a:r>
            <a:r>
              <a:rPr kumimoji="1" lang="zh-TW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</a:t>
            </a:r>
            <a:r>
              <a:rPr kumimoji="1" lang="zh-CN" altLang="en-US" sz="30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」</a:t>
            </a:r>
            <a:r>
              <a:rPr kumimoji="1" lang="en-US" altLang="zh-TW" sz="30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0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                                          </a:t>
            </a:r>
            <a:r>
              <a:rPr kumimoji="1" lang="en-US" altLang="zh-TW" sz="2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﹝</a:t>
            </a:r>
            <a:r>
              <a:rPr kumimoji="1" lang="zh-TW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撒上</a:t>
            </a:r>
            <a:r>
              <a:rPr kumimoji="1" lang="en-US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24: 12</a:t>
            </a:r>
            <a:r>
              <a:rPr kumimoji="1" lang="en-US" altLang="zh-TW" sz="2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﹞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“May the LORD judge between you and me. And may the LORD avenge the wrongs you have done to me, but my hand will not touch you.” (1 Samuel 24:12)</a:t>
            </a:r>
            <a:r>
              <a:rPr kumimoji="1" lang="zh-CN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</a:t>
            </a:r>
            <a:endParaRPr kumimoji="1" lang="en-US" altLang="en-US" sz="4000" b="1" i="0" u="none" strike="noStrike" kern="1200" cap="none" spc="0" normalizeH="0" baseline="0" noProof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197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612775" y="404813"/>
            <a:ext cx="8135938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</a:t>
            </a:r>
            <a:endParaRPr kumimoji="1" lang="en-US" altLang="zh-CN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en-US" sz="2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000" b="0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  </a:t>
            </a:r>
            <a:r>
              <a:rPr kumimoji="1" lang="zh-CN" altLang="en-US" sz="3000" b="0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掃羅放聲大哭</a:t>
            </a:r>
            <a:r>
              <a:rPr kumimoji="1" lang="en-US" altLang="en-US" sz="3000" b="0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,</a:t>
            </a:r>
            <a:r>
              <a:rPr kumimoji="1" lang="zh-CN" altLang="en-US" sz="3000" b="0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對大衛說、</a:t>
            </a:r>
            <a:endParaRPr kumimoji="1" lang="en-US" altLang="en-US" sz="3000" b="0" i="0" u="none" strike="noStrike" kern="1200" cap="none" spc="0" normalizeH="0" baseline="0" noProof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000" b="0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</a:t>
            </a:r>
            <a:r>
              <a:rPr kumimoji="1" lang="zh-CN" altLang="en-US" sz="30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「 你比我公義．因為你以善待我、</a:t>
            </a:r>
            <a:endParaRPr kumimoji="1" lang="en-US" altLang="zh-CN" sz="3000" b="1" i="0" u="none" strike="noStrike" kern="1200" cap="none" spc="0" normalizeH="0" baseline="0" noProof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0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  </a:t>
            </a:r>
            <a:r>
              <a:rPr kumimoji="1" lang="zh-CN" altLang="en-US" sz="30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我卻以惡待你。」</a:t>
            </a:r>
            <a:r>
              <a:rPr kumimoji="1" lang="en-US" altLang="zh-TW" sz="30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</a:t>
            </a:r>
            <a:r>
              <a:rPr kumimoji="1" lang="en-US" altLang="zh-TW" sz="28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﹝</a:t>
            </a:r>
            <a:r>
              <a:rPr kumimoji="1" lang="zh-TW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撒上</a:t>
            </a:r>
            <a:r>
              <a:rPr kumimoji="1" lang="en-US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24: 17</a:t>
            </a:r>
            <a:r>
              <a:rPr kumimoji="1" lang="en-US" altLang="zh-TW" sz="28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﹞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“You are more righteous than I,” he said. “You have treated me well, but I have treated you badly. (1 Samuel 24:17)</a:t>
            </a:r>
            <a:r>
              <a:rPr kumimoji="1" lang="zh-CN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</a:t>
            </a:r>
            <a:endParaRPr kumimoji="1" lang="en-US" altLang="en-US" sz="4000" b="1" i="0" u="none" strike="noStrike" kern="1200" cap="none" spc="0" normalizeH="0" baseline="0" noProof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027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50825" y="1806575"/>
            <a:ext cx="85693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</a:t>
            </a:r>
            <a:r>
              <a:rPr kumimoji="1" lang="en-US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</a:t>
            </a:r>
            <a:r>
              <a:rPr kumimoji="1" lang="ja-JP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扶持有需要的人群</a:t>
            </a:r>
            <a:r>
              <a:rPr kumimoji="1" lang="en-US" altLang="ja-JP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, </a:t>
            </a:r>
            <a:r>
              <a:rPr kumimoji="1" lang="ja-JP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在別人的弱點上</a:t>
            </a:r>
            <a:r>
              <a:rPr kumimoji="1" lang="en-US" altLang="ja-JP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,</a:t>
            </a:r>
            <a:r>
              <a:rPr kumimoji="1" lang="ja-JP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       看到自已的責任</a:t>
            </a:r>
            <a:r>
              <a:rPr kumimoji="1" lang="en-US" altLang="ja-JP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</a:t>
            </a:r>
            <a:r>
              <a:rPr kumimoji="1" lang="ja-JP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。</a:t>
            </a:r>
            <a:endParaRPr kumimoji="1" lang="en-US" altLang="ja-JP" sz="32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2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「我靠著那加給我力量的，凡事都能做。」</a:t>
            </a:r>
            <a:r>
              <a:rPr kumimoji="1" lang="en-US" altLang="zh-CN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1" lang="zh-CN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腓四</a:t>
            </a:r>
            <a:r>
              <a:rPr kumimoji="1" lang="en-US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13)</a:t>
            </a:r>
          </a:p>
          <a:p>
            <a:pPr marL="457200" marR="0" lvl="1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20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    “ </a:t>
            </a:r>
            <a:r>
              <a:rPr kumimoji="1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I can do everything through him who gives me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strength.” (Philippians 4:13)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 </a:t>
            </a:r>
            <a:endParaRPr kumimoji="1" lang="en-US" altLang="en-US" sz="36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23850" y="115888"/>
            <a:ext cx="860425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42950" indent="-742950"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ea1ChsPeriod" startAt="2"/>
              <a:tabLst/>
              <a:defRPr/>
            </a:pPr>
            <a:r>
              <a:rPr kumimoji="1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願意的心</a:t>
            </a:r>
            <a:r>
              <a:rPr kumimoji="1" lang="en-US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, </a:t>
            </a:r>
            <a:r>
              <a:rPr kumimoji="1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踩在破口上 </a:t>
            </a:r>
            <a:r>
              <a:rPr kumimoji="1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/ </a:t>
            </a: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     </a:t>
            </a:r>
            <a:r>
              <a:rPr kumimoji="1" lang="en-US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Willing heart, stepped on the break</a:t>
            </a:r>
            <a:r>
              <a:rPr kumimoji="1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</a:t>
            </a:r>
            <a:r>
              <a:rPr kumimoji="1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</a:t>
            </a:r>
            <a:endParaRPr kumimoji="1" lang="en-US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43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4925" y="765175"/>
            <a:ext cx="8748713" cy="750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MS Mincho" pitchFamily="49" charset="-128"/>
                <a:cs typeface="+mn-cs"/>
              </a:rPr>
              <a:t> </a:t>
            </a:r>
            <a:r>
              <a:rPr kumimoji="1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MS Mincho" pitchFamily="49" charset="-128"/>
              </a:rPr>
              <a:t>影</a:t>
            </a:r>
            <a:r>
              <a:rPr kumimoji="1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+mn-cs"/>
              </a:rPr>
              <a:t>響團隊中的領袖去創造一群熱心的團隊 </a:t>
            </a:r>
            <a:r>
              <a:rPr kumimoji="1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+mn-cs"/>
              </a:rPr>
              <a:t>/</a:t>
            </a:r>
            <a:r>
              <a:rPr kumimoji="1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Influence leaders to create a group of passionate team</a:t>
            </a:r>
            <a:r>
              <a:rPr kumimoji="1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+mn-cs"/>
              </a:rPr>
              <a:t> </a:t>
            </a:r>
            <a:endParaRPr kumimoji="1" lang="en-US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dobe Kaiti Std R" pitchFamily="18" charset="-128"/>
              <a:ea typeface="Adobe Kaiti Std R" pitchFamily="18" charset="-128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1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  - </a:t>
            </a:r>
            <a:r>
              <a:rPr kumimoji="1" lang="ja-JP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效法耶穌</a:t>
            </a:r>
            <a:r>
              <a:rPr kumimoji="1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1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  - </a:t>
            </a:r>
            <a:r>
              <a:rPr kumimoji="1" lang="ja-JP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效法保羅</a:t>
            </a:r>
            <a:endParaRPr kumimoji="1" lang="en-US" altLang="ja-JP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kumimoji="1" lang="en-US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+mn-cs"/>
              </a:rPr>
              <a:t>「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9639D">
                    <a:lumMod val="75000"/>
                  </a:srgbClr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+mn-cs"/>
              </a:rPr>
              <a:t>我小子阿、我為你們再受生產之苦、直等到基督成形在你們心裡．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+mn-cs"/>
              </a:rPr>
              <a:t>」 </a:t>
            </a:r>
            <a:endParaRPr kumimoji="1" lang="en-US" altLang="zh-CN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Kaiti Std R" pitchFamily="18" charset="-128"/>
              <a:ea typeface="Adobe Kaiti Std R" pitchFamily="18" charset="-128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+mn-cs"/>
              </a:rPr>
              <a:t>                                             (</a:t>
            </a:r>
            <a:r>
              <a:rPr kumimoji="1" lang="ja-JP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+mn-cs"/>
              </a:rPr>
              <a:t>加拉太書 </a:t>
            </a:r>
            <a:r>
              <a:rPr kumimoji="1" lang="en-US" altLang="ja-JP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+mn-cs"/>
              </a:rPr>
              <a:t>4:19)</a:t>
            </a:r>
            <a:r>
              <a:rPr kumimoji="1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+mn-cs"/>
              </a:rPr>
              <a:t> 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My dear children, for whom I am again in the pains of childbirth until Christ is formed in you, 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                          (Galatians 4:19)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kumimoji="1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kumimoji="1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1" lang="en-US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1962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650875" y="474663"/>
            <a:ext cx="7808913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1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MS Mincho" pitchFamily="49" charset="-128"/>
              </a:rPr>
              <a:t>「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MS Mincho" pitchFamily="49" charset="-128"/>
              </a:rPr>
              <a:t>你在許多見證人面前聽見我所教訓的、</a:t>
            </a:r>
            <a:endParaRPr kumimoji="1" lang="en-US" altLang="zh-CN" sz="32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Kaiti Std R" pitchFamily="18" charset="-128"/>
              <a:ea typeface="Adobe Kaiti Std R" pitchFamily="18" charset="-128"/>
              <a:cs typeface="MS Mincho" pitchFamily="49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MS Mincho" pitchFamily="49" charset="-128"/>
              </a:rPr>
              <a:t>也要交託那忠心能教導別人的人</a:t>
            </a:r>
            <a:r>
              <a:rPr kumimoji="1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MS Mincho" pitchFamily="49" charset="-128"/>
              </a:rPr>
              <a:t>」</a:t>
            </a:r>
            <a:r>
              <a:rPr kumimoji="1" lang="zh-CN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+mn-cs"/>
              </a:rPr>
              <a:t>。</a:t>
            </a:r>
            <a:endParaRPr kumimoji="1" lang="en-US" altLang="zh-CN" sz="2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+mn-cs"/>
              </a:rPr>
              <a:t>                                                    (</a:t>
            </a:r>
            <a:r>
              <a:rPr kumimoji="1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+mn-cs"/>
              </a:rPr>
              <a:t>提後</a:t>
            </a:r>
            <a:r>
              <a:rPr kumimoji="1" lang="en-US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Kaiti Std R" pitchFamily="18" charset="-128"/>
                <a:ea typeface="Adobe Kaiti Std R" pitchFamily="18" charset="-128"/>
                <a:cs typeface="+mn-cs"/>
              </a:rPr>
              <a:t>2:2)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600" b="0" i="0" u="none" strike="noStrike" kern="1200" cap="none" spc="0" normalizeH="0" baseline="0" noProof="0" smtClean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t>“</a:t>
            </a:r>
            <a:r>
              <a:rPr kumimoji="1" lang="en-US" altLang="zh-TW" sz="2600" b="0" i="0" u="none" strike="noStrike" kern="1200" cap="none" spc="0" normalizeH="0" baseline="0" noProof="0" smtClean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Verdana" panose="020B0604030504040204" pitchFamily="34" charset="0"/>
                <a:ea typeface="新細明體" panose="02020500000000000000" pitchFamily="18" charset="-120"/>
                <a:cs typeface="+mn-cs"/>
              </a:rPr>
              <a:t>And the things you have heard me say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600" b="0" i="0" u="none" strike="noStrike" kern="1200" cap="none" spc="0" normalizeH="0" baseline="0" noProof="0" smtClean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Verdana" panose="020B0604030504040204" pitchFamily="34" charset="0"/>
                <a:ea typeface="新細明體" panose="02020500000000000000" pitchFamily="18" charset="-120"/>
                <a:cs typeface="+mn-cs"/>
              </a:rPr>
              <a:t> in the presence of many witnesses entrust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600" b="0" i="0" u="none" strike="noStrike" kern="1200" cap="none" spc="0" normalizeH="0" baseline="0" noProof="0" smtClean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Verdana" panose="020B0604030504040204" pitchFamily="34" charset="0"/>
                <a:ea typeface="新細明體" panose="02020500000000000000" pitchFamily="18" charset="-120"/>
                <a:cs typeface="+mn-cs"/>
              </a:rPr>
              <a:t> to reliable men who will also be qualified 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600" b="0" i="0" u="none" strike="noStrike" kern="1200" cap="none" spc="0" normalizeH="0" baseline="0" noProof="0" smtClean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Verdana" panose="020B0604030504040204" pitchFamily="34" charset="0"/>
                <a:ea typeface="新細明體" panose="02020500000000000000" pitchFamily="18" charset="-120"/>
                <a:cs typeface="+mn-cs"/>
              </a:rPr>
              <a:t> teach others.</a:t>
            </a:r>
            <a:r>
              <a:rPr kumimoji="1" lang="en-US" altLang="zh-TW" sz="2600" b="0" i="0" u="none" strike="noStrike" kern="1200" cap="none" spc="0" normalizeH="0" baseline="0" noProof="0" smtClean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t>” (2 Timothy 2:2)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800" b="0" i="0" u="none" strike="noStrike" kern="1200" cap="none" spc="0" normalizeH="0" baseline="0" noProof="0" smtClean="0">
              <a:ln>
                <a:noFill/>
              </a:ln>
              <a:solidFill>
                <a:srgbClr val="CC0033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MS Mincho" pitchFamily="49" charset="-128"/>
                <a:cs typeface="+mn-cs"/>
              </a:rPr>
              <a:t>保羅影響提摩太的生命進入更豐盛</a:t>
            </a:r>
            <a:endParaRPr kumimoji="1" lang="en-US" altLang="zh-CN" sz="2800" b="1" i="0" u="none" strike="noStrike" kern="1200" cap="none" spc="0" normalizeH="0" baseline="0" noProof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 pitchFamily="34" charset="0"/>
              <a:ea typeface="MS Mincho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MS Mincho" pitchFamily="49" charset="-128"/>
                <a:cs typeface="+mn-cs"/>
              </a:rPr>
              <a:t>去教托忠心的人。</a:t>
            </a:r>
            <a:endParaRPr kumimoji="1" lang="zh-CN" altLang="en-US" sz="2800" b="0" i="0" u="none" strike="noStrike" kern="1200" cap="none" spc="0" normalizeH="0" baseline="0" noProof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49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6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827088" y="1268413"/>
            <a:ext cx="7705725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kumimoji="1" lang="en-US" altLang="zh-CN" sz="3600" b="1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</a:t>
            </a:r>
            <a:r>
              <a:rPr kumimoji="1" lang="en-US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</a:t>
            </a:r>
            <a:endParaRPr kumimoji="1" lang="en-US" altLang="zh-CN" sz="4000" b="0" i="0" u="none" strike="noStrike" kern="1200" cap="none" spc="0" normalizeH="0" baseline="0" noProof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kumimoji="1" lang="en-US" altLang="en-US" sz="4000" b="0" i="0" u="none" strike="noStrike" kern="1200" cap="none" spc="0" normalizeH="0" baseline="0" noProof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endParaRPr kumimoji="1" lang="en-US" altLang="en-US" sz="4000" b="0" i="0" u="none" strike="noStrike" kern="1200" cap="none" spc="0" normalizeH="0" baseline="0" noProof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1" lang="en-US" altLang="en-US" sz="3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 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539750" y="334963"/>
            <a:ext cx="8604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三</a:t>
            </a:r>
            <a:r>
              <a:rPr kumimoji="1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. </a:t>
            </a: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裝備自已</a:t>
            </a:r>
            <a:r>
              <a:rPr kumimoji="1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/>
                <a:cs typeface="+mn-cs"/>
              </a:rPr>
              <a:t>, </a:t>
            </a: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創造不同</a:t>
            </a:r>
            <a:r>
              <a:rPr kumimoji="1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/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    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+mn-cs"/>
              </a:rPr>
              <a:t>Equipping yourself, creating difference  </a:t>
            </a:r>
            <a:r>
              <a:rPr kumimoji="1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+mn-cs"/>
              </a:rPr>
              <a:t>  </a:t>
            </a:r>
            <a:r>
              <a:rPr kumimoji="1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+mn-cs"/>
              </a:rPr>
              <a:t>                 </a:t>
            </a:r>
          </a:p>
        </p:txBody>
      </p:sp>
      <p:sp>
        <p:nvSpPr>
          <p:cNvPr id="23556" name="Rectangle 1"/>
          <p:cNvSpPr>
            <a:spLocks noChangeArrowheads="1"/>
          </p:cNvSpPr>
          <p:nvPr/>
        </p:nvSpPr>
        <p:spPr bwMode="auto">
          <a:xfrm>
            <a:off x="755650" y="1516063"/>
            <a:ext cx="72358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1) </a:t>
            </a:r>
            <a:r>
              <a:rPr kumimoji="1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改變你的思惟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 </a:t>
            </a:r>
            <a:r>
              <a:rPr kumimoji="1" lang="en-US" altLang="zh-CN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/ </a:t>
            </a:r>
            <a:r>
              <a:rPr kumimoji="1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MS Mincho" pitchFamily="49" charset="-128"/>
              </a:rPr>
              <a:t>Change your thinking</a:t>
            </a:r>
            <a:endParaRPr kumimoji="1" lang="zh-CN" altLang="en-US" sz="2800" b="0" i="0" u="none" strike="noStrike" kern="1200" cap="none" spc="0" normalizeH="0" baseline="0" noProof="0" smtClean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dobe Fangsong Std R" pitchFamily="18" charset="-128"/>
              <a:ea typeface="Adobe Fangsong Std R" pitchFamily="18" charset="-128"/>
              <a:cs typeface="MS Mincho" pitchFamily="49" charset="-128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755650" y="2185988"/>
            <a:ext cx="3671888" cy="38354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 fontScale="92500" lnSpcReduction="10000"/>
          </a:bodyPr>
          <a:lstStyle/>
          <a:p>
            <a:pPr marL="457200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在問題面前束手無策</a:t>
            </a:r>
            <a:endParaRPr lang="en-US" altLang="zh-TW" b="1" dirty="0" smtClean="0">
              <a:solidFill>
                <a:schemeClr val="tx1"/>
              </a:solidFill>
              <a:latin typeface="PMingLiU" pitchFamily="18" charset="-120"/>
              <a:ea typeface="PMingLiU" pitchFamily="18" charset="-120"/>
            </a:endParaRPr>
          </a:p>
          <a:p>
            <a:pPr marL="457200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心靈封閉</a:t>
            </a:r>
            <a:r>
              <a:rPr lang="en-US" altLang="zh-CN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, </a:t>
            </a:r>
            <a:r>
              <a:rPr lang="zh-CN" altLang="en-US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觀念陳舊消極</a:t>
            </a:r>
            <a:endParaRPr lang="en-US" b="1" dirty="0" smtClean="0">
              <a:solidFill>
                <a:schemeClr val="tx1"/>
              </a:solidFill>
              <a:latin typeface="PMingLiU" pitchFamily="18" charset="-120"/>
              <a:ea typeface="PMingLiU" pitchFamily="18" charset="-120"/>
            </a:endParaRPr>
          </a:p>
          <a:p>
            <a:pPr marL="457200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只說不做</a:t>
            </a:r>
            <a:endParaRPr lang="en-US" altLang="zh-CN" b="1" dirty="0" smtClean="0">
              <a:solidFill>
                <a:schemeClr val="tx1"/>
              </a:solidFill>
              <a:latin typeface="PMingLiU" pitchFamily="18" charset="-120"/>
              <a:ea typeface="PMingLiU" pitchFamily="18" charset="-120"/>
            </a:endParaRPr>
          </a:p>
          <a:p>
            <a:pPr marL="457200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看結果做事</a:t>
            </a:r>
            <a:endParaRPr lang="en-US" b="1" dirty="0" smtClean="0">
              <a:solidFill>
                <a:schemeClr val="tx1"/>
              </a:solidFill>
              <a:latin typeface="PMingLiU" pitchFamily="18" charset="-120"/>
              <a:ea typeface="PMingLiU" pitchFamily="18" charset="-120"/>
            </a:endParaRPr>
          </a:p>
          <a:p>
            <a:pPr marL="457200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在機會中專注問題</a:t>
            </a:r>
            <a:endParaRPr lang="en-US" altLang="zh-TW" b="1" dirty="0" smtClean="0">
              <a:solidFill>
                <a:schemeClr val="tx1"/>
              </a:solidFill>
              <a:latin typeface="PMingLiU" pitchFamily="18" charset="-120"/>
              <a:ea typeface="PMingLiU" pitchFamily="18" charset="-120"/>
            </a:endParaRPr>
          </a:p>
          <a:p>
            <a:pPr marL="457200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在失敗面前找藉口</a:t>
            </a:r>
            <a:endParaRPr lang="en-US" altLang="zh-CN" b="1" dirty="0" smtClean="0">
              <a:solidFill>
                <a:schemeClr val="tx1"/>
              </a:solidFill>
              <a:latin typeface="PMingLiU" pitchFamily="18" charset="-120"/>
              <a:ea typeface="PMingLiU" pitchFamily="18" charset="-120"/>
            </a:endParaRPr>
          </a:p>
          <a:p>
            <a:pPr marL="457200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不可能</a:t>
            </a:r>
            <a:endParaRPr lang="en-US" b="1" dirty="0" smtClean="0">
              <a:solidFill>
                <a:schemeClr val="tx1"/>
              </a:solidFill>
              <a:latin typeface="PMingLiU" pitchFamily="18" charset="-120"/>
              <a:ea typeface="PMingLiU" pitchFamily="18" charset="-120"/>
            </a:endParaRPr>
          </a:p>
          <a:p>
            <a:pPr marL="457200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斤斤計較</a:t>
            </a:r>
            <a:r>
              <a:rPr lang="en-US" altLang="zh-CN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, </a:t>
            </a:r>
            <a:r>
              <a:rPr lang="zh-CN" altLang="en-US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目光短淺</a:t>
            </a:r>
            <a:endParaRPr lang="en-US" altLang="zh-CN" b="1" dirty="0" smtClean="0">
              <a:solidFill>
                <a:schemeClr val="tx1"/>
              </a:solidFill>
              <a:latin typeface="PMingLiU" pitchFamily="18" charset="-120"/>
              <a:ea typeface="PMingLiU" pitchFamily="18" charset="-120"/>
            </a:endParaRPr>
          </a:p>
          <a:p>
            <a:pPr marL="457200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痛苦工作</a:t>
            </a:r>
            <a:r>
              <a:rPr lang="en-US" altLang="zh-CN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, </a:t>
            </a:r>
            <a:r>
              <a:rPr lang="zh-CN" altLang="en-US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為賺錢而工作</a:t>
            </a:r>
            <a:endParaRPr lang="en-US" altLang="zh-CN" b="1" dirty="0" smtClean="0">
              <a:solidFill>
                <a:schemeClr val="tx1"/>
              </a:solidFill>
              <a:latin typeface="PMingLiU" pitchFamily="18" charset="-120"/>
              <a:ea typeface="PMingLiU" pitchFamily="18" charset="-120"/>
            </a:endParaRPr>
          </a:p>
          <a:p>
            <a:pPr marL="457200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我辦不到</a:t>
            </a:r>
            <a:r>
              <a:rPr lang="en-US" altLang="zh-CN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, </a:t>
            </a:r>
            <a:r>
              <a:rPr lang="zh-CN" altLang="en-US" b="1" dirty="0" smtClean="0">
                <a:solidFill>
                  <a:schemeClr val="tx1"/>
                </a:solidFill>
                <a:latin typeface="PMingLiU" pitchFamily="18" charset="-120"/>
                <a:ea typeface="PMingLiU" pitchFamily="18" charset="-120"/>
              </a:rPr>
              <a:t>我沒有資金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2347913"/>
            <a:ext cx="3794125" cy="3960812"/>
          </a:xfrm>
          <a:ln>
            <a:solidFill>
              <a:schemeClr val="bg1"/>
            </a:solidFill>
          </a:ln>
        </p:spPr>
        <p:txBody>
          <a:bodyPr>
            <a:normAutofit fontScale="92500" lnSpcReduction="10000"/>
          </a:bodyPr>
          <a:lstStyle/>
          <a:p>
            <a:pPr marL="566737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TW" altLang="en-US" b="1" dirty="0" smtClean="0">
                <a:latin typeface="PMingLiU" pitchFamily="18" charset="-120"/>
                <a:ea typeface="PMingLiU" pitchFamily="18" charset="-120"/>
              </a:rPr>
              <a:t>想辦法</a:t>
            </a:r>
            <a:r>
              <a:rPr lang="zh-TW" altLang="en-US" b="1" dirty="0" smtClean="0">
                <a:solidFill>
                  <a:srgbClr val="008000"/>
                </a:solidFill>
                <a:latin typeface="PMingLiU" pitchFamily="18" charset="-120"/>
                <a:ea typeface="PMingLiU" pitchFamily="18" charset="-120"/>
              </a:rPr>
              <a:t>解決問題</a:t>
            </a:r>
            <a:endParaRPr lang="en-US" altLang="zh-TW" b="1" dirty="0" smtClean="0">
              <a:solidFill>
                <a:srgbClr val="008000"/>
              </a:solidFill>
              <a:latin typeface="PMingLiU" pitchFamily="18" charset="-120"/>
              <a:ea typeface="PMingLiU" pitchFamily="18" charset="-120"/>
            </a:endParaRPr>
          </a:p>
          <a:p>
            <a:pPr marL="566737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頭腦開放</a:t>
            </a:r>
            <a:r>
              <a:rPr lang="en-US" altLang="zh-CN" b="1" dirty="0" smtClean="0">
                <a:latin typeface="PMingLiU" pitchFamily="18" charset="-120"/>
                <a:ea typeface="PMingLiU" pitchFamily="18" charset="-120"/>
              </a:rPr>
              <a:t>, </a:t>
            </a:r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觀念</a:t>
            </a:r>
            <a:r>
              <a:rPr lang="zh-CN" altLang="en-US" b="1" dirty="0" smtClean="0">
                <a:solidFill>
                  <a:srgbClr val="008000"/>
                </a:solidFill>
                <a:latin typeface="PMingLiU" pitchFamily="18" charset="-120"/>
                <a:ea typeface="PMingLiU" pitchFamily="18" charset="-120"/>
              </a:rPr>
              <a:t>嶄新積極</a:t>
            </a:r>
            <a:endParaRPr lang="en-US" altLang="zh-CN" b="1" dirty="0" smtClean="0">
              <a:solidFill>
                <a:srgbClr val="008000"/>
              </a:solidFill>
              <a:latin typeface="PMingLiU" pitchFamily="18" charset="-120"/>
              <a:ea typeface="PMingLiU" pitchFamily="18" charset="-120"/>
            </a:endParaRPr>
          </a:p>
          <a:p>
            <a:pPr marL="566737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說完</a:t>
            </a:r>
            <a:r>
              <a:rPr lang="zh-CN" altLang="en-US" b="1" dirty="0" smtClean="0">
                <a:solidFill>
                  <a:srgbClr val="008000"/>
                </a:solidFill>
                <a:latin typeface="PMingLiU" pitchFamily="18" charset="-120"/>
                <a:ea typeface="PMingLiU" pitchFamily="18" charset="-120"/>
              </a:rPr>
              <a:t>立刻有行動</a:t>
            </a:r>
            <a:endParaRPr lang="en-US" altLang="zh-CN" b="1" dirty="0" smtClean="0">
              <a:solidFill>
                <a:srgbClr val="008000"/>
              </a:solidFill>
              <a:latin typeface="PMingLiU" pitchFamily="18" charset="-120"/>
              <a:ea typeface="PMingLiU" pitchFamily="18" charset="-120"/>
            </a:endParaRPr>
          </a:p>
          <a:p>
            <a:pPr marL="566737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看趨勢做事</a:t>
            </a:r>
            <a:endParaRPr lang="en-US" altLang="zh-CN" b="1" dirty="0" smtClean="0">
              <a:latin typeface="PMingLiU" pitchFamily="18" charset="-120"/>
              <a:ea typeface="PMingLiU" pitchFamily="18" charset="-120"/>
            </a:endParaRPr>
          </a:p>
          <a:p>
            <a:pPr marL="566737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在問題中</a:t>
            </a:r>
            <a:r>
              <a:rPr lang="zh-CN" altLang="en-US" b="1" dirty="0" smtClean="0">
                <a:solidFill>
                  <a:srgbClr val="008000"/>
                </a:solidFill>
                <a:latin typeface="PMingLiU" pitchFamily="18" charset="-120"/>
                <a:ea typeface="PMingLiU" pitchFamily="18" charset="-120"/>
              </a:rPr>
              <a:t>專注機會</a:t>
            </a:r>
            <a:endParaRPr lang="en-US" altLang="zh-CN" b="1" dirty="0" smtClean="0">
              <a:solidFill>
                <a:srgbClr val="008000"/>
              </a:solidFill>
              <a:latin typeface="PMingLiU" pitchFamily="18" charset="-120"/>
              <a:ea typeface="PMingLiU" pitchFamily="18" charset="-120"/>
            </a:endParaRPr>
          </a:p>
          <a:p>
            <a:pPr marL="566737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在失敗面前</a:t>
            </a:r>
            <a:r>
              <a:rPr lang="zh-CN" altLang="en-US" b="1" dirty="0" smtClean="0">
                <a:solidFill>
                  <a:srgbClr val="008000"/>
                </a:solidFill>
                <a:latin typeface="PMingLiU" pitchFamily="18" charset="-120"/>
                <a:ea typeface="PMingLiU" pitchFamily="18" charset="-120"/>
              </a:rPr>
              <a:t>找原因</a:t>
            </a:r>
            <a:endParaRPr lang="en-US" altLang="zh-CN" b="1" dirty="0" smtClean="0">
              <a:solidFill>
                <a:srgbClr val="008000"/>
              </a:solidFill>
              <a:latin typeface="PMingLiU" pitchFamily="18" charset="-120"/>
              <a:ea typeface="PMingLiU" pitchFamily="18" charset="-120"/>
            </a:endParaRPr>
          </a:p>
          <a:p>
            <a:pPr marL="566737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一切</a:t>
            </a:r>
            <a:r>
              <a:rPr lang="zh-CN" altLang="en-US" b="1" dirty="0" smtClean="0">
                <a:solidFill>
                  <a:srgbClr val="008000"/>
                </a:solidFill>
                <a:latin typeface="PMingLiU" pitchFamily="18" charset="-120"/>
                <a:ea typeface="PMingLiU" pitchFamily="18" charset="-120"/>
              </a:rPr>
              <a:t>都可能</a:t>
            </a:r>
            <a:endParaRPr lang="en-US" altLang="zh-CN" b="1" dirty="0" smtClean="0">
              <a:solidFill>
                <a:srgbClr val="008000"/>
              </a:solidFill>
              <a:latin typeface="PMingLiU" pitchFamily="18" charset="-120"/>
              <a:ea typeface="PMingLiU" pitchFamily="18" charset="-120"/>
            </a:endParaRPr>
          </a:p>
          <a:p>
            <a:pPr marL="566737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不計一時利益</a:t>
            </a:r>
            <a:r>
              <a:rPr lang="en-US" altLang="zh-CN" b="1" dirty="0" smtClean="0">
                <a:latin typeface="PMingLiU" pitchFamily="18" charset="-120"/>
                <a:ea typeface="PMingLiU" pitchFamily="18" charset="-120"/>
              </a:rPr>
              <a:t>, </a:t>
            </a:r>
            <a:r>
              <a:rPr lang="zh-CN" altLang="en-US" b="1" dirty="0" smtClean="0">
                <a:solidFill>
                  <a:srgbClr val="008000"/>
                </a:solidFill>
                <a:latin typeface="PMingLiU" pitchFamily="18" charset="-120"/>
                <a:ea typeface="PMingLiU" pitchFamily="18" charset="-120"/>
              </a:rPr>
              <a:t>目光遠大</a:t>
            </a:r>
            <a:endParaRPr lang="en-US" altLang="zh-CN" b="1" dirty="0" smtClean="0">
              <a:solidFill>
                <a:srgbClr val="008000"/>
              </a:solidFill>
              <a:latin typeface="PMingLiU" pitchFamily="18" charset="-120"/>
              <a:ea typeface="PMingLiU" pitchFamily="18" charset="-120"/>
            </a:endParaRPr>
          </a:p>
          <a:p>
            <a:pPr marL="566737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solidFill>
                  <a:srgbClr val="008000"/>
                </a:solidFill>
                <a:latin typeface="PMingLiU" pitchFamily="18" charset="-120"/>
                <a:ea typeface="PMingLiU" pitchFamily="18" charset="-120"/>
              </a:rPr>
              <a:t>熱愛工作</a:t>
            </a:r>
            <a:r>
              <a:rPr lang="en-US" altLang="zh-CN" b="1" dirty="0" smtClean="0">
                <a:latin typeface="PMingLiU" pitchFamily="18" charset="-120"/>
                <a:ea typeface="PMingLiU" pitchFamily="18" charset="-120"/>
              </a:rPr>
              <a:t>, </a:t>
            </a:r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工作樂趣同享</a:t>
            </a:r>
            <a:endParaRPr lang="en-US" altLang="zh-CN" b="1" dirty="0" smtClean="0">
              <a:latin typeface="PMingLiU" pitchFamily="18" charset="-120"/>
              <a:ea typeface="PMingLiU" pitchFamily="18" charset="-120"/>
            </a:endParaRPr>
          </a:p>
          <a:p>
            <a:pPr marL="566737" indent="-457200">
              <a:buClr>
                <a:srgbClr val="140A98"/>
              </a:buClr>
              <a:buFont typeface="+mj-lt"/>
              <a:buAutoNum type="arabicPeriod"/>
              <a:defRPr/>
            </a:pPr>
            <a:r>
              <a:rPr lang="zh-CN" altLang="en-US" b="1" dirty="0" smtClean="0">
                <a:solidFill>
                  <a:srgbClr val="008000"/>
                </a:solidFill>
                <a:latin typeface="PMingLiU" pitchFamily="18" charset="-120"/>
                <a:ea typeface="PMingLiU" pitchFamily="18" charset="-120"/>
              </a:rPr>
              <a:t>我怎樣才能辦到</a:t>
            </a:r>
            <a:r>
              <a:rPr lang="en-US" altLang="zh-CN" b="1" dirty="0" smtClean="0">
                <a:solidFill>
                  <a:srgbClr val="008000"/>
                </a:solidFill>
                <a:latin typeface="PMingLiU" pitchFamily="18" charset="-120"/>
                <a:ea typeface="PMingLiU" pitchFamily="18" charset="-120"/>
              </a:rPr>
              <a:t>,</a:t>
            </a:r>
            <a:r>
              <a:rPr lang="en-US" altLang="zh-CN" b="1" dirty="0" smtClean="0">
                <a:latin typeface="PMingLiU" pitchFamily="18" charset="-120"/>
                <a:ea typeface="PMingLiU" pitchFamily="18" charset="-120"/>
              </a:rPr>
              <a:t> </a:t>
            </a:r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我</a:t>
            </a:r>
            <a:r>
              <a:rPr lang="zh-TW" altLang="en-US" b="1" dirty="0" smtClean="0">
                <a:latin typeface="PMingLiU" pitchFamily="18" charset="-120"/>
                <a:ea typeface="PMingLiU" pitchFamily="18" charset="-120"/>
              </a:rPr>
              <a:t>想辦法</a:t>
            </a:r>
            <a:r>
              <a:rPr lang="zh-TW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分散</a:t>
            </a:r>
            <a:r>
              <a:rPr lang="zh-CN" altLang="en-US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資</a:t>
            </a:r>
            <a:r>
              <a:rPr lang="zh-CN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金或</a:t>
            </a:r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少資金</a:t>
            </a:r>
            <a:endParaRPr lang="en-US" altLang="zh-CN" b="1" dirty="0" smtClean="0">
              <a:latin typeface="PMingLiU" pitchFamily="18" charset="-120"/>
              <a:ea typeface="PMingLiU" pitchFamily="18" charset="-120"/>
            </a:endParaRPr>
          </a:p>
          <a:p>
            <a:pPr>
              <a:buFont typeface="Wingdings 3" panose="05040102010807070707" pitchFamily="18" charset="2"/>
              <a:buNone/>
              <a:defRPr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6750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703263" y="201613"/>
            <a:ext cx="5170487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2) </a:t>
            </a: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時間管理 </a:t>
            </a: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/</a:t>
            </a: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MS Mincho" pitchFamily="49" charset="-128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MS Mincho" pitchFamily="49" charset="-128"/>
              </a:rPr>
              <a:t>              Time Management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84213" y="1425575"/>
            <a:ext cx="5580062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3) </a:t>
            </a: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健康的身體 </a:t>
            </a: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/</a:t>
            </a: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MS Mincho" pitchFamily="49" charset="-128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MS Mincho" pitchFamily="49" charset="-128"/>
              </a:rPr>
              <a:t>              </a:t>
            </a: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MS Mincho" pitchFamily="49" charset="-128"/>
              </a:rPr>
              <a:t>Health Management</a:t>
            </a:r>
            <a:r>
              <a:rPr kumimoji="1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MS Mincho" pitchFamily="49" charset="-128"/>
              </a:rPr>
              <a:t> </a:t>
            </a:r>
            <a:endParaRPr kumimoji="1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Adobe Fangsong Std R" pitchFamily="18" charset="-128"/>
              <a:cs typeface="MS Mincho" pitchFamily="49" charset="-128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684213" y="2636838"/>
            <a:ext cx="8135937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4) </a:t>
            </a: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健全的財務計劃 </a:t>
            </a: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/</a:t>
            </a: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MS Mincho" pitchFamily="49" charset="-128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MS Mincho" pitchFamily="49" charset="-128"/>
              </a:rPr>
              <a:t>              </a:t>
            </a: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MS Mincho" pitchFamily="49" charset="-128"/>
              </a:rPr>
              <a:t>Financial Management</a:t>
            </a:r>
            <a:r>
              <a:rPr kumimoji="1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MS Mincho" pitchFamily="49" charset="-128"/>
              </a:rPr>
              <a:t> </a:t>
            </a:r>
            <a:endParaRPr kumimoji="1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Adobe Fangsong Std R" pitchFamily="18" charset="-128"/>
              <a:cs typeface="MS Mincho" pitchFamily="49" charset="-128"/>
            </a:endParaRPr>
          </a:p>
        </p:txBody>
      </p:sp>
      <p:sp>
        <p:nvSpPr>
          <p:cNvPr id="14341" name="Rectangle 9"/>
          <p:cNvSpPr>
            <a:spLocks noChangeArrowheads="1"/>
          </p:cNvSpPr>
          <p:nvPr/>
        </p:nvSpPr>
        <p:spPr bwMode="auto">
          <a:xfrm>
            <a:off x="720725" y="3860800"/>
            <a:ext cx="7739063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5) </a:t>
            </a: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和諧的家庭關係 </a:t>
            </a: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/</a:t>
            </a:r>
            <a:endParaRPr kumimoji="1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rgbClr val="1F0FEF"/>
              </a:solidFill>
              <a:effectLst/>
              <a:uLnTx/>
              <a:uFillTx/>
              <a:latin typeface="Arial" panose="020B0604020202020204" pitchFamily="34" charset="0"/>
              <a:ea typeface="Adobe Fangsong Std R" pitchFamily="18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+mn-cs"/>
              </a:rPr>
              <a:t>              </a:t>
            </a: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+mn-cs"/>
              </a:rPr>
              <a:t>Harmonious Family Relationship</a:t>
            </a: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+mn-cs"/>
              </a:rPr>
              <a:t> </a:t>
            </a: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+mn-cs"/>
              </a:rPr>
              <a:t> </a:t>
            </a:r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684213" y="5084763"/>
            <a:ext cx="7837487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6) </a:t>
            </a: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不斷創新 追求卓越 </a:t>
            </a: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MS Mincho" pitchFamily="49" charset="-128"/>
              </a:rPr>
              <a:t>/</a:t>
            </a: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MS Mincho" pitchFamily="49" charset="-128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MS Mincho" pitchFamily="49" charset="-128"/>
              </a:rPr>
              <a:t>               </a:t>
            </a: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MS Mincho" pitchFamily="49" charset="-128"/>
              </a:rPr>
              <a:t>Be innovative &amp; excellent </a:t>
            </a:r>
          </a:p>
        </p:txBody>
      </p:sp>
    </p:spTree>
    <p:extLst>
      <p:ext uri="{BB962C8B-B14F-4D97-AF65-F5344CB8AC3E}">
        <p14:creationId xmlns:p14="http://schemas.microsoft.com/office/powerpoint/2010/main" val="337577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0" grpId="0"/>
      <p:bldP spid="14341" grpId="0"/>
      <p:bldP spid="143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39750" y="476250"/>
            <a:ext cx="7993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Gothic" pitchFamily="49" charset="-128"/>
                <a:ea typeface="MS Gothic" pitchFamily="49" charset="-128"/>
                <a:cs typeface="+mn-cs"/>
              </a:rPr>
              <a:t>四</a:t>
            </a:r>
            <a:r>
              <a:rPr kumimoji="1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. 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MingLiU" panose="02020500000000000000" pitchFamily="18" charset="-120"/>
                <a:ea typeface="PMingLiU" panose="02020500000000000000" pitchFamily="18" charset="-120"/>
                <a:cs typeface="+mn-cs"/>
              </a:rPr>
              <a:t>彼此相愛</a:t>
            </a:r>
            <a:r>
              <a:rPr kumimoji="1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Gothic" pitchFamily="49" charset="-128"/>
                <a:ea typeface="MS Gothic" pitchFamily="49" charset="-128"/>
                <a:cs typeface="+mn-cs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Gothic" pitchFamily="49" charset="-128"/>
                <a:ea typeface="MS Gothic" pitchFamily="49" charset="-128"/>
                <a:cs typeface="+mn-cs"/>
              </a:rPr>
              <a:t>/ 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Love one Another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</a:t>
            </a:r>
            <a:endParaRPr kumimoji="1" lang="en-US" sz="32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55650" y="1268413"/>
            <a:ext cx="712946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「</a:t>
            </a:r>
            <a:r>
              <a:rPr kumimoji="1" lang="zh-TW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我賜給你們一條新命令、乃是叫你們彼此相愛．我怎樣愛你們、你們也要怎樣相愛</a:t>
            </a:r>
            <a:r>
              <a:rPr kumimoji="1" lang="zh-TW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Gothic" panose="020B0609070205080204" pitchFamily="49" charset="-128"/>
                <a:ea typeface="MS Gothic" panose="020B0609070205080204" pitchFamily="49" charset="-128"/>
                <a:cs typeface="+mn-cs"/>
              </a:rPr>
              <a:t>。</a:t>
            </a:r>
            <a:r>
              <a:rPr kumimoji="1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"A new command I give you: Love one another. As I have loved you, so you must love one another.”</a:t>
            </a:r>
            <a:endParaRPr kumimoji="1" lang="en-US" altLang="en-US" sz="2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27088" y="3716338"/>
            <a:ext cx="69850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你們若有彼此相愛的心、眾人因此就認出你們是我的門徒了。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dobe Fangsong Std R" pitchFamily="18" charset="-128"/>
                <a:ea typeface="Adobe Fangsong Std R" pitchFamily="18" charset="-128"/>
                <a:cs typeface="+mn-cs"/>
              </a:rPr>
              <a:t> 」</a:t>
            </a:r>
            <a:r>
              <a:rPr kumimoji="1" lang="zh-TW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</a:t>
            </a:r>
            <a:endParaRPr kumimoji="1" lang="en-US" altLang="zh-TW" sz="2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+mn-cs"/>
              </a:rPr>
              <a:t>                                        (</a:t>
            </a:r>
            <a:r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+mn-cs"/>
              </a:rPr>
              <a:t>約翰福音 </a:t>
            </a:r>
            <a:r>
              <a:rPr kumimoji="1" lang="en-US" altLang="ja-JP" sz="2400" b="0" i="0" u="none" strike="noStrike" kern="1200" cap="none" spc="0" normalizeH="0" baseline="0" noProof="0" smtClean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+mn-cs"/>
              </a:rPr>
              <a:t>13:34-35)</a:t>
            </a:r>
            <a:r>
              <a:rPr kumimoji="1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1F0FEF"/>
                </a:solidFill>
                <a:effectLst/>
                <a:uLnTx/>
                <a:uFillTx/>
                <a:latin typeface="Arial" panose="020B0604020202020204" pitchFamily="34" charset="0"/>
                <a:ea typeface="Adobe Fangsong Std R" pitchFamily="18" charset="-128"/>
                <a:cs typeface="+mn-cs"/>
              </a:rPr>
              <a:t> </a:t>
            </a:r>
            <a:endParaRPr kumimoji="1" lang="en-US" altLang="en-US" sz="20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Adobe Fangsong Std R" pitchFamily="18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“By this all men will know that you are my disciples, if you love one another.“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                             (John 13:34-35)</a:t>
            </a:r>
            <a:endParaRPr kumimoji="1" lang="en-US" altLang="en-US" sz="2000" b="1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15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27088" y="1196975"/>
            <a:ext cx="7345362" cy="327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228600" marR="0" lvl="0" indent="0" algn="l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MS Mincho" pitchFamily="49" charset="-128"/>
                <a:cs typeface="+mn-cs"/>
              </a:rPr>
              <a:t>“</a:t>
            </a:r>
            <a:r>
              <a:rPr kumimoji="1" lang="zh-TW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MS Mincho" pitchFamily="49" charset="-128"/>
                <a:cs typeface="+mn-cs"/>
              </a:rPr>
              <a:t>機會</a:t>
            </a:r>
            <a:r>
              <a:rPr kumimoji="1" lang="en-US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MS Mincho" pitchFamily="49" charset="-128"/>
                <a:cs typeface="+mn-cs"/>
              </a:rPr>
              <a:t>”</a:t>
            </a:r>
            <a:r>
              <a:rPr kumimoji="1" lang="en-US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1" lang="zh-TW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MS Mincho" pitchFamily="49" charset="-128"/>
                <a:cs typeface="+mn-cs"/>
              </a:rPr>
              <a:t>就是新的事</a:t>
            </a:r>
            <a:r>
              <a:rPr kumimoji="1" lang="en-US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MS Mincho" pitchFamily="49" charset="-128"/>
                <a:cs typeface="+mn-cs"/>
              </a:rPr>
              <a:t>,</a:t>
            </a:r>
            <a:r>
              <a:rPr kumimoji="1" lang="en-US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1" lang="zh-TW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MS Mincho" pitchFamily="49" charset="-128"/>
                <a:cs typeface="+mn-cs"/>
              </a:rPr>
              <a:t>因此</a:t>
            </a:r>
            <a:r>
              <a:rPr kumimoji="1" lang="en-US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MS Mincho" pitchFamily="49" charset="-128"/>
                <a:cs typeface="+mn-cs"/>
              </a:rPr>
              <a:t>90%</a:t>
            </a:r>
            <a:r>
              <a:rPr kumimoji="1" lang="zh-TW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MS Mincho" pitchFamily="49" charset="-128"/>
                <a:cs typeface="+mn-cs"/>
              </a:rPr>
              <a:t>的人不知道</a:t>
            </a:r>
            <a:r>
              <a:rPr kumimoji="1" lang="en-US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MS Mincho" pitchFamily="49" charset="-128"/>
                <a:cs typeface="+mn-cs"/>
              </a:rPr>
              <a:t>,</a:t>
            </a:r>
            <a:r>
              <a:rPr kumimoji="1" lang="en-US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1" lang="zh-TW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新細明體" panose="02020500000000000000" pitchFamily="18" charset="-120"/>
                <a:ea typeface="MS Mincho" pitchFamily="49" charset="-128"/>
                <a:cs typeface="+mn-cs"/>
              </a:rPr>
              <a:t>也看不見。</a:t>
            </a:r>
            <a:endParaRPr kumimoji="1" lang="en-US" altLang="zh-TW" sz="36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 panose="02020500000000000000" pitchFamily="18" charset="-120"/>
              <a:ea typeface="MS Mincho" pitchFamily="49" charset="-128"/>
              <a:cs typeface="+mn-cs"/>
            </a:endParaRPr>
          </a:p>
          <a:p>
            <a:pPr marL="228600" marR="0" lvl="0" indent="0" algn="l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Mincho" pitchFamily="49" charset="-128"/>
              <a:cs typeface="+mn-cs"/>
            </a:endParaRPr>
          </a:p>
          <a:p>
            <a:pPr marL="228600" marR="0" lvl="0" indent="0" algn="l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新細明體" panose="02020500000000000000" pitchFamily="18" charset="-120"/>
                <a:ea typeface="MS Mincho" pitchFamily="49" charset="-128"/>
                <a:cs typeface="+mn-cs"/>
              </a:rPr>
              <a:t>祗有具有獨立思考能力</a:t>
            </a:r>
            <a:r>
              <a:rPr kumimoji="1" lang="en-US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新細明體" panose="02020500000000000000" pitchFamily="18" charset="-120"/>
                <a:ea typeface="MS Mincho" pitchFamily="49" charset="-128"/>
                <a:cs typeface="+mn-cs"/>
              </a:rPr>
              <a:t>,</a:t>
            </a:r>
            <a:r>
              <a:rPr kumimoji="1" lang="en-US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1" lang="zh-TW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新細明體" panose="02020500000000000000" pitchFamily="18" charset="-120"/>
                <a:ea typeface="MS Mincho" pitchFamily="49" charset="-128"/>
                <a:cs typeface="+mn-cs"/>
              </a:rPr>
              <a:t>目光遠大和頭腦開放的人才會看見。</a:t>
            </a:r>
            <a:endParaRPr kumimoji="1" lang="en-US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91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395288" y="404813"/>
            <a:ext cx="842486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000" b="0" i="0" u="none" strike="noStrike" kern="1200" cap="none" spc="0" normalizeH="0" baseline="0" noProof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「卓越的人生不是夢」</a:t>
            </a:r>
            <a:endParaRPr kumimoji="1" lang="en-US" altLang="zh-CN" sz="4000" b="0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4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Excellence in life is not just a dream</a:t>
            </a:r>
            <a:endParaRPr kumimoji="1" lang="en-US" altLang="zh-CN" sz="4000" b="0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en-US" sz="4000" b="0" i="0" u="none" strike="noStrike" kern="1200" cap="none" spc="0" normalizeH="0" baseline="0" noProof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00238"/>
            <a:ext cx="4419600" cy="38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0" y="5846763"/>
            <a:ext cx="91440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Vision + willingness + Actions = results</a:t>
            </a:r>
          </a:p>
        </p:txBody>
      </p:sp>
    </p:spTree>
    <p:extLst>
      <p:ext uri="{BB962C8B-B14F-4D97-AF65-F5344CB8AC3E}">
        <p14:creationId xmlns:p14="http://schemas.microsoft.com/office/powerpoint/2010/main" val="227766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02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DD358-96DD-4178-9A1B-A19819353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400" b="1" dirty="0"/>
              <a:t>我的眼睛 不停止</a:t>
            </a:r>
            <a:endParaRPr lang="en-US" altLang="zh-TW" sz="4400" b="1" dirty="0"/>
          </a:p>
          <a:p>
            <a:pPr marL="0" indent="0" algn="ctr">
              <a:buNone/>
            </a:pPr>
            <a:r>
              <a:rPr lang="en-US" sz="4400" b="1" dirty="0"/>
              <a:t>Fixing my eyes unceasing</a:t>
            </a:r>
          </a:p>
          <a:p>
            <a:pPr marL="0" indent="0" algn="ctr">
              <a:buNone/>
            </a:pPr>
            <a:r>
              <a:rPr lang="zh-TW" altLang="en-US" sz="4400" b="1" dirty="0"/>
              <a:t>注視著 你 我的主</a:t>
            </a:r>
            <a:endParaRPr lang="en-US" altLang="zh-TW" sz="4400" b="1" dirty="0"/>
          </a:p>
          <a:p>
            <a:pPr marL="0" indent="0" algn="ctr">
              <a:buNone/>
            </a:pPr>
            <a:r>
              <a:rPr lang="en-US" sz="4400" b="1" dirty="0"/>
              <a:t>Only on You, O my King</a:t>
            </a:r>
          </a:p>
        </p:txBody>
      </p:sp>
    </p:spTree>
    <p:extLst>
      <p:ext uri="{BB962C8B-B14F-4D97-AF65-F5344CB8AC3E}">
        <p14:creationId xmlns:p14="http://schemas.microsoft.com/office/powerpoint/2010/main" val="233522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DD358-96DD-4178-9A1B-A19819353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327" y="2034886"/>
            <a:ext cx="8146473" cy="34169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4400" b="1" dirty="0"/>
              <a:t>縱有黑暗 烏雲阻擋</a:t>
            </a:r>
            <a:endParaRPr lang="en-US" altLang="zh-TW" sz="4400" b="1" dirty="0"/>
          </a:p>
          <a:p>
            <a:pPr marL="0" indent="0" algn="ctr">
              <a:buNone/>
            </a:pPr>
            <a:r>
              <a:rPr lang="en-US" sz="4400" b="1" dirty="0"/>
              <a:t>Through every cloud and darkest trial</a:t>
            </a:r>
          </a:p>
          <a:p>
            <a:pPr marL="0" indent="0" algn="ctr">
              <a:buNone/>
            </a:pPr>
            <a:r>
              <a:rPr lang="zh-TW" altLang="en-US" sz="4400" b="1" dirty="0"/>
              <a:t>你是永恆的光</a:t>
            </a:r>
            <a:endParaRPr lang="en-US" altLang="zh-TW" sz="4400" b="1" dirty="0"/>
          </a:p>
          <a:p>
            <a:pPr marL="0" indent="0" algn="ctr">
              <a:buNone/>
            </a:pPr>
            <a:r>
              <a:rPr lang="en-US" sz="4400" b="1" dirty="0"/>
              <a:t>Your holy light still shines</a:t>
            </a:r>
          </a:p>
        </p:txBody>
      </p:sp>
    </p:spTree>
    <p:extLst>
      <p:ext uri="{BB962C8B-B14F-4D97-AF65-F5344CB8AC3E}">
        <p14:creationId xmlns:p14="http://schemas.microsoft.com/office/powerpoint/2010/main" val="392625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DD358-96DD-4178-9A1B-A19819353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527" y="2145723"/>
            <a:ext cx="8070273" cy="33061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400" b="1" dirty="0"/>
              <a:t>我要讚美 不停止</a:t>
            </a:r>
            <a:endParaRPr lang="en-US" altLang="zh-TW" sz="4400" b="1" dirty="0"/>
          </a:p>
          <a:p>
            <a:pPr marL="0" indent="0" algn="ctr">
              <a:buNone/>
            </a:pPr>
            <a:r>
              <a:rPr lang="en-US" sz="4400" b="1" dirty="0"/>
              <a:t>All of my praise unceasing</a:t>
            </a:r>
          </a:p>
          <a:p>
            <a:pPr marL="0" indent="0" algn="ctr">
              <a:buNone/>
            </a:pPr>
            <a:r>
              <a:rPr lang="zh-TW" altLang="en-US" sz="4400" b="1" dirty="0"/>
              <a:t>獻給你 我的主</a:t>
            </a:r>
            <a:endParaRPr lang="en-US" altLang="zh-TW" sz="4400" b="1" dirty="0"/>
          </a:p>
          <a:p>
            <a:pPr marL="0" indent="0" algn="ctr">
              <a:buNone/>
            </a:pPr>
            <a:r>
              <a:rPr lang="en-US" sz="4400" b="1" dirty="0"/>
              <a:t>Offered to you, O my King</a:t>
            </a:r>
          </a:p>
        </p:txBody>
      </p:sp>
    </p:spTree>
    <p:extLst>
      <p:ext uri="{BB962C8B-B14F-4D97-AF65-F5344CB8AC3E}">
        <p14:creationId xmlns:p14="http://schemas.microsoft.com/office/powerpoint/2010/main" val="125776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DD358-96DD-4178-9A1B-A19819353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457" y="1600202"/>
            <a:ext cx="8573785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400" b="1" dirty="0"/>
              <a:t>縱有失敗 挫折困難</a:t>
            </a:r>
            <a:endParaRPr lang="en-US" altLang="zh-TW" sz="4400" b="1" dirty="0"/>
          </a:p>
          <a:p>
            <a:pPr marL="0" indent="0" algn="ctr">
              <a:buNone/>
            </a:pPr>
            <a:r>
              <a:rPr lang="en-US" sz="4400" b="1" dirty="0"/>
              <a:t>Though I may fail and face defeat</a:t>
            </a:r>
          </a:p>
          <a:p>
            <a:pPr marL="0" indent="0" algn="ctr">
              <a:buNone/>
            </a:pPr>
            <a:r>
              <a:rPr lang="zh-TW" altLang="en-US" sz="4400" b="1" dirty="0"/>
              <a:t>你是永在的王</a:t>
            </a:r>
            <a:endParaRPr lang="en-US" altLang="zh-TW" sz="4400" b="1" dirty="0"/>
          </a:p>
          <a:p>
            <a:pPr marL="0" indent="0" algn="ctr">
              <a:buNone/>
            </a:pPr>
            <a:r>
              <a:rPr lang="en-US" sz="4400" b="1" dirty="0"/>
              <a:t>Age to age You are King</a:t>
            </a:r>
          </a:p>
        </p:txBody>
      </p:sp>
    </p:spTree>
    <p:extLst>
      <p:ext uri="{BB962C8B-B14F-4D97-AF65-F5344CB8AC3E}">
        <p14:creationId xmlns:p14="http://schemas.microsoft.com/office/powerpoint/2010/main" val="417915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DD358-96DD-4178-9A1B-A19819353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975" y="1820142"/>
            <a:ext cx="8876872" cy="36317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4400" b="1" dirty="0"/>
              <a:t>帶我飛  聖靈  衝破這黑暗</a:t>
            </a:r>
            <a:endParaRPr lang="en-US" altLang="zh-TW" sz="4400" b="1" dirty="0"/>
          </a:p>
          <a:p>
            <a:pPr marL="0" indent="0" algn="ctr">
              <a:buNone/>
            </a:pPr>
            <a:r>
              <a:rPr lang="en-US" sz="4400" b="1" dirty="0"/>
              <a:t>Spirit, let me fly, cast the dark aside</a:t>
            </a:r>
          </a:p>
          <a:p>
            <a:pPr marL="0" indent="0" algn="ctr">
              <a:buNone/>
            </a:pPr>
            <a:r>
              <a:rPr lang="zh-TW" altLang="en-US" sz="4400" b="1" dirty="0"/>
              <a:t>不再被蒙蔽 拒絕被捆綁</a:t>
            </a:r>
            <a:endParaRPr lang="en-US" altLang="zh-TW" sz="4400" b="1" dirty="0"/>
          </a:p>
          <a:p>
            <a:pPr marL="0" indent="0" algn="ctr">
              <a:buNone/>
            </a:pPr>
            <a:r>
              <a:rPr lang="en-US" sz="4400" b="1" dirty="0"/>
              <a:t>I will not be bound, the veil is torn away</a:t>
            </a:r>
          </a:p>
        </p:txBody>
      </p:sp>
    </p:spTree>
    <p:extLst>
      <p:ext uri="{BB962C8B-B14F-4D97-AF65-F5344CB8AC3E}">
        <p14:creationId xmlns:p14="http://schemas.microsoft.com/office/powerpoint/2010/main" val="343878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DD358-96DD-4178-9A1B-A19819353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164" y="1500027"/>
            <a:ext cx="8686800" cy="395184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4400" b="1" dirty="0"/>
              <a:t>帶我飛  聖靈 提升我眼光</a:t>
            </a:r>
            <a:endParaRPr lang="en-US" altLang="zh-TW" sz="4400" b="1" dirty="0"/>
          </a:p>
          <a:p>
            <a:pPr marL="0" indent="0" algn="ctr">
              <a:buNone/>
            </a:pPr>
            <a:r>
              <a:rPr lang="en-US" sz="4000" b="1" dirty="0"/>
              <a:t>Spirit, let me fly, set my sight on high</a:t>
            </a:r>
          </a:p>
          <a:p>
            <a:pPr marL="0" indent="0" algn="ctr">
              <a:buNone/>
            </a:pPr>
            <a:r>
              <a:rPr lang="zh-TW" altLang="en-US" sz="4400" b="1" dirty="0"/>
              <a:t>領受異象和力量 能與你飛翔</a:t>
            </a:r>
            <a:endParaRPr lang="en-US" altLang="zh-TW" sz="4400" b="1" dirty="0"/>
          </a:p>
          <a:p>
            <a:pPr marL="0" indent="0" algn="ctr">
              <a:buNone/>
            </a:pPr>
            <a:r>
              <a:rPr lang="en-US" sz="4000" b="1" dirty="0"/>
              <a:t>Empower and grant me vision, and with You I’ll fly</a:t>
            </a:r>
          </a:p>
        </p:txBody>
      </p:sp>
    </p:spTree>
    <p:extLst>
      <p:ext uri="{BB962C8B-B14F-4D97-AF65-F5344CB8AC3E}">
        <p14:creationId xmlns:p14="http://schemas.microsoft.com/office/powerpoint/2010/main" val="285734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8_Concours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12929</TotalTime>
  <Words>1943</Words>
  <Application>Microsoft Office PowerPoint</Application>
  <PresentationFormat>On-screen Show (4:3)</PresentationFormat>
  <Paragraphs>236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54" baseType="lpstr">
      <vt:lpstr>Adobe Fangsong Std R</vt:lpstr>
      <vt:lpstr>Adobe Kaiti Std R</vt:lpstr>
      <vt:lpstr>Arial Unicode MS</vt:lpstr>
      <vt:lpstr>DFKai-SB</vt:lpstr>
      <vt:lpstr>微軟正黑體</vt:lpstr>
      <vt:lpstr>Microsoft YaHei</vt:lpstr>
      <vt:lpstr>MingLiU</vt:lpstr>
      <vt:lpstr>MS Gothic</vt:lpstr>
      <vt:lpstr>MS Mincho</vt:lpstr>
      <vt:lpstr>新細明體</vt:lpstr>
      <vt:lpstr>新細明體</vt:lpstr>
      <vt:lpstr>宋体</vt:lpstr>
      <vt:lpstr>Arial</vt:lpstr>
      <vt:lpstr>Arial Narrow</vt:lpstr>
      <vt:lpstr>Calibri</vt:lpstr>
      <vt:lpstr>Century</vt:lpstr>
      <vt:lpstr>Lucida Sans Unicode</vt:lpstr>
      <vt:lpstr>Mongolian Baiti</vt:lpstr>
      <vt:lpstr>Times New Roman</vt:lpstr>
      <vt:lpstr>Verdana</vt:lpstr>
      <vt:lpstr>Wingdings 2</vt:lpstr>
      <vt:lpstr>Wingdings 3</vt:lpstr>
      <vt:lpstr>14_Default Design</vt:lpstr>
      <vt:lpstr>1_預設簡報設計</vt:lpstr>
      <vt:lpstr>8_Concourse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sllo</dc:creator>
  <cp:lastModifiedBy>He5778Lord</cp:lastModifiedBy>
  <cp:revision>975</cp:revision>
  <cp:lastPrinted>2016-12-29T08:10:15Z</cp:lastPrinted>
  <dcterms:created xsi:type="dcterms:W3CDTF">2010-11-09T07:59:03Z</dcterms:created>
  <dcterms:modified xsi:type="dcterms:W3CDTF">2018-07-26T06:43:38Z</dcterms:modified>
</cp:coreProperties>
</file>