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31FA-7C18-464B-9053-CA792F13D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968AF-4354-428B-B3DC-1CC3B70F7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B9356-DC7C-4604-BEB3-849455CC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CA622-86EE-4E18-A291-7A42140E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0AA8E-4EC6-45D2-ACF1-FBC5C8EE8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8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ECDD-39A7-437E-BB2A-B2E3EA28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99D1E-E11C-47C9-9161-47816056A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2C718-A85E-48F2-A612-12B502816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9D656-4229-44D6-A29D-F34203F8F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B06A-07F1-4B21-B3C5-FFD014A2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4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4FD5D-AEE6-472D-BA1B-0EAA764AF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65BDD-E389-447E-8DC9-86279C20F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58B80-36D1-49A0-AE38-21A8E8C6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0989D-F980-43FC-85E4-3F1FA1855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05E80-E109-4DD3-A815-73E41B20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5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33526-1051-482C-B374-1EC1E974F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B0D97-EC2E-4379-BB87-E800EBAAB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0A9D60-C464-4000-9525-F231D8C69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CD543-AEF4-4601-B0CD-B9F77FCA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B0117-6F23-4EB6-80E3-3A083336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05D69-E2D3-4A99-A9EE-0982ADF0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4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E6164-80FA-4A01-8599-2A0B0A28C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F46D7-27E4-4EBB-B526-151C41261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49B47-D398-43FA-B0E9-03F88E0D5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9B18E-586E-441A-A6FE-1A494CDFD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2EEEBA-E8E9-4847-A93B-68AA783A3E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A63F3B-C3D8-4CE6-817F-6DAC1FFE0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1A8072-5661-42F4-90A9-C8B4E621C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DCB4EA-FC2F-4298-AAA2-139463BC0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4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0C193-BE9E-4E12-881C-4BB83A59C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77D0FD-865C-4096-9E45-7CFAFF26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29F3A2-E8BA-420B-B051-E8AA8F2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22C7E-5443-4B84-88EB-D466F2D4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7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15EC7A-40A9-46B3-A3BE-7B0E288F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816EDE-6FF7-4503-B577-AF575CBF6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FB563-6996-43A4-831A-71F72B2F2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4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06DB1-42BD-4A77-8A40-C86B5BEE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F066C-F892-46BA-B4A9-86E4EB55D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0CEEC-75E4-4CFD-863D-FAEAAB3A3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56229-87FC-428F-B07A-355065D5D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CE9F3-8950-400F-BCBC-967B8583B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DA8C5-BB89-471B-B7B1-EAD599F83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4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52FFA-583C-4236-A23B-73549CD3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AF2AF3-9BFD-4012-AD6D-004CE149E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2FCCB-086F-4145-9D70-E947F6F62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C27B1-7298-4DF4-B0D8-6A2A6757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2AA24-B494-4CE6-B545-F8C98576D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634C8-C017-4155-A556-84AD10C4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DBD82-3951-4580-942F-32F105E50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6D97-4D2E-47D3-B666-BFF19EB20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76E64-0621-4EBD-A99A-F396D6764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8A315-1517-460F-A181-87BA55F7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236B9-EE26-4D9F-AE09-9DD76CD3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8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153380-9F92-427E-BEB4-A066CE1BC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E32E9-1FCA-4B17-82B2-2476CE239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50A88-8880-494F-93EA-252D8B44B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88F3B-009E-425E-87C7-1B8BFAA29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8D84A-9DF5-4B1F-87A8-5D48547B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60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A407C0-816B-4B9E-9F36-8061AAED6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E0A11-2FA5-4688-A4EF-777DF1C4A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EA276-EB1E-4DCB-A082-032CE6830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1AA37-99EC-4C7D-B148-C0FC9D162567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D6B6F-A256-4364-B31F-9DD9A02F6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C7E72-739C-40D5-B14D-04BB7139F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DAA79-3BB8-470F-89FB-CFFF5DD43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2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47ED-042F-4432-9D31-6F2181298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1466"/>
            <a:ext cx="9144000" cy="1360169"/>
          </a:xfrm>
        </p:spPr>
        <p:txBody>
          <a:bodyPr/>
          <a:lstStyle/>
          <a:p>
            <a:r>
              <a:rPr lang="zh-CN" altLang="en-US" b="1" dirty="0"/>
              <a:t>承接神對你的信任與</a:t>
            </a:r>
            <a:r>
              <a:rPr lang="zh-TW" altLang="en-US" b="1" dirty="0"/>
              <a:t>託</a:t>
            </a:r>
            <a:r>
              <a:rPr lang="zh-CN" altLang="en-US" b="1" dirty="0"/>
              <a:t>付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FD0EB4-CF08-446F-ACF6-8EC2079BA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" y="1840230"/>
            <a:ext cx="11807190" cy="4503419"/>
          </a:xfrm>
        </p:spPr>
        <p:txBody>
          <a:bodyPr/>
          <a:lstStyle/>
          <a:p>
            <a:pPr algn="l"/>
            <a:r>
              <a:rPr lang="zh-TW" altLang="en-US" sz="4400" dirty="0">
                <a:solidFill>
                  <a:srgbClr val="00B0F0"/>
                </a:solidFill>
              </a:rPr>
              <a:t>約</a:t>
            </a:r>
            <a:r>
              <a:rPr lang="en-US" sz="4400" dirty="0">
                <a:solidFill>
                  <a:srgbClr val="00B0F0"/>
                </a:solidFill>
              </a:rPr>
              <a:t>14</a:t>
            </a:r>
            <a:r>
              <a:rPr lang="zh-TW" altLang="en-US" sz="4400" dirty="0">
                <a:solidFill>
                  <a:srgbClr val="00B0F0"/>
                </a:solidFill>
              </a:rPr>
              <a:t>：</a:t>
            </a:r>
            <a:r>
              <a:rPr lang="en-US" sz="4400" dirty="0">
                <a:solidFill>
                  <a:srgbClr val="00B0F0"/>
                </a:solidFill>
              </a:rPr>
              <a:t>12-15-</a:t>
            </a:r>
            <a:r>
              <a:rPr lang="zh-TW" altLang="en-US" sz="4400" dirty="0">
                <a:solidFill>
                  <a:srgbClr val="00B0F0"/>
                </a:solidFill>
              </a:rPr>
              <a:t>我實實在在的告訴你們，我所作的事，信我的人也要作，並且要作比這更大的事，因為我往父那裡去。你們奉我的名無論求甚麼，我必成就，叫父因兒子得榮耀。你們若奉我的名求甚麼，我必成就。你們若愛我，就必遵守我的命令。</a:t>
            </a:r>
            <a:r>
              <a:rPr lang="en-US" sz="4400" dirty="0">
                <a:solidFill>
                  <a:srgbClr val="00B0F0"/>
                </a:solidFill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66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92C54-32FA-4808-8714-F2F960512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215" y="571500"/>
            <a:ext cx="9892665" cy="1703070"/>
          </a:xfrm>
        </p:spPr>
        <p:txBody>
          <a:bodyPr>
            <a:normAutofit/>
          </a:bodyPr>
          <a:lstStyle/>
          <a:p>
            <a:r>
              <a:rPr lang="zh-CN" altLang="en-US" sz="4800" dirty="0"/>
              <a:t>使用某人</a:t>
            </a:r>
            <a:r>
              <a:rPr lang="zh-TW" altLang="en-US" sz="4800" dirty="0"/>
              <a:t>的名義説話行事，</a:t>
            </a:r>
            <a:br>
              <a:rPr lang="en-US" altLang="zh-TW" sz="4800" dirty="0"/>
            </a:br>
            <a:r>
              <a:rPr lang="zh-CN" altLang="en-US" sz="4800" dirty="0"/>
              <a:t>有</a:t>
            </a:r>
            <a:r>
              <a:rPr lang="zh-TW" altLang="en-US" sz="4800" dirty="0"/>
              <a:t>兩個含義：</a:t>
            </a:r>
            <a:endParaRPr lang="en-US" sz="4800" dirty="0"/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92ED0A44-65B7-4A1F-BE26-9BDCC7982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609" y="2788921"/>
            <a:ext cx="11447145" cy="3926204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zh-CN" altLang="en-US" sz="4000" dirty="0"/>
              <a:t>擁有這個人的權柄和能力</a:t>
            </a:r>
            <a:endParaRPr lang="en-US" altLang="zh-CN" sz="4000" dirty="0"/>
          </a:p>
          <a:p>
            <a:pPr algn="l"/>
            <a:r>
              <a:rPr lang="zh-CN" altLang="en-US" sz="4000" dirty="0"/>
              <a:t>例子：大衛與哥利亞（撒上</a:t>
            </a:r>
            <a:r>
              <a:rPr lang="en-US" altLang="zh-CN" sz="4000" dirty="0"/>
              <a:t>17</a:t>
            </a:r>
            <a:r>
              <a:rPr lang="zh-CN" altLang="en-US" sz="4000" dirty="0"/>
              <a:t>）</a:t>
            </a:r>
            <a:endParaRPr lang="en-US" altLang="zh-CN" sz="4000" dirty="0"/>
          </a:p>
          <a:p>
            <a:pPr algn="l"/>
            <a:endParaRPr lang="en-US" sz="4000" dirty="0"/>
          </a:p>
          <a:p>
            <a:pPr algn="l"/>
            <a:r>
              <a:rPr lang="en-US" altLang="zh-CN" sz="4000" dirty="0"/>
              <a:t>2. </a:t>
            </a:r>
            <a:r>
              <a:rPr lang="zh-CN" altLang="en-US" sz="4000" dirty="0"/>
              <a:t>代表某人時，別人對待你，等同對待那位授權給你的人</a:t>
            </a:r>
            <a:endParaRPr lang="en-US" altLang="zh-CN" sz="4000" dirty="0"/>
          </a:p>
          <a:p>
            <a:pPr algn="l"/>
            <a:r>
              <a:rPr lang="zh-CN" altLang="en-US" sz="4000" dirty="0"/>
              <a:t>例子：大衛差派僕人見拿八（撒上</a:t>
            </a:r>
            <a:r>
              <a:rPr lang="en-US" altLang="zh-CN" sz="4000" dirty="0"/>
              <a:t>25</a:t>
            </a:r>
            <a:r>
              <a:rPr lang="zh-CN" altLang="en-US" sz="4000" dirty="0"/>
              <a:t>）</a:t>
            </a:r>
            <a:endParaRPr lang="en-US" sz="40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1B0AAF3-39FE-4DDE-B9CE-30D5CA83E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15" y="197822"/>
            <a:ext cx="472741" cy="6155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TW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C3CE-D289-4DEB-AB1B-88969A306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0016"/>
            <a:ext cx="9144000" cy="725804"/>
          </a:xfrm>
        </p:spPr>
        <p:txBody>
          <a:bodyPr>
            <a:normAutofit fontScale="90000"/>
          </a:bodyPr>
          <a:lstStyle/>
          <a:p>
            <a:r>
              <a:rPr lang="zh-CN" altLang="en-US" sz="4800" dirty="0"/>
              <a:t>超乎萬名之上的名</a:t>
            </a:r>
            <a:endParaRPr lang="en-US" sz="4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50FCF0-4F40-49DB-AA0D-6693123D03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75" y="845820"/>
            <a:ext cx="11830050" cy="5795010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00B0F0"/>
                </a:solidFill>
              </a:rPr>
              <a:t>1. </a:t>
            </a:r>
            <a:r>
              <a:rPr lang="zh-CN" altLang="en-US" sz="3600" dirty="0">
                <a:solidFill>
                  <a:srgbClr val="00B0F0"/>
                </a:solidFill>
              </a:rPr>
              <a:t>約</a:t>
            </a:r>
            <a:r>
              <a:rPr lang="en-US" altLang="zh-CN" sz="3600" dirty="0">
                <a:solidFill>
                  <a:srgbClr val="00B0F0"/>
                </a:solidFill>
              </a:rPr>
              <a:t>16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23-</a:t>
            </a:r>
            <a:r>
              <a:rPr lang="zh-CN" altLang="en-US" sz="3600" dirty="0">
                <a:solidFill>
                  <a:srgbClr val="00B0F0"/>
                </a:solidFill>
              </a:rPr>
              <a:t>到</a:t>
            </a:r>
            <a:r>
              <a:rPr lang="zh-TW" altLang="en-US" sz="3600" dirty="0">
                <a:solidFill>
                  <a:srgbClr val="00B0F0"/>
                </a:solidFill>
              </a:rPr>
              <a:t>那 日 、 你 們 甚 麼 也 就 不 問 我 了 ． 我 實 實 在 在 的 告 訴 你 們 、 你 們 若 向 父 求 甚 麼 、 他 必 因 我 的 名 、 賜 給 你 們 。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algn="l"/>
            <a:r>
              <a:rPr lang="en-US" altLang="zh-CN" sz="3600" dirty="0">
                <a:solidFill>
                  <a:srgbClr val="00B0F0"/>
                </a:solidFill>
              </a:rPr>
              <a:t>2. </a:t>
            </a:r>
            <a:r>
              <a:rPr lang="zh-CN" altLang="en-US" sz="3600" dirty="0">
                <a:solidFill>
                  <a:srgbClr val="00B0F0"/>
                </a:solidFill>
              </a:rPr>
              <a:t>腓</a:t>
            </a:r>
            <a:r>
              <a:rPr lang="en-US" altLang="zh-CN" sz="3600" dirty="0">
                <a:solidFill>
                  <a:srgbClr val="00B0F0"/>
                </a:solidFill>
              </a:rPr>
              <a:t>2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8-11-</a:t>
            </a:r>
            <a:r>
              <a:rPr lang="zh-TW" altLang="en-US" sz="3600" dirty="0">
                <a:solidFill>
                  <a:srgbClr val="00B0F0"/>
                </a:solidFill>
              </a:rPr>
              <a:t>既 有 人 的 樣 子 、 就 自 己 卑 微 、 存 心 順 服 、 以 至 於 死 、 且 死 在 十 字 架 上 。所 以 　 神 將 他 升 為 至 高 、 又 賜 給 他 那 超 乎 萬 名 之 上 的 名 、叫 一 切 在 天 上 的 、 地 上 的 、 和 地 底 下 的 、 因 耶 穌 的 名 、 無 不 屈 膝 、無 不 口 稱 耶 穌 基 督 為 主 、 使 榮 耀 歸 與 父 　 神 。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algn="l"/>
            <a:r>
              <a:rPr lang="en-US" altLang="zh-CN" sz="3600" dirty="0">
                <a:solidFill>
                  <a:srgbClr val="00B0F0"/>
                </a:solidFill>
              </a:rPr>
              <a:t>3. </a:t>
            </a:r>
            <a:r>
              <a:rPr lang="zh-CN" altLang="en-US" sz="3600" dirty="0">
                <a:solidFill>
                  <a:srgbClr val="00B0F0"/>
                </a:solidFill>
              </a:rPr>
              <a:t>詩</a:t>
            </a:r>
            <a:r>
              <a:rPr lang="en-US" altLang="zh-CN" sz="3600" dirty="0">
                <a:solidFill>
                  <a:srgbClr val="00B0F0"/>
                </a:solidFill>
              </a:rPr>
              <a:t>148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13-</a:t>
            </a:r>
            <a:r>
              <a:rPr lang="zh-TW" altLang="en-US" sz="3600" dirty="0">
                <a:solidFill>
                  <a:srgbClr val="00B0F0"/>
                </a:solidFill>
              </a:rPr>
              <a:t>願 這 些 都 讚 美 耶 和 華 的 名 ． 因 為 獨 有 他 的 名 被 尊 崇 ． 他 的 榮 耀 在 天 地 之 上 。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algn="l"/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8D321F9-12F9-406B-A8DE-793FF65BE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4492803"/>
            <a:ext cx="11222" cy="6155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" dirty="0"/>
              <a:t> </a:t>
            </a:r>
            <a:endParaRPr lang="zh-TW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05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5E3596-1E13-44EE-ACF0-150F3D48E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204" y="417195"/>
            <a:ext cx="9027795" cy="685800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父神看到我們，如同看到愛子耶穌基督</a:t>
            </a:r>
            <a:endParaRPr lang="en-US" sz="40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DCCF4C1-170A-4388-8FD6-126B0AE30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445" y="1217295"/>
            <a:ext cx="11944350" cy="548640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zh-CN" altLang="en-US" sz="3600" dirty="0">
                <a:solidFill>
                  <a:srgbClr val="00B0F0"/>
                </a:solidFill>
              </a:rPr>
              <a:t>弗</a:t>
            </a:r>
            <a:r>
              <a:rPr lang="en-US" altLang="zh-CN" sz="3600" dirty="0">
                <a:solidFill>
                  <a:srgbClr val="00B0F0"/>
                </a:solidFill>
              </a:rPr>
              <a:t>1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5-7-</a:t>
            </a:r>
            <a:r>
              <a:rPr lang="zh-TW" altLang="en-US" sz="3600" dirty="0">
                <a:solidFill>
                  <a:srgbClr val="00B0F0"/>
                </a:solidFill>
              </a:rPr>
              <a:t>又 因 愛 我 們 、 就 按 著 自 己 意 旨 所 喜 悅 的 、 預 定 我 們 、 藉 著 耶 穌 基 督 得 兒 子 的 名 分 、使 他 榮 耀 的 恩 典 得 著 稱 讚 ． 這 恩 典 是 他 在 愛 子 裡 所 賜 給 我 們 的 。我 們 藉 這 愛 子 的 血 、 得 蒙 救 贖 、 過 犯 得 以 赦 免 、 乃 是 照 他 豐 富 的 恩 典 ．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marL="457200" indent="-457200" algn="l">
              <a:buAutoNum type="arabicPeriod"/>
            </a:pPr>
            <a:r>
              <a:rPr lang="zh-CN" altLang="en-US" sz="3600" dirty="0">
                <a:solidFill>
                  <a:srgbClr val="00B0F0"/>
                </a:solidFill>
              </a:rPr>
              <a:t>羅</a:t>
            </a:r>
            <a:r>
              <a:rPr lang="en-US" altLang="zh-CN" sz="3600" dirty="0">
                <a:solidFill>
                  <a:srgbClr val="00B0F0"/>
                </a:solidFill>
              </a:rPr>
              <a:t>8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17-</a:t>
            </a:r>
            <a:r>
              <a:rPr lang="zh-TW" altLang="en-US" sz="3600" dirty="0">
                <a:solidFill>
                  <a:srgbClr val="00B0F0"/>
                </a:solidFill>
              </a:rPr>
              <a:t>既 是 兒 女 、 便 是 後 嗣 、 就 是 　 神 的 後 嗣 、 和 基 督 同 作 後 嗣 ．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marL="457200" indent="-457200" algn="l">
              <a:buAutoNum type="arabicPeriod"/>
            </a:pPr>
            <a:r>
              <a:rPr lang="zh-CN" altLang="en-US" sz="3600" dirty="0">
                <a:solidFill>
                  <a:srgbClr val="00B0F0"/>
                </a:solidFill>
              </a:rPr>
              <a:t>羅</a:t>
            </a:r>
            <a:r>
              <a:rPr lang="en-US" altLang="zh-CN" sz="3600" dirty="0">
                <a:solidFill>
                  <a:srgbClr val="00B0F0"/>
                </a:solidFill>
              </a:rPr>
              <a:t>8:32-</a:t>
            </a:r>
            <a:r>
              <a:rPr lang="zh-TW" altLang="en-US" sz="3600" dirty="0">
                <a:solidFill>
                  <a:srgbClr val="00B0F0"/>
                </a:solidFill>
              </a:rPr>
              <a:t>神 既 不 愛 惜 自 己 的 兒 子 為 我 們 眾 人 捨 了 、 豈 不 也 把 萬 物 和 他 一 同 白 白 的 賜 給 我 們 麼 。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8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4F411-7367-4117-A0E7-D827EE958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65" y="268605"/>
            <a:ext cx="11304270" cy="828675"/>
          </a:xfrm>
        </p:spPr>
        <p:txBody>
          <a:bodyPr>
            <a:normAutofit/>
          </a:bodyPr>
          <a:lstStyle/>
          <a:p>
            <a:r>
              <a:rPr lang="en-US" altLang="zh-TW" sz="4400" dirty="0"/>
              <a:t>“</a:t>
            </a:r>
            <a:r>
              <a:rPr lang="zh-TW" altLang="en-US" sz="4400" dirty="0"/>
              <a:t>奉主的名</a:t>
            </a:r>
            <a:r>
              <a:rPr lang="en-US" altLang="zh-TW" sz="4400" dirty="0"/>
              <a:t>”</a:t>
            </a:r>
            <a:r>
              <a:rPr lang="zh-TW" altLang="en-US" sz="4400" dirty="0"/>
              <a:t>有三方面的意思：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FEDF2A-5BC8-409C-8D7D-B73C8FACA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765" y="1234440"/>
            <a:ext cx="11555730" cy="552069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zh-CN" altLang="en-US" sz="3600" dirty="0"/>
              <a:t>榮耀神的名</a:t>
            </a:r>
            <a:endParaRPr lang="en-US" altLang="zh-CN" sz="3600" dirty="0"/>
          </a:p>
          <a:p>
            <a:pPr algn="l"/>
            <a:r>
              <a:rPr lang="zh-CN" altLang="en-US" sz="3600" dirty="0">
                <a:solidFill>
                  <a:srgbClr val="00B0F0"/>
                </a:solidFill>
              </a:rPr>
              <a:t>約</a:t>
            </a:r>
            <a:r>
              <a:rPr lang="en-US" altLang="zh-CN" sz="3600" dirty="0">
                <a:solidFill>
                  <a:srgbClr val="00B0F0"/>
                </a:solidFill>
              </a:rPr>
              <a:t>14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12-13-</a:t>
            </a:r>
            <a:r>
              <a:rPr lang="zh-TW" altLang="en-US" sz="3600" dirty="0">
                <a:solidFill>
                  <a:srgbClr val="00B0F0"/>
                </a:solidFill>
              </a:rPr>
              <a:t>我 實 實 在 在 的 告 訴 你 們 、 我 所 作 的 事 、 信 我 的 人 也 要 作 ． 並 且 要 作 比 這 更 大 的 事 ． 因 為 我 往 父 那 裡 去 。你 們 奉 我 的 名 、 無 論 求 甚 麼 、 我 必 成 就 、 叫 父 因 兒 子 得 榮 耀 。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algn="l"/>
            <a:r>
              <a:rPr lang="en-US" altLang="zh-CN" sz="3600" dirty="0"/>
              <a:t>2. </a:t>
            </a:r>
            <a:r>
              <a:rPr lang="zh-CN" altLang="en-US" sz="3600" dirty="0"/>
              <a:t>相信神必成就</a:t>
            </a:r>
            <a:endParaRPr lang="en-US" altLang="zh-CN" sz="3600" dirty="0"/>
          </a:p>
          <a:p>
            <a:pPr algn="l"/>
            <a:r>
              <a:rPr lang="zh-CN" altLang="en-US" sz="3600" dirty="0">
                <a:solidFill>
                  <a:srgbClr val="00B0F0"/>
                </a:solidFill>
              </a:rPr>
              <a:t>約</a:t>
            </a:r>
            <a:r>
              <a:rPr lang="en-US" altLang="zh-CN" sz="3600" dirty="0">
                <a:solidFill>
                  <a:srgbClr val="00B0F0"/>
                </a:solidFill>
              </a:rPr>
              <a:t>14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14-</a:t>
            </a:r>
            <a:r>
              <a:rPr lang="zh-TW" altLang="en-US" sz="3600" dirty="0">
                <a:solidFill>
                  <a:srgbClr val="00B0F0"/>
                </a:solidFill>
              </a:rPr>
              <a:t>你 們 若 奉 我 的 名 求 甚 麼 、 我 必 成 就 </a:t>
            </a:r>
            <a:r>
              <a:rPr lang="zh-TW" altLang="en-US" sz="3600" dirty="0"/>
              <a:t>。</a:t>
            </a:r>
            <a:endParaRPr lang="en-US" altLang="zh-TW" sz="3600" dirty="0"/>
          </a:p>
          <a:p>
            <a:pPr algn="l"/>
            <a:r>
              <a:rPr lang="en-US" altLang="zh-CN" sz="3600" dirty="0"/>
              <a:t>3.</a:t>
            </a:r>
            <a:r>
              <a:rPr lang="zh-CN" altLang="en-US" sz="3600" dirty="0"/>
              <a:t>順服神的旨意</a:t>
            </a:r>
            <a:endParaRPr lang="en-US" altLang="zh-CN" sz="3600" dirty="0"/>
          </a:p>
          <a:p>
            <a:pPr algn="l"/>
            <a:r>
              <a:rPr lang="zh-CN" altLang="en-US" sz="3600" dirty="0">
                <a:solidFill>
                  <a:srgbClr val="00B0F0"/>
                </a:solidFill>
              </a:rPr>
              <a:t>約</a:t>
            </a:r>
            <a:r>
              <a:rPr lang="en-US" altLang="zh-CN" sz="3600" dirty="0">
                <a:solidFill>
                  <a:srgbClr val="00B0F0"/>
                </a:solidFill>
              </a:rPr>
              <a:t>14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15-</a:t>
            </a:r>
            <a:r>
              <a:rPr lang="zh-TW" altLang="en-US" sz="3600" dirty="0">
                <a:solidFill>
                  <a:srgbClr val="00B0F0"/>
                </a:solidFill>
              </a:rPr>
              <a:t>你 們 若 愛 我 、 就 必 遵 守 我 的 命 令 。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21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7D76B-12B2-4629-96A3-59D529D88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5755"/>
            <a:ext cx="9144000" cy="800100"/>
          </a:xfrm>
        </p:spPr>
        <p:txBody>
          <a:bodyPr>
            <a:normAutofit/>
          </a:bodyPr>
          <a:lstStyle/>
          <a:p>
            <a:r>
              <a:rPr lang="zh-CN" altLang="en-US" sz="4400" dirty="0"/>
              <a:t>“主的名”在三方面發生的效力：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4E0AE-CDC4-4AAA-A5E0-983B75B26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1383030"/>
            <a:ext cx="11704320" cy="542925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zh-CN" altLang="en-US" sz="3600" dirty="0"/>
              <a:t>向著人所發生的效力</a:t>
            </a:r>
            <a:endParaRPr lang="en-US" altLang="zh-CN" sz="3600" dirty="0"/>
          </a:p>
          <a:p>
            <a:pPr algn="l"/>
            <a:r>
              <a:rPr lang="zh-CN" altLang="en-US" sz="3600" dirty="0">
                <a:solidFill>
                  <a:srgbClr val="00B0F0"/>
                </a:solidFill>
              </a:rPr>
              <a:t>民</a:t>
            </a:r>
            <a:r>
              <a:rPr lang="en-US" altLang="zh-CN" sz="3600" dirty="0">
                <a:solidFill>
                  <a:srgbClr val="00B0F0"/>
                </a:solidFill>
              </a:rPr>
              <a:t>6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27-</a:t>
            </a:r>
            <a:r>
              <a:rPr lang="zh-CN" altLang="en-US" sz="3600" dirty="0">
                <a:solidFill>
                  <a:srgbClr val="00B0F0"/>
                </a:solidFill>
              </a:rPr>
              <a:t>他們要如此為以色列人祝福；我也要</a:t>
            </a:r>
            <a:r>
              <a:rPr lang="zh-TW" altLang="en-US" sz="3600" dirty="0">
                <a:solidFill>
                  <a:srgbClr val="00B0F0"/>
                </a:solidFill>
              </a:rPr>
              <a:t>賜福給他們</a:t>
            </a:r>
            <a:r>
              <a:rPr lang="zh-CN" altLang="en-US" sz="3600" dirty="0">
                <a:solidFill>
                  <a:srgbClr val="00B0F0"/>
                </a:solidFill>
              </a:rPr>
              <a:t>。</a:t>
            </a:r>
            <a:endParaRPr lang="en-US" altLang="zh-CN" sz="3600" dirty="0">
              <a:solidFill>
                <a:srgbClr val="00B0F0"/>
              </a:solidFill>
            </a:endParaRPr>
          </a:p>
          <a:p>
            <a:pPr algn="l"/>
            <a:r>
              <a:rPr lang="en-US" altLang="zh-CN" sz="3600" dirty="0"/>
              <a:t>2. </a:t>
            </a:r>
            <a:r>
              <a:rPr lang="zh-CN" altLang="en-US" sz="3600" dirty="0"/>
              <a:t>向著魔鬼所發生的效力</a:t>
            </a:r>
            <a:endParaRPr lang="en-US" altLang="zh-CN" sz="3600" dirty="0"/>
          </a:p>
          <a:p>
            <a:pPr algn="l"/>
            <a:r>
              <a:rPr lang="zh-CN" altLang="en-US" sz="3600" dirty="0">
                <a:solidFill>
                  <a:srgbClr val="00B0F0"/>
                </a:solidFill>
              </a:rPr>
              <a:t>路</a:t>
            </a:r>
            <a:r>
              <a:rPr lang="en-US" altLang="zh-CN" sz="3600" dirty="0">
                <a:solidFill>
                  <a:srgbClr val="00B0F0"/>
                </a:solidFill>
              </a:rPr>
              <a:t>10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17-</a:t>
            </a:r>
            <a:r>
              <a:rPr lang="zh-TW" altLang="en-US" sz="3600" dirty="0">
                <a:solidFill>
                  <a:srgbClr val="00B0F0"/>
                </a:solidFill>
              </a:rPr>
              <a:t>那 七 十 個 人 歡 歡 喜 喜 的 回 來 說 、 主 阿 、 因 你 的 名 、 就 是 鬼 也 服 了 我 們 。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algn="l"/>
            <a:r>
              <a:rPr lang="en-US" altLang="zh-CN" sz="3600" dirty="0"/>
              <a:t>3. </a:t>
            </a:r>
            <a:r>
              <a:rPr lang="zh-CN" altLang="en-US" sz="3600" dirty="0"/>
              <a:t>向著神所發生的效力</a:t>
            </a:r>
            <a:endParaRPr lang="en-US" altLang="zh-CN" sz="3600" dirty="0"/>
          </a:p>
          <a:p>
            <a:pPr algn="l"/>
            <a:r>
              <a:rPr lang="zh-CN" altLang="en-US" sz="3600" dirty="0">
                <a:solidFill>
                  <a:srgbClr val="00B0F0"/>
                </a:solidFill>
              </a:rPr>
              <a:t>約</a:t>
            </a:r>
            <a:r>
              <a:rPr lang="en-US" altLang="zh-CN" sz="3600" dirty="0">
                <a:solidFill>
                  <a:srgbClr val="00B0F0"/>
                </a:solidFill>
              </a:rPr>
              <a:t>14</a:t>
            </a:r>
            <a:r>
              <a:rPr lang="zh-CN" altLang="en-US" sz="3600" dirty="0">
                <a:solidFill>
                  <a:srgbClr val="00B0F0"/>
                </a:solidFill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</a:rPr>
              <a:t>13-</a:t>
            </a:r>
            <a:r>
              <a:rPr lang="zh-TW" altLang="en-US" sz="3600" dirty="0">
                <a:solidFill>
                  <a:srgbClr val="00B0F0"/>
                </a:solidFill>
              </a:rPr>
              <a:t>你 們 奉 我 的 名 、 無 論 求 甚 麼 、 我 必 成 就 、 叫 父 因 兒 子 得 榮 耀 </a:t>
            </a:r>
            <a:r>
              <a:rPr lang="zh-CN" altLang="en-US" sz="3600" dirty="0">
                <a:solidFill>
                  <a:srgbClr val="00B0F0"/>
                </a:solidFill>
              </a:rPr>
              <a:t>。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3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720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等线</vt:lpstr>
      <vt:lpstr>等线 Light</vt:lpstr>
      <vt:lpstr>新細明體</vt:lpstr>
      <vt:lpstr>Arial</vt:lpstr>
      <vt:lpstr>Calibri</vt:lpstr>
      <vt:lpstr>Calibri Light</vt:lpstr>
      <vt:lpstr>Office Theme</vt:lpstr>
      <vt:lpstr>承接神對你的信任與託付</vt:lpstr>
      <vt:lpstr>使用某人的名義説話行事， 有兩個含義：</vt:lpstr>
      <vt:lpstr>超乎萬名之上的名</vt:lpstr>
      <vt:lpstr>父神看到我們，如同看到愛子耶穌基督</vt:lpstr>
      <vt:lpstr>“奉主的名”有三方面的意思：</vt:lpstr>
      <vt:lpstr>“主的名”在三方面發生的效力：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承接神對你的信任與託付</dc:title>
  <dc:creator>SuiYieh</dc:creator>
  <cp:lastModifiedBy>SuiYieh</cp:lastModifiedBy>
  <cp:revision>14</cp:revision>
  <dcterms:created xsi:type="dcterms:W3CDTF">2018-10-17T05:11:11Z</dcterms:created>
  <dcterms:modified xsi:type="dcterms:W3CDTF">2018-10-17T22:30:47Z</dcterms:modified>
</cp:coreProperties>
</file>