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8B57F-B704-4667-A3BB-6954F86D6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89584-D399-4EC7-8C46-3E96CDB0D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A8118-9B88-49C0-A298-2525D0286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A8A5E-35C1-4C40-AEC5-A70C4BF5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919AA-F793-4A63-A6CF-F9AB8A30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42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6E383-5E54-4FEB-A33B-577BB7534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46FE-4198-4EEC-AA87-DA34FE0F5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ED031-1A59-417E-9CA6-553ED943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CB885-FED8-4F53-A94B-C8EEFE00C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0A3C5-BCA2-4E5C-A48C-14939DD2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7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6C0E6-E1FB-4A92-99C3-C98A60501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B598E-DD47-4205-BA5D-A1E71F3BC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A38D8-6AE1-4F5E-B735-019A41793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00167-3E9F-4615-A7A1-99A203E9E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10E14-7AAC-42A0-A706-45FD4493E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3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F78AD-4245-4707-95E7-D6C504EA2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6DAA8-0545-4609-B8B0-671A22F28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361F1E-6388-4332-98C0-FEBB12E13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40819-4BF8-4ACB-A658-B45BDC43C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6B729-1501-4B07-827A-1E74C2D8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BDF67-CB7D-4B2C-9544-814DE08F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8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E18B-C174-4777-ACDB-30E65F8B3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DC835-2338-4F39-B14C-64BDAEC58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7BE1DA-F776-436E-92FE-910F67868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31051-E268-455E-867F-7BF203104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2B9797-A509-49C0-BB6A-7EE721B04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A2436B-1151-457C-B1F2-FAAD209B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2EFEFD-68B9-405C-9539-6EE06D712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C9E341-ACE7-4B9A-A340-C26D886B2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12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B99D-C989-486E-811D-9E10E07B0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CE1AFE-F621-4B7C-BFE9-E5AE03A3A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1A1F9-D92C-48C6-8675-0E0E8AA16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51D13-8857-480D-AE8E-B70C78892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5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FD6618-4632-472E-A743-DB205AA1A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DCFE81-EB0B-4DAB-BB6C-37AAD1392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B6082-F250-49B2-8892-F93443E49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18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AB59E-A8FB-42A1-BA7A-383A7492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0CA4F-5068-4419-B78B-17FE08518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6172A-0E8D-41AE-ACB1-FA10D57F1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10F94-2E64-4F5F-AD45-6AA25F98E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DF11D-4044-4F3F-B5A8-E5697243A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65DFF-B96A-4583-BC98-DE02E6648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61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C879C-253D-43FA-AF3C-C0DF2A24C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4D36A9-2531-497E-94C5-DC1F84107D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3087A-482E-4057-ABAD-9DC7230DF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4601A-759C-4F42-8003-57F9D0A21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C3CB8-2E5F-4F6F-B2D6-56CEDA60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D3F71-03BB-4B60-BCB0-AF7FFF99C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723-6871-4C57-836F-F561554F2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9D72CA-DCFD-46D7-876A-BCFB218B6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8BFC7-4C56-451A-9A09-324E1445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8B2DD-2F80-4619-9976-43745E8F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136A2-DF14-435C-AF7E-33CD3704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06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93E0A-2204-465B-89A2-16525DF872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96764-0E42-4C73-9E59-100A08A94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A69B3-ED6A-4E93-9199-90DDA8A7A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3F541-7E6E-4A0F-94AF-EFC758E6E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73B61-8464-4A2D-9BDA-DA745A19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6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52F81B-1062-4545-8892-6156E2046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8953D-16FB-41BC-AEC9-A59B0A26A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FB1AF-D754-47DD-8235-5A237706C8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0CAC9-91E2-4DBF-9F89-3991EDAC84D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E7A6D-73C8-43A9-9E15-5A706CAFF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4B657-D099-4DE4-A11A-8522670EC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D4189-8697-400B-80C4-383625425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6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C5DF9-3EEE-43BD-8FF1-F6B395688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745" y="589086"/>
            <a:ext cx="11122269" cy="896814"/>
          </a:xfrm>
        </p:spPr>
        <p:txBody>
          <a:bodyPr>
            <a:noAutofit/>
          </a:bodyPr>
          <a:lstStyle/>
          <a:p>
            <a:r>
              <a:rPr lang="zh-TW" altLang="en-US" b="1" dirty="0"/>
              <a:t>腹 中 要 流 出 活 水 的 江 河 來 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BE6451-7D5C-42AF-85AA-7DCE52A31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746" y="2198077"/>
            <a:ext cx="11201400" cy="4572000"/>
          </a:xfrm>
        </p:spPr>
        <p:txBody>
          <a:bodyPr>
            <a:normAutofit lnSpcReduction="10000"/>
          </a:bodyPr>
          <a:lstStyle/>
          <a:p>
            <a:pPr algn="l"/>
            <a:r>
              <a:rPr lang="zh-CN" altLang="en-US" sz="4400" b="1" dirty="0"/>
              <a:t>主題經文：</a:t>
            </a:r>
            <a:r>
              <a:rPr lang="zh-TW" altLang="en-US" sz="4400" b="1" dirty="0"/>
              <a:t>約</a:t>
            </a:r>
            <a:r>
              <a:rPr lang="en-US" sz="4400" b="1" dirty="0"/>
              <a:t>7</a:t>
            </a:r>
            <a:r>
              <a:rPr lang="zh-TW" altLang="en-US" sz="4400" b="1" dirty="0"/>
              <a:t>：</a:t>
            </a:r>
            <a:r>
              <a:rPr lang="en-US" sz="4400" b="1" dirty="0"/>
              <a:t>37-39</a:t>
            </a:r>
            <a:endParaRPr lang="en-US" altLang="zh-CN" sz="4400" b="1" dirty="0"/>
          </a:p>
          <a:p>
            <a:pPr algn="l"/>
            <a:r>
              <a:rPr lang="zh-TW" altLang="en-US" sz="4400" b="1" dirty="0"/>
              <a:t>節 期 的 末 日 、 就 是 最 大 之 日 、 耶 穌 站 著 高 聲 說 、 人 若 渴 了 、 可 以 到 我 這 裡 來 喝 。信 我 的 人 、 就 如 經 上 所 說 、 從 他 腹 中 要 流 出 活 水 的 江 河 來 。耶 穌 這 話 是 指 著 信 他 之 人 、 要 受 聖 靈 說 的 、 那 時 還 沒 有 賜 下 聖 靈 來 ． 因 為 耶 穌 尚 未 得 著 榮 耀 。</a:t>
            </a:r>
            <a:endParaRPr lang="en-US" sz="4400" b="1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26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35CF914-59D6-4588-B6C1-D8B52B9A27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008" y="562708"/>
            <a:ext cx="10911254" cy="6207368"/>
          </a:xfrm>
        </p:spPr>
        <p:txBody>
          <a:bodyPr>
            <a:normAutofit/>
          </a:bodyPr>
          <a:lstStyle/>
          <a:p>
            <a:pPr marL="742950" indent="-742950" algn="l">
              <a:buAutoNum type="arabicPeriod"/>
            </a:pPr>
            <a:r>
              <a:rPr lang="zh-TW" altLang="en-US" sz="4000" dirty="0"/>
              <a:t>約</a:t>
            </a:r>
            <a:r>
              <a:rPr lang="en-US" sz="4000" dirty="0"/>
              <a:t>1</a:t>
            </a:r>
            <a:r>
              <a:rPr lang="zh-TW" altLang="en-US" sz="4000" dirty="0"/>
              <a:t>：</a:t>
            </a:r>
            <a:r>
              <a:rPr lang="en-US" sz="4000" dirty="0"/>
              <a:t>29</a:t>
            </a:r>
            <a:r>
              <a:rPr lang="en-US" altLang="zh-CN" sz="4000" dirty="0"/>
              <a:t>-</a:t>
            </a:r>
            <a:r>
              <a:rPr lang="zh-TW" altLang="en-US" sz="4000" b="1" dirty="0"/>
              <a:t>看哪，神的羔羊，除去世人的罪孽的</a:t>
            </a:r>
            <a:r>
              <a:rPr lang="zh-CN" altLang="en-US" sz="4000" b="1" dirty="0"/>
              <a:t>。</a:t>
            </a:r>
            <a:endParaRPr lang="en-US" altLang="zh-CN" sz="4000" b="1" dirty="0"/>
          </a:p>
          <a:p>
            <a:pPr algn="l"/>
            <a:endParaRPr lang="en-US" sz="4000" b="1" dirty="0"/>
          </a:p>
          <a:p>
            <a:pPr algn="l"/>
            <a:r>
              <a:rPr lang="en-US" altLang="zh-CN" sz="4000" b="1" dirty="0"/>
              <a:t>2. </a:t>
            </a:r>
            <a:r>
              <a:rPr lang="zh-TW" altLang="en-US" sz="4000" b="1" dirty="0"/>
              <a:t>太</a:t>
            </a:r>
            <a:r>
              <a:rPr lang="en-US" sz="4000" b="1" dirty="0"/>
              <a:t>3</a:t>
            </a:r>
            <a:r>
              <a:rPr lang="zh-TW" altLang="en-US" sz="4000" b="1" dirty="0"/>
              <a:t>：</a:t>
            </a:r>
            <a:r>
              <a:rPr lang="en-US" sz="4000" b="1" dirty="0"/>
              <a:t>11</a:t>
            </a:r>
            <a:r>
              <a:rPr lang="en-US" altLang="zh-CN" sz="4000" b="1" dirty="0"/>
              <a:t>-</a:t>
            </a:r>
            <a:r>
              <a:rPr lang="zh-TW" altLang="en-US" sz="4000" b="1" dirty="0"/>
              <a:t>我 是 用 水 給 你 們 施 洗 、 叫 你 們 悔 改 ． 但 那 在 我 以 後 來 的 、 能 力 比 我 更 大 、 我 就 是 給 他 提 鞋 、 也 不 配 ． 他 要 用 聖 靈 與 火 給 你 們 施 洗 。</a:t>
            </a:r>
            <a:endParaRPr lang="en-US" altLang="zh-TW" sz="4000" b="1" dirty="0"/>
          </a:p>
          <a:p>
            <a:pPr algn="l"/>
            <a:endParaRPr lang="en-US" sz="4000" b="1" dirty="0"/>
          </a:p>
          <a:p>
            <a:pPr algn="l"/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2325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5A3F-5467-4B0B-94AA-BF6266900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1" y="360485"/>
            <a:ext cx="10533184" cy="712177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sz="4800" b="1" dirty="0"/>
              <a:t>一</a:t>
            </a:r>
            <a:r>
              <a:rPr lang="en-US" altLang="zh-TW" sz="4800" b="1" dirty="0"/>
              <a:t>·   </a:t>
            </a:r>
            <a:r>
              <a:rPr lang="zh-TW" altLang="en-US" sz="4400" b="1" dirty="0"/>
              <a:t>耶穌來到地上的雙重使命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2A3C0-A818-463E-A269-112DA2BD2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769" y="1310054"/>
            <a:ext cx="11684977" cy="5547946"/>
          </a:xfrm>
        </p:spPr>
        <p:txBody>
          <a:bodyPr>
            <a:normAutofit fontScale="92500"/>
          </a:bodyPr>
          <a:lstStyle/>
          <a:p>
            <a:pPr algn="l"/>
            <a:r>
              <a:rPr lang="en-US" sz="3600" b="1" dirty="0"/>
              <a:t>1.</a:t>
            </a:r>
            <a:r>
              <a:rPr lang="zh-TW" altLang="en-US" sz="3600" b="1" dirty="0"/>
              <a:t>耶穌是神的羔羊，除去世人罪孽的</a:t>
            </a:r>
            <a:r>
              <a:rPr lang="en-US" sz="3600" b="1" dirty="0"/>
              <a:t>—</a:t>
            </a:r>
            <a:r>
              <a:rPr lang="zh-TW" altLang="en-US" sz="3600" b="1" dirty="0"/>
              <a:t>救恩</a:t>
            </a:r>
            <a:endParaRPr lang="en-US" altLang="zh-TW" sz="3600" b="1" dirty="0"/>
          </a:p>
          <a:p>
            <a:pPr algn="l"/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提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5-6-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因爲只有一位神，在神和人中間只有一位中保，乃是降世爲人的基督耶穌；祂捨自己作萬人的贖價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en-US" altLang="zh-CN" sz="3600" b="1" dirty="0"/>
              <a:t>2.</a:t>
            </a:r>
            <a:r>
              <a:rPr lang="zh-TW" altLang="en-US" sz="3600" b="1" dirty="0"/>
              <a:t>耶穌必要用聖靈施洗（約</a:t>
            </a:r>
            <a:r>
              <a:rPr lang="en-US" sz="3600" b="1" dirty="0"/>
              <a:t>1</a:t>
            </a:r>
            <a:r>
              <a:rPr lang="zh-TW" altLang="en-US" sz="3600" b="1" dirty="0"/>
              <a:t>：</a:t>
            </a:r>
            <a:r>
              <a:rPr lang="en-US" sz="3600" b="1" dirty="0"/>
              <a:t>33</a:t>
            </a:r>
            <a:r>
              <a:rPr lang="zh-TW" altLang="en-US" sz="3600" b="1" dirty="0"/>
              <a:t>）</a:t>
            </a:r>
            <a:r>
              <a:rPr lang="en-US" sz="3600" b="1" dirty="0"/>
              <a:t>-</a:t>
            </a:r>
            <a:r>
              <a:rPr lang="zh-TW" altLang="en-US" sz="3600" b="1" dirty="0"/>
              <a:t>靈恩</a:t>
            </a:r>
            <a:endParaRPr lang="en-US" altLang="zh-TW" sz="3600" b="1" dirty="0"/>
          </a:p>
          <a:p>
            <a:pPr algn="l"/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16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，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18-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我 要 求 父 、 父 就 另 外 賜 給 你 們 一 位 保 惠 師 、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〔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或 作 訓 慰 師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〕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叫 他 永 遠 與 你 們 同 在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。。。我 不 撇 下 你 們 為 孤 兒 、 我 必 到 你 們 這 裡 來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zh-TW" altLang="en-US" sz="3600" b="1" dirty="0"/>
              <a:t>靈恩的定義：就是藉著神所賜給每個信徒的聖靈的恩惠，去經歷得勝與豐盛的生命。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87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9B866-9BEA-4F97-BAF1-421DBDA32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854" y="413238"/>
            <a:ext cx="10207868" cy="633047"/>
          </a:xfrm>
        </p:spPr>
        <p:txBody>
          <a:bodyPr>
            <a:noAutofit/>
          </a:bodyPr>
          <a:lstStyle/>
          <a:p>
            <a:r>
              <a:rPr lang="zh-TW" altLang="en-US" sz="4000" b="1" dirty="0"/>
              <a:t>二．  聖靈要成就全備的福音</a:t>
            </a:r>
            <a:endParaRPr lang="en-US" sz="4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26079-CDB7-4C63-8148-EA24621B5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731" y="1318846"/>
            <a:ext cx="11553092" cy="5468816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300" b="1" dirty="0"/>
              <a:t>1</a:t>
            </a:r>
            <a:r>
              <a:rPr lang="zh-TW" altLang="en-US" sz="3300" b="1" dirty="0"/>
              <a:t>．耶穌被聖靈充滿後，出去做神的工</a:t>
            </a:r>
            <a:endParaRPr lang="en-US" altLang="zh-TW" sz="3300" b="1" dirty="0"/>
          </a:p>
          <a:p>
            <a:pPr algn="l"/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賽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61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1-2-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主 耶 和 華 的 靈 在 我 身 上 ． 因 為 耶 和 華 用 膏 膏 我 、 叫 我 傳 好 信 息 給 謙 卑 的 人 、 </a:t>
            </a:r>
            <a:r>
              <a:rPr lang="en-US" altLang="zh-TW" sz="3300" b="1" dirty="0">
                <a:solidFill>
                  <a:schemeClr val="accent4">
                    <a:lumMod val="50000"/>
                  </a:schemeClr>
                </a:solidFill>
              </a:rPr>
              <a:t>〔 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或 作 傳 福 音 給 貧 窮 的 人 </a:t>
            </a:r>
            <a:r>
              <a:rPr lang="en-US" altLang="zh-TW" sz="3300" b="1" dirty="0">
                <a:solidFill>
                  <a:schemeClr val="accent4">
                    <a:lumMod val="50000"/>
                  </a:schemeClr>
                </a:solidFill>
              </a:rPr>
              <a:t>〕 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差 遣 我 醫 好 傷 心 的 人 、 報 告 被 擄 的 得 釋 放 、 被 囚 的 出 監 牢 ．報 告 耶 和 華 的 恩 年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。。。</a:t>
            </a:r>
            <a:endParaRPr lang="en-US" sz="33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en-US" altLang="zh-CN" sz="3300" b="1" dirty="0"/>
              <a:t>2.</a:t>
            </a:r>
            <a:r>
              <a:rPr lang="zh-TW" altLang="en-US" sz="3300" b="1" dirty="0"/>
              <a:t>耶穌吩咐門徒要受聖靈</a:t>
            </a:r>
            <a:endParaRPr lang="en-US" altLang="zh-TW" sz="3300" b="1" dirty="0"/>
          </a:p>
          <a:p>
            <a:pPr algn="l"/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</a:rPr>
              <a:t>8-</a:t>
            </a:r>
            <a:r>
              <a:rPr lang="zh-TW" altLang="en-US" sz="3300" b="1" dirty="0">
                <a:solidFill>
                  <a:schemeClr val="accent4">
                    <a:lumMod val="50000"/>
                  </a:schemeClr>
                </a:solidFill>
              </a:rPr>
              <a:t>但 聖 靈 降 臨 在 你 們 身 上 、 你 們 就 必 得 著 能 力 ． 並 要 在 耶 路 撒 冷 、 猶 太 全 地 、 和 撒 瑪 利 亞 、 直 到 地 極 、 作 我 的 見 證 。</a:t>
            </a:r>
            <a:endParaRPr lang="en-US" altLang="zh-TW" sz="33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en-US" altLang="zh-CN" sz="3300" b="1" dirty="0"/>
              <a:t>3.</a:t>
            </a:r>
            <a:r>
              <a:rPr lang="zh-CN" altLang="en-US" sz="3300" b="1" dirty="0"/>
              <a:t>主</a:t>
            </a:r>
            <a:r>
              <a:rPr lang="zh-TW" altLang="en-US" sz="3300" b="1" dirty="0"/>
              <a:t>耶穌爲何要用聖靈與火給人施洗？</a:t>
            </a:r>
            <a:endParaRPr lang="en-US" sz="3300" b="1" dirty="0"/>
          </a:p>
          <a:p>
            <a:pPr algn="l"/>
            <a:r>
              <a:rPr lang="zh-CN" altLang="en-US" sz="3300" b="1" dirty="0"/>
              <a:t>主耶穌</a:t>
            </a:r>
            <a:r>
              <a:rPr lang="zh-TW" altLang="en-US" sz="3300" b="1" dirty="0"/>
              <a:t>要在我們生命中做煉净和塑造的工作</a:t>
            </a:r>
            <a:endParaRPr lang="en-US" sz="3300" b="1" dirty="0"/>
          </a:p>
          <a:p>
            <a:pPr algn="l"/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8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FC44-1814-4A24-B622-196B06B53D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5316"/>
            <a:ext cx="9144000" cy="589084"/>
          </a:xfrm>
        </p:spPr>
        <p:txBody>
          <a:bodyPr>
            <a:noAutofit/>
          </a:bodyPr>
          <a:lstStyle/>
          <a:p>
            <a:r>
              <a:rPr lang="zh-TW" altLang="en-US" sz="4000" b="1" dirty="0"/>
              <a:t>三． 聖靈的洗</a:t>
            </a:r>
            <a:endParaRPr lang="en-US" sz="4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D6E479-9A05-416B-9CEC-285EBC7DFB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785" y="1143000"/>
            <a:ext cx="11289323" cy="5714999"/>
          </a:xfrm>
        </p:spPr>
        <p:txBody>
          <a:bodyPr>
            <a:normAutofit/>
          </a:bodyPr>
          <a:lstStyle/>
          <a:p>
            <a:pPr algn="l"/>
            <a:r>
              <a:rPr lang="en-US" altLang="zh-CN" sz="3500" b="1" dirty="0"/>
              <a:t>1.</a:t>
            </a:r>
            <a:r>
              <a:rPr lang="zh-TW" altLang="en-US" sz="3500" b="1" dirty="0"/>
              <a:t>聖靈是誰</a:t>
            </a:r>
            <a:r>
              <a:rPr lang="zh-CN" altLang="en-US" sz="3500" b="1" dirty="0"/>
              <a:t>？</a:t>
            </a:r>
            <a:endParaRPr lang="en-US" altLang="zh-CN" sz="3500" b="1" dirty="0"/>
          </a:p>
          <a:p>
            <a:pPr algn="l"/>
            <a:r>
              <a:rPr lang="en-US" altLang="zh-CN" sz="3500" b="1" dirty="0"/>
              <a:t>2. </a:t>
            </a:r>
            <a:r>
              <a:rPr lang="zh-CN" altLang="en-US" sz="3500" b="1" dirty="0"/>
              <a:t>什麽是聖靈的洗？</a:t>
            </a:r>
            <a:endParaRPr lang="en-US" altLang="zh-CN" sz="35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3500" b="1" dirty="0"/>
              <a:t>耶穌要用聖靈給我們施洗，意思就是祂要把祂自己的靈豐豐富富地賜給我們，使我們藉此與祂有更深的連結，并且住在祂裏面，祂也住在我們裏面，永遠不離開。</a:t>
            </a:r>
            <a:endParaRPr lang="en-US" altLang="zh-TW" sz="35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3500" b="1" dirty="0"/>
              <a:t>蓋恩夫人說，</a:t>
            </a:r>
            <a:r>
              <a:rPr lang="zh-CN" altLang="en-US" sz="3500" b="1" dirty="0"/>
              <a:t>“</a:t>
            </a:r>
            <a:r>
              <a:rPr lang="zh-TW" altLang="en-US" sz="3500" b="1" dirty="0"/>
              <a:t>聖靈充滿是叫我們在靈裏與神合而爲一</a:t>
            </a:r>
            <a:r>
              <a:rPr lang="zh-CN" altLang="en-US" sz="3500" b="1" dirty="0"/>
              <a:t>”</a:t>
            </a:r>
            <a:endParaRPr lang="en-US" altLang="zh-CN" sz="3500" b="1" dirty="0"/>
          </a:p>
          <a:p>
            <a:pPr algn="l"/>
            <a:r>
              <a:rPr lang="en-US" altLang="zh-CN" sz="3500" b="1" dirty="0"/>
              <a:t>3.</a:t>
            </a:r>
            <a:r>
              <a:rPr lang="zh-TW" altLang="en-US" sz="3500" b="1" dirty="0"/>
              <a:t>耶穌爲何要用聖靈給人施洗？</a:t>
            </a:r>
            <a:endParaRPr lang="en-US" altLang="zh-TW" sz="3500" b="1" dirty="0"/>
          </a:p>
          <a:p>
            <a:pPr algn="l"/>
            <a:r>
              <a:rPr lang="en-US" altLang="zh-CN" sz="3500" b="1" dirty="0"/>
              <a:t>4.</a:t>
            </a:r>
            <a:r>
              <a:rPr lang="zh-TW" altLang="en-US" sz="3500" b="1" dirty="0"/>
              <a:t>信者有活水的江河從他腹中流出</a:t>
            </a:r>
            <a:r>
              <a:rPr lang="zh-CN" altLang="en-US" sz="3500" b="1" dirty="0"/>
              <a:t>來</a:t>
            </a:r>
            <a:endParaRPr lang="en-US" altLang="zh-CN" sz="3500" b="1" dirty="0"/>
          </a:p>
          <a:p>
            <a:pPr algn="l"/>
            <a:r>
              <a:rPr lang="zh-CN" altLang="en-US" sz="35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CN" sz="35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CN" altLang="en-US" sz="35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500" b="1" dirty="0">
                <a:solidFill>
                  <a:schemeClr val="accent4">
                    <a:lumMod val="50000"/>
                  </a:schemeClr>
                </a:solidFill>
              </a:rPr>
              <a:t>38-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信 我 的 人 、 就 如 經 上 所 說 、 從 他 腹 中 要 流 出 活 水 的 江 河 來 </a:t>
            </a:r>
            <a:r>
              <a:rPr lang="zh-CN" altLang="en-US" sz="35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sz="35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endParaRPr lang="en-US" altLang="zh-CN" sz="3500" b="1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16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1D33B-1C9A-4794-B1F3-4F788A4D5E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2031"/>
            <a:ext cx="9144000" cy="1239716"/>
          </a:xfrm>
        </p:spPr>
        <p:txBody>
          <a:bodyPr>
            <a:noAutofit/>
          </a:bodyPr>
          <a:lstStyle/>
          <a:p>
            <a:r>
              <a:rPr lang="zh-TW" altLang="en-US" sz="4000" b="1" dirty="0"/>
              <a:t>四．  聖靈在信徒身上的三重工作</a:t>
            </a:r>
            <a:r>
              <a:rPr lang="zh-TW" altLang="en-US" sz="4000" dirty="0"/>
              <a:t>：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908D71-0772-46C9-A0FC-F35457C2F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0246" y="2127737"/>
            <a:ext cx="10049608" cy="4422531"/>
          </a:xfrm>
        </p:spPr>
        <p:txBody>
          <a:bodyPr/>
          <a:lstStyle/>
          <a:p>
            <a:pPr algn="l"/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4-6-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但 到 了 　 神 我 們 救 主 的 恩 慈 、 和 他 向 人 所 施 的 慈 愛 顯 明 的 時 候 、他 便 救 了 我 們 、 並 不 是 因 我 們 自 己 所 行 的 義 、 乃 是 照 他 的 憐 憫 、 藉 著 </a:t>
            </a:r>
            <a:r>
              <a:rPr lang="zh-TW" altLang="en-US" sz="4000" b="1" u="sng" dirty="0">
                <a:solidFill>
                  <a:schemeClr val="accent4">
                    <a:lumMod val="50000"/>
                  </a:schemeClr>
                </a:solidFill>
              </a:rPr>
              <a:t>重 生 的 洗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 、 和 </a:t>
            </a:r>
            <a:r>
              <a:rPr lang="zh-TW" altLang="en-US" sz="4000" b="1" u="sng" dirty="0">
                <a:solidFill>
                  <a:schemeClr val="accent4">
                    <a:lumMod val="50000"/>
                  </a:schemeClr>
                </a:solidFill>
              </a:rPr>
              <a:t>聖 靈 的 更 新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 。聖 靈 就 是 　 神 藉 著 耶 穌 基 督 我 們 救 主 、 </a:t>
            </a:r>
            <a:r>
              <a:rPr lang="zh-TW" altLang="en-US" sz="4000" b="1" u="sng" dirty="0">
                <a:solidFill>
                  <a:schemeClr val="accent4">
                    <a:lumMod val="50000"/>
                  </a:schemeClr>
                </a:solidFill>
              </a:rPr>
              <a:t>厚 厚 澆 灌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 在 我 們 身 上 的 ．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3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32D64C9-9D11-44D8-B0E3-F7BEAD2CC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69" y="123091"/>
            <a:ext cx="11816862" cy="6611817"/>
          </a:xfrm>
        </p:spPr>
        <p:txBody>
          <a:bodyPr>
            <a:normAutofit lnSpcReduction="10000"/>
          </a:bodyPr>
          <a:lstStyle/>
          <a:p>
            <a:pPr marL="457200" indent="-457200" algn="l">
              <a:buAutoNum type="arabicPeriod"/>
            </a:pPr>
            <a:r>
              <a:rPr lang="zh-TW" altLang="en-US" sz="4000" b="1" dirty="0"/>
              <a:t>聖靈重生的洗：活水</a:t>
            </a:r>
            <a:endParaRPr lang="en-US" altLang="zh-TW" sz="4000" b="1" dirty="0"/>
          </a:p>
          <a:p>
            <a:pPr algn="l"/>
            <a:endParaRPr lang="en-US" altLang="zh-TW" sz="4000" b="1" dirty="0"/>
          </a:p>
          <a:p>
            <a:pPr algn="l"/>
            <a:r>
              <a:rPr lang="en-US" altLang="zh-CN" sz="4000" b="1" dirty="0"/>
              <a:t>2. </a:t>
            </a:r>
            <a:r>
              <a:rPr lang="zh-CN" altLang="en-US" sz="4000" b="1" dirty="0"/>
              <a:t>聖靈的更新：活井</a:t>
            </a:r>
            <a:endParaRPr lang="en-US" sz="4000" b="1" dirty="0"/>
          </a:p>
          <a:p>
            <a:pPr algn="l"/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約一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27-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你 們 從 主 所 受 的 恩 膏 、 常 存 在 你 們 心 裡 、 並 不 用 人 教 訓 你 們 ． 自 有 主 的 恩 膏 在 凡 事 上 教 訓 你 們 ． 這 恩 膏 是 真 的 、 不 是 假 的 ． 你 們 要 按 這 恩 膏 的 教 訓 、 住 在 主 裡 面 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r>
              <a:rPr lang="en-US" altLang="zh-CN" sz="4000" b="1" dirty="0"/>
              <a:t>3. </a:t>
            </a:r>
            <a:r>
              <a:rPr lang="zh-TW" altLang="en-US" sz="4000" b="1" dirty="0"/>
              <a:t>聖靈厚厚的澆灌：活水江河</a:t>
            </a:r>
            <a:endParaRPr lang="en-US" altLang="zh-TW" sz="4000" b="1" dirty="0"/>
          </a:p>
          <a:p>
            <a:pPr algn="l"/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徒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8-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但 聖 靈 降 臨 在 你 們 身 上 、 你 們 就 必 得 著 能 力 ． 並 要 在 耶 路 撒 冷 、 猶 太 全 地 、 和 撒 瑪 利 亞 、 直 到 地 極 、 作 我 的 見 證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 algn="l">
              <a:buAutoNum type="arabicPeriod"/>
            </a:pP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5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00692-A178-4B6A-9DC6-AB3D50796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6524"/>
            <a:ext cx="9144000" cy="694592"/>
          </a:xfrm>
        </p:spPr>
        <p:txBody>
          <a:bodyPr>
            <a:normAutofit fontScale="90000"/>
          </a:bodyPr>
          <a:lstStyle/>
          <a:p>
            <a:r>
              <a:rPr lang="zh-TW" altLang="en-US" sz="4400" b="1" dirty="0"/>
              <a:t>五． 聖靈充滿</a:t>
            </a: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D40268-0118-4215-AD89-45D746852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291" y="1222131"/>
            <a:ext cx="11157439" cy="5539154"/>
          </a:xfrm>
        </p:spPr>
        <p:txBody>
          <a:bodyPr>
            <a:normAutofit lnSpcReduction="10000"/>
          </a:bodyPr>
          <a:lstStyle/>
          <a:p>
            <a:pPr algn="l"/>
            <a:r>
              <a:rPr lang="zh-TW" altLang="en-US" sz="3600" b="1" dirty="0"/>
              <a:t>聖靈充滿的定義</a:t>
            </a:r>
            <a:r>
              <a:rPr lang="zh-CN" altLang="en-US" sz="3600" b="1" dirty="0"/>
              <a:t>：就是</a:t>
            </a:r>
            <a:r>
              <a:rPr lang="zh-TW" altLang="en-US" sz="3600" b="1" dirty="0"/>
              <a:t>死而復活的耶穌基督，以聖靈保惠師的位格來到世上，充滿並住進信祂之人的裏面，因而帶來與主聯合，與神合爲一靈的奧秒關係。</a:t>
            </a:r>
            <a:endParaRPr lang="en-US" altLang="zh-TW" sz="3600" b="1" dirty="0"/>
          </a:p>
          <a:p>
            <a:pPr algn="l"/>
            <a:endParaRPr lang="en-US" altLang="zh-TW" sz="3600" b="1" dirty="0"/>
          </a:p>
          <a:p>
            <a:pPr marL="457200" indent="-457200" algn="l">
              <a:buAutoNum type="arabicPeriod"/>
            </a:pPr>
            <a:r>
              <a:rPr lang="zh-TW" altLang="en-US" sz="3600" b="1" dirty="0"/>
              <a:t>爲何被聖靈充滿如此重要？</a:t>
            </a:r>
            <a:endParaRPr lang="en-US" altLang="zh-TW" sz="36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3600" b="1" dirty="0"/>
              <a:t>追求靈恩和追求生命是</a:t>
            </a:r>
            <a:r>
              <a:rPr lang="zh-CN" altLang="en-US" sz="3600" b="1" dirty="0"/>
              <a:t>不</a:t>
            </a:r>
            <a:r>
              <a:rPr lang="zh-TW" altLang="en-US" sz="3600" b="1" dirty="0"/>
              <a:t>相互矛盾的</a:t>
            </a:r>
            <a:endParaRPr lang="en-US" altLang="zh-TW" sz="3600" b="1" dirty="0"/>
          </a:p>
          <a:p>
            <a:pPr algn="l"/>
            <a:endParaRPr lang="en-US" altLang="zh-TW" sz="3600" b="1" dirty="0"/>
          </a:p>
          <a:p>
            <a:pPr algn="l"/>
            <a:r>
              <a:rPr lang="en-US" altLang="zh-CN" sz="3600" b="1" dirty="0"/>
              <a:t>2. </a:t>
            </a:r>
            <a:r>
              <a:rPr lang="zh-TW" altLang="en-US" sz="3600" b="1" dirty="0"/>
              <a:t>耶穌是聖靈充滿的最好榜樣</a:t>
            </a:r>
            <a:endParaRPr lang="en-US" altLang="zh-TW" sz="3600" b="1" dirty="0"/>
          </a:p>
          <a:p>
            <a:pPr algn="l"/>
            <a:endParaRPr lang="en-US" altLang="zh-TW" sz="3600" b="1" dirty="0"/>
          </a:p>
          <a:p>
            <a:pPr algn="l"/>
            <a:r>
              <a:rPr lang="en-US" altLang="zh-CN" sz="3600" b="1" dirty="0"/>
              <a:t>3.</a:t>
            </a:r>
            <a:r>
              <a:rPr lang="zh-TW" altLang="en-US" sz="3600" b="1" dirty="0"/>
              <a:t>怎樣才能被聖靈</a:t>
            </a:r>
            <a:r>
              <a:rPr lang="zh-TW" altLang="en-US" sz="3600" b="1"/>
              <a:t>充滿？</a:t>
            </a:r>
            <a:endParaRPr lang="en-US" sz="3600" b="1" dirty="0"/>
          </a:p>
          <a:p>
            <a:pPr algn="l"/>
            <a:endParaRPr lang="en-US" sz="3600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33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954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等线</vt:lpstr>
      <vt:lpstr>新細明體</vt:lpstr>
      <vt:lpstr>Arial</vt:lpstr>
      <vt:lpstr>Calibri</vt:lpstr>
      <vt:lpstr>Calibri Light</vt:lpstr>
      <vt:lpstr>Office Theme</vt:lpstr>
      <vt:lpstr>腹 中 要 流 出 活 水 的 江 河 來 </vt:lpstr>
      <vt:lpstr>PowerPoint Presentation</vt:lpstr>
      <vt:lpstr>一·   耶穌來到地上的雙重使命</vt:lpstr>
      <vt:lpstr>二．  聖靈要成就全備的福音</vt:lpstr>
      <vt:lpstr>三． 聖靈的洗</vt:lpstr>
      <vt:lpstr>四．  聖靈在信徒身上的三重工作：</vt:lpstr>
      <vt:lpstr>PowerPoint Presentation</vt:lpstr>
      <vt:lpstr>五． 聖靈充滿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進入活水的江河</dc:title>
  <dc:creator>SuiYieh</dc:creator>
  <cp:lastModifiedBy>He5778Lord</cp:lastModifiedBy>
  <cp:revision>19</cp:revision>
  <dcterms:created xsi:type="dcterms:W3CDTF">2019-07-13T05:07:47Z</dcterms:created>
  <dcterms:modified xsi:type="dcterms:W3CDTF">2019-08-10T17:09:43Z</dcterms:modified>
</cp:coreProperties>
</file>