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69" r:id="rId7"/>
  </p:sldMasterIdLst>
  <p:notesMasterIdLst>
    <p:notesMasterId r:id="rId28"/>
  </p:notesMasterIdLst>
  <p:sldIdLst>
    <p:sldId id="8432" r:id="rId8"/>
    <p:sldId id="8468" r:id="rId9"/>
    <p:sldId id="8462" r:id="rId10"/>
    <p:sldId id="8465" r:id="rId11"/>
    <p:sldId id="8464" r:id="rId12"/>
    <p:sldId id="8466" r:id="rId13"/>
    <p:sldId id="8467" r:id="rId14"/>
    <p:sldId id="8469" r:id="rId15"/>
    <p:sldId id="8470" r:id="rId16"/>
    <p:sldId id="8471" r:id="rId17"/>
    <p:sldId id="8472" r:id="rId18"/>
    <p:sldId id="8473" r:id="rId19"/>
    <p:sldId id="8474" r:id="rId20"/>
    <p:sldId id="8475" r:id="rId21"/>
    <p:sldId id="8476" r:id="rId22"/>
    <p:sldId id="8477" r:id="rId23"/>
    <p:sldId id="8461" r:id="rId24"/>
    <p:sldId id="8478" r:id="rId25"/>
    <p:sldId id="8480" r:id="rId26"/>
    <p:sldId id="8479" r:id="rId27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7E3"/>
    <a:srgbClr val="FF05D5"/>
    <a:srgbClr val="FFA7F0"/>
    <a:srgbClr val="FFB7F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280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0C7CA-B371-4750-A951-A19738586D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655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C794E-CCCF-4B1B-8B6B-0EABCF53A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FB4C2-8FD0-4A04-94A4-9B29B4B38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CCB55-A8F1-407E-A9F7-C2AFA97A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86FAB-BC66-42EE-9CC7-2F9C7157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BDD7B-130B-45CC-95ED-287424C0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7680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AC3B3-A4B5-4F53-B741-A91851AD8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15E1F-3D75-4E56-A194-BC8E3E140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704E9-B0A8-4790-B8CA-685AEF93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306D2-7463-4C77-8298-E965321E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2C5B3-1CF8-4028-A151-072E801A1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6075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BDDD7-688F-43F6-A73E-24BDFB2D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51B21-FE97-42C4-8113-9908A9020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A6C8A-3D99-4293-AF80-12349493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122F9-172A-4046-9D84-AD5752BFF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026F-5AB7-4BE0-8E53-AFFF76981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0720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D963D-04A0-435D-9E26-84B3128D4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5D7B2-1173-4A2C-A873-D4FC15C8D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7EE17-B308-4184-95F6-F528B325C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3874C-41E0-49B9-9CCE-F88203175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898621-2204-40A0-B265-737F30505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E7030-8C1F-481B-B4DC-056900406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59510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DC309-F4C9-4FE0-ACCC-A711DE3DB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37997-430F-4CA1-8A45-D6C8214DF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E022BE-D47D-4FCD-9C2A-5C2162FAC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912F7C-C5E1-4584-ABEE-069462002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2FBACA-A5A0-475A-94B2-54AF22EFB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1968CF-E119-4834-AE4F-7ACC1C6C2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2E4DFE-A9E1-4ADE-8447-A61F10B1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D4C5B3-7B32-4C28-B462-0E3524D9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9388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96F99-770E-4D5E-AEC3-27F7BC80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6C0939-49A8-4FEE-A2FF-A70A2C8A0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0686B-A8BF-4E36-906B-C4381E283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F418A-87F3-4527-AC16-28E30B017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5479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14E1BA-DA88-4B16-A097-72CE2EEA8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7C4C0B-54C7-467A-BADF-A7EE99267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64D87-08CD-4F82-BF14-0CED8207B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2177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06ECD-19BA-4260-BB8D-4981D3C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8AA7F-2B15-489B-8471-3CEF11D18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03267-8DDE-4D56-9C1B-0873A500D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A218B-2DC4-4657-BD70-A25E89005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B8680-6F1C-4A51-A32D-60C75D3C2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8E567-D5A9-4CE6-A730-5CF1700F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1033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EEB27-466C-4F62-811D-282194B49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4D66A7-6905-4B4C-A7E8-66370EAEA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25B3D-EC36-4E2B-86F1-A581C0CC0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0612B-262D-40B6-9A74-1B2BB1992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363EB-0FF4-4DCC-94C8-0904C82A6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15B4-D4E7-4449-AE89-C47954A81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9347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C645-E8F6-47F8-8263-D05F3B4A0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D6662E-EF0D-4ACA-BA01-778FE6546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6C3F2-C1A4-43EC-85CE-F7B26D096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14F39-2564-43B7-9FE0-EE5A32BFC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6A906-D3E6-4405-83DD-989ADC26A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2096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C59B4B-CB44-4152-A410-C6C21A013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CC61E-5277-4ABE-AEB9-322FB507E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1CBF9-F503-4CCA-B7F6-FEA0D2CC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DB06C-AC48-48B5-8F6C-5B00E938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FBE80-780B-49F9-91D2-5E4DC1CEB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18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E23978-9D16-48F8-A5DA-26403F281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80834-D56E-4DC9-B9D3-3C52148CF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28129-6990-41DE-9065-8736AE4EE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3B1F80-AC3A-4E55-A71E-C38250E97C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ED214-2E96-48C9-925A-576B3B246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B0228-AC43-40AD-8DFD-2FA9B8CA6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DB933-889A-4B23-88FB-39AFB753C64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627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0" r:id="rId1"/>
    <p:sldLayoutId id="2147500271" r:id="rId2"/>
    <p:sldLayoutId id="2147500272" r:id="rId3"/>
    <p:sldLayoutId id="2147500273" r:id="rId4"/>
    <p:sldLayoutId id="2147500274" r:id="rId5"/>
    <p:sldLayoutId id="2147500275" r:id="rId6"/>
    <p:sldLayoutId id="2147500276" r:id="rId7"/>
    <p:sldLayoutId id="2147500277" r:id="rId8"/>
    <p:sldLayoutId id="2147500278" r:id="rId9"/>
    <p:sldLayoutId id="2147500279" r:id="rId10"/>
    <p:sldLayoutId id="214750028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mesnacks.net/author/chri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3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9333" y="211009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9690" y="4176320"/>
            <a:ext cx="852286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2633</a:t>
            </a:r>
            <a:r>
              <a:rPr kumimoji="1" lang="zh-TW" altLang="en-US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	</a:t>
            </a:r>
            <a:r>
              <a:rPr kumimoji="1" lang="zh-TW" altLang="en-US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1220	</a:t>
            </a:r>
            <a:r>
              <a:rPr kumimoji="1" lang="zh-TW" altLang="en-US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</a:t>
            </a:r>
            <a:r>
              <a:rPr kumimoji="1" lang="en-US" altLang="zh-TW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68%</a:t>
            </a:r>
            <a:endParaRPr kumimoji="1" lang="en-US" altLang="zh-TW" sz="5400" b="1" i="0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9333" y="2895105"/>
            <a:ext cx="852286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信主 </a:t>
            </a:r>
            <a:r>
              <a:rPr kumimoji="1" lang="en-US" altLang="zh-TW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	</a:t>
            </a: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未信主</a:t>
            </a:r>
            <a:r>
              <a:rPr kumimoji="1" lang="en-US" altLang="zh-TW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	</a:t>
            </a:r>
            <a:r>
              <a:rPr kumimoji="1" lang="zh-TW" altLang="en-US" sz="66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6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百分比</a:t>
            </a:r>
            <a:endParaRPr kumimoji="1" lang="en-US" altLang="zh-TW" sz="5400" b="1" i="0" u="sng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333" y="875805"/>
            <a:ext cx="91016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lin Sans FB Demi" panose="020E0802020502020306" pitchFamily="34" charset="0"/>
                <a:ea typeface="DFKai-SB" pitchFamily="65" charset="-120"/>
                <a:cs typeface="Arial" charset="0"/>
              </a:rPr>
              <a:t>ADVENT Final Statistics</a:t>
            </a:r>
            <a:endParaRPr kumimoji="1" lang="en-US" altLang="zh-TW" sz="4800" b="1" i="0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erlin Sans FB Demi" panose="020E0802020502020306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49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9541" y="579525"/>
            <a:ext cx="8928992" cy="692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台灣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ADVENT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分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Matthew Oh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74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9307" y="435592"/>
            <a:ext cx="8928992" cy="692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台灣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ADVENT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分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享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Matthew Zheng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45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045192"/>
            <a:ext cx="9143999" cy="603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蒙古短</a:t>
            </a:r>
            <a:r>
              <a:rPr lang="zh-TW" altLang="en-US" sz="72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宣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Mongolia Mission Sharing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ookman Old Style" panose="020506040505050202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6000" b="1" dirty="0" smtClean="0">
                <a:solidFill>
                  <a:srgbClr val="000000"/>
                </a:solidFill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Ruth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dirty="0" smtClean="0">
                <a:solidFill>
                  <a:srgbClr val="000000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謝茹</a:t>
            </a:r>
            <a:r>
              <a:rPr lang="zh-TW" altLang="en-US" sz="6600" b="1" dirty="0">
                <a:solidFill>
                  <a:srgbClr val="000000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玉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7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045192"/>
            <a:ext cx="9143999" cy="603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蒙古短</a:t>
            </a:r>
            <a:r>
              <a:rPr lang="zh-TW" altLang="en-US" sz="72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宣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Mongolia Mission Sharing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ookman Old Style" panose="020506040505050202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6000" b="1" noProof="0" dirty="0" smtClean="0">
                <a:solidFill>
                  <a:srgbClr val="000000"/>
                </a:solidFill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Kathie</a:t>
            </a: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noProof="0" dirty="0" smtClean="0">
                <a:solidFill>
                  <a:srgbClr val="000000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崔</a:t>
            </a:r>
            <a:r>
              <a:rPr lang="zh-TW" altLang="en-US" sz="6600" b="1" noProof="0" dirty="0">
                <a:solidFill>
                  <a:srgbClr val="000000"/>
                </a:solidFill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嵐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42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045192"/>
            <a:ext cx="9143999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西區禱告行</a:t>
            </a:r>
            <a:r>
              <a:rPr lang="zh-TW" altLang="en-US" sz="72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軍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分享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West Zone Prayer Walk Sharing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ookman Old Style" panose="020506040505050202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6000" b="1" dirty="0" smtClean="0">
                <a:solidFill>
                  <a:srgbClr val="000000"/>
                </a:solidFill>
                <a:latin typeface="Bookman Old Style" panose="02050604050505020204" pitchFamily="18" charset="0"/>
                <a:ea typeface="DFKai-SB" pitchFamily="65" charset="-120"/>
                <a:cs typeface="Arial" charset="0"/>
              </a:rPr>
              <a:t>Jason</a:t>
            </a:r>
            <a:r>
              <a:rPr lang="en-US" altLang="zh-TW" sz="6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徐根泉</a:t>
            </a:r>
            <a:r>
              <a:rPr lang="zh-TW" altLang="en-US" sz="3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區長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 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79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555055"/>
            <a:ext cx="5174047" cy="1723125"/>
          </a:xfrm>
        </p:spPr>
        <p:txBody>
          <a:bodyPr anchor="ctr">
            <a:norm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释放天堂的蓝图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/>
              </a:rPr>
              <a:t/>
            </a:r>
            <a:b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/>
              </a:rPr>
            </a:br>
            <a:r>
              <a:rPr lang="zh-CN" altLang="en-US" sz="4800" b="1" dirty="0"/>
              <a:t>轉化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56968" y="4555055"/>
            <a:ext cx="2537450" cy="1723125"/>
          </a:xfrm>
        </p:spPr>
        <p:txBody>
          <a:bodyPr anchor="ctr">
            <a:normAutofit/>
          </a:bodyPr>
          <a:lstStyle/>
          <a:p>
            <a:pPr algn="l"/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西北区行走祷告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425" y="1322610"/>
            <a:ext cx="1682850" cy="16828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6253" y="2707205"/>
            <a:ext cx="721796" cy="7217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4374" y="2603243"/>
            <a:ext cx="220271" cy="2202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9087" y="0"/>
            <a:ext cx="4814914" cy="3429000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9834" y="4776880"/>
            <a:ext cx="0" cy="130302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913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40647-C546-4664-8709-B088FD40A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7656"/>
            <a:ext cx="8229600" cy="751488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/>
              <a:t>轉化城市的開始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E642F-7393-481D-BF3D-BDDCE0B7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9144"/>
            <a:ext cx="8229600" cy="57912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開始的地方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轉化從你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我開始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代禱（間單，令人興奮， 每個人都可以做到的）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神的良善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喜樂的代禱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代禱是令人興奮的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先知性 （在簡帶中得啟示）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先知性的代禱 （每個人都可以做的， 而且不複雜）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14450" lvl="2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進到神的面全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14450" lvl="2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提出請求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14450" lvl="2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尋問祂的計劃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14450" lvl="2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傾聽他的心意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14450" lvl="2" indent="-457200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在禱告中以祂的答覆回應祂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懇求禱告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宣告禱告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漣漪效應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5035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8AD0D-81FE-447A-89B3-D65C1985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45" y="261257"/>
            <a:ext cx="8229600" cy="634482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>
                <a:latin typeface="DengXian" panose="02010600030101010101" pitchFamily="2" charset="-122"/>
                <a:ea typeface="DengXian" panose="02010600030101010101" pitchFamily="2" charset="-122"/>
              </a:rPr>
              <a:t>轉化城市的七個關鍵</a:t>
            </a:r>
            <a:endParaRPr lang="en-US" sz="36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9971D-556A-42CC-9C9C-C5AF4974F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93" y="998376"/>
            <a:ext cx="8649477" cy="573832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隱密處</a:t>
            </a:r>
            <a:endParaRPr lang="en-US" altLang="zh-C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所有權</a:t>
            </a:r>
            <a:endParaRPr lang="en-US" altLang="zh-C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擁有  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---------》 </a:t>
            </a: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權柄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祂的故事，你的城市</a:t>
            </a:r>
            <a:endParaRPr lang="en-US" altLang="zh-C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研究 （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）－－記錄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(record)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　－－贖回 （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Redeem)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－－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釋放 （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 Release )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　－　歡樂（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rejoice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藍圖－</a:t>
            </a: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Blueprint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從神而來的任務</a:t>
            </a:r>
            <a:endParaRPr lang="en-US" altLang="zh-C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行走禱告</a:t>
            </a: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00050" lvl="1" indent="0">
              <a:buNone/>
            </a:pP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宣言 和宣告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先知性行動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祝福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zh-CN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感謝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55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7869" y="1744531"/>
            <a:ext cx="6797986" cy="4388223"/>
          </a:xfrm>
        </p:spPr>
        <p:txBody>
          <a:bodyPr>
            <a:normAutofit/>
          </a:bodyPr>
          <a:lstStyle/>
          <a:p>
            <a:pPr algn="l">
              <a:tabLst>
                <a:tab pos="1204913" algn="l"/>
              </a:tabLst>
            </a:pPr>
            <a:r>
              <a:rPr lang="zh-CN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激励</a:t>
            </a:r>
            <a:r>
              <a:rPr lang="zh-CN" altLang="en-US" sz="2800" dirty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CN" sz="2800" dirty="0">
                <a:latin typeface="DFKai-SB" pitchFamily="65" charset="-120"/>
                <a:ea typeface="DFKai-SB" pitchFamily="65" charset="-120"/>
              </a:rPr>
              <a:t>	</a:t>
            </a:r>
            <a:r>
              <a:rPr lang="en-US" altLang="zh-CN" sz="2400" dirty="0">
                <a:latin typeface="DFKai-SB" pitchFamily="65" charset="-120"/>
                <a:ea typeface="DFKai-SB" pitchFamily="65" charset="-120"/>
              </a:rPr>
              <a:t>Inspiration</a:t>
            </a:r>
            <a:endParaRPr lang="en-US" sz="2800" dirty="0"/>
          </a:p>
          <a:p>
            <a:pPr algn="l">
              <a:tabLst>
                <a:tab pos="1204913" algn="l"/>
              </a:tabLst>
            </a:pPr>
            <a:r>
              <a:rPr lang="zh-CN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研究</a:t>
            </a:r>
            <a:r>
              <a:rPr lang="zh-CN" altLang="en-US" sz="2800" dirty="0"/>
              <a:t>  </a:t>
            </a:r>
            <a:r>
              <a:rPr lang="en-US" altLang="zh-CN" sz="2800" dirty="0"/>
              <a:t>	</a:t>
            </a:r>
            <a:r>
              <a:rPr lang="en-US" sz="2400" dirty="0"/>
              <a:t>Research</a:t>
            </a:r>
            <a:endParaRPr lang="en-US" sz="2800" dirty="0"/>
          </a:p>
          <a:p>
            <a:pPr algn="l">
              <a:tabLst>
                <a:tab pos="1260475" algn="l"/>
              </a:tabLst>
            </a:pPr>
            <a:r>
              <a:rPr lang="zh-CN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七座山</a:t>
            </a:r>
            <a:r>
              <a:rPr lang="zh-CN" altLang="en-US" sz="2800" dirty="0"/>
              <a:t>  </a:t>
            </a:r>
            <a:r>
              <a:rPr lang="en-US" sz="2400" dirty="0"/>
              <a:t>Seven Mountains</a:t>
            </a:r>
            <a:endParaRPr lang="en-US" sz="2800" dirty="0"/>
          </a:p>
          <a:p>
            <a:pPr algn="l">
              <a:tabLst>
                <a:tab pos="1204913" algn="l"/>
              </a:tabLst>
            </a:pPr>
            <a:r>
              <a:rPr lang="zh-CN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宣告</a:t>
            </a:r>
            <a:r>
              <a:rPr lang="zh-CN" altLang="en-US" sz="2800" dirty="0"/>
              <a:t>  </a:t>
            </a:r>
            <a:r>
              <a:rPr lang="en-US" altLang="zh-CN" sz="2800" dirty="0"/>
              <a:t>	</a:t>
            </a:r>
            <a:r>
              <a:rPr lang="en-US" altLang="zh-CN" sz="2400" dirty="0"/>
              <a:t>Declarations</a:t>
            </a:r>
          </a:p>
          <a:p>
            <a:pPr marL="1538288" lvl="1" indent="-290513" algn="l">
              <a:buClr>
                <a:srgbClr val="FF0000"/>
              </a:buClr>
              <a:buFont typeface="Arial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为城市宣告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538288" lvl="1" indent="-290513" algn="l">
              <a:buClr>
                <a:srgbClr val="FF0000"/>
              </a:buClr>
              <a:buFont typeface="Arial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凭经文宣告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538288" lvl="1" indent="-290513" algn="l">
              <a:buClr>
                <a:srgbClr val="FF0000"/>
              </a:buClr>
              <a:buFont typeface="Arial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以神的名宣告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zh-CN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先知性的象征和行动</a:t>
            </a:r>
            <a:r>
              <a:rPr lang="zh-CN" altLang="en-US" sz="3200" dirty="0"/>
              <a:t>  </a:t>
            </a:r>
            <a:r>
              <a:rPr lang="en-US" altLang="zh-CN" sz="2400" dirty="0"/>
              <a:t>Prophetic  Symbols &amp; Act</a:t>
            </a:r>
            <a:endParaRPr lang="en-US" sz="3200" dirty="0"/>
          </a:p>
          <a:p>
            <a:pPr marL="1538288" lvl="1" indent="-277813" algn="l">
              <a:buClr>
                <a:srgbClr val="FF0000"/>
              </a:buClr>
              <a:buSzPct val="100000"/>
              <a:buFont typeface="Arial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颜色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538288" lvl="1" indent="-277813" algn="l">
              <a:buClr>
                <a:srgbClr val="FF0000"/>
              </a:buClr>
              <a:buSzPct val="100000"/>
              <a:buFont typeface="Arial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数字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32726" y="245232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转化城市（领域）的工具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47098" y="928930"/>
            <a:ext cx="40318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真实的转化是从内心开始！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012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7030A0">
              <a:alpha val="43137"/>
            </a:srgbClr>
          </a:solidFill>
        </p:spPr>
        <p:txBody>
          <a:bodyPr/>
          <a:lstStyle/>
          <a:p>
            <a:endParaRPr lang="en-US" b="1" dirty="0"/>
          </a:p>
        </p:txBody>
      </p:sp>
      <p:sp>
        <p:nvSpPr>
          <p:cNvPr id="5122" name="AutoShape 2" descr="https://t.realgeeks.media/resize/460x/https:/u.realgeeks.media/portlandreagent%252FScreen_Shot_2018-06-18_at_11.01.26_A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/>
          <a:srcRect l="151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853953" y="3693459"/>
            <a:ext cx="1280351" cy="307777"/>
          </a:xfrm>
          <a:prstGeom prst="rect">
            <a:avLst/>
          </a:prstGeom>
          <a:solidFill>
            <a:srgbClr val="7030A0">
              <a:alpha val="43137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Happy Valley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66565" y="4159625"/>
            <a:ext cx="1288686" cy="307777"/>
          </a:xfrm>
          <a:prstGeom prst="rect">
            <a:avLst/>
          </a:prstGeom>
          <a:solidFill>
            <a:srgbClr val="7030A0">
              <a:alpha val="43137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Lake Oswego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65295" y="3460376"/>
            <a:ext cx="1045414" cy="307777"/>
          </a:xfrm>
          <a:prstGeom prst="rect">
            <a:avLst/>
          </a:prstGeom>
          <a:solidFill>
            <a:srgbClr val="7030A0">
              <a:alpha val="43137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Beaverton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89411" y="4114801"/>
            <a:ext cx="736612" cy="307777"/>
          </a:xfrm>
          <a:prstGeom prst="rect">
            <a:avLst/>
          </a:prstGeom>
          <a:solidFill>
            <a:srgbClr val="7030A0">
              <a:alpha val="43137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Tigard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3741" y="5325035"/>
            <a:ext cx="1030090" cy="307777"/>
          </a:xfrm>
          <a:prstGeom prst="rect">
            <a:avLst/>
          </a:prstGeom>
          <a:solidFill>
            <a:srgbClr val="7030A0">
              <a:alpha val="43137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 Linn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5788" y="2160495"/>
            <a:ext cx="993092" cy="307777"/>
          </a:xfrm>
          <a:prstGeom prst="rect">
            <a:avLst/>
          </a:prstGeom>
          <a:solidFill>
            <a:srgbClr val="7030A0">
              <a:alpha val="41176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Hillsboro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31459" y="5898777"/>
            <a:ext cx="1147686" cy="307777"/>
          </a:xfrm>
          <a:prstGeom prst="rect">
            <a:avLst/>
          </a:prstGeom>
          <a:solidFill>
            <a:srgbClr val="7030A0">
              <a:alpha val="43137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Wilsonville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65059" y="2241177"/>
            <a:ext cx="1616789" cy="40011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Portland   </a:t>
            </a:r>
          </a:p>
        </p:txBody>
      </p:sp>
      <p:sp>
        <p:nvSpPr>
          <p:cNvPr id="29" name="Oval 28"/>
          <p:cNvSpPr/>
          <p:nvPr/>
        </p:nvSpPr>
        <p:spPr>
          <a:xfrm>
            <a:off x="817417" y="1149926"/>
            <a:ext cx="3519055" cy="2802949"/>
          </a:xfrm>
          <a:prstGeom prst="ellipse">
            <a:avLst/>
          </a:prstGeom>
          <a:solidFill>
            <a:srgbClr val="FFFF00">
              <a:alpha val="2902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49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64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大坡特兰地区亚裔人口统计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0564" y="1183342"/>
            <a:ext cx="6096000" cy="417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8600" y="5486400"/>
            <a:ext cx="8615692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资料来源：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cs typeface="+mn-cs"/>
              </a:rPr>
              <a:t>2013-2017 American Community Survey data from the US Census. Updated for 2019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Chris Kolmar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https://www.homesnacks.net/author/chris/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亚裔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包括： 中国、菲律宾、印度人种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17417" y="1537855"/>
            <a:ext cx="3519055" cy="1274618"/>
          </a:xfrm>
          <a:prstGeom prst="ellipse">
            <a:avLst/>
          </a:prstGeom>
          <a:solidFill>
            <a:srgbClr val="FFFF00">
              <a:alpha val="2902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11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773" y="1041026"/>
            <a:ext cx="4200525" cy="326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2341" y="1074926"/>
            <a:ext cx="4343400" cy="3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11942" y="4452655"/>
            <a:ext cx="62484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1821684" y="223228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大坡特兰地区亚裔人口统计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4689" y="1537855"/>
            <a:ext cx="1648691" cy="2701636"/>
          </a:xfrm>
          <a:prstGeom prst="ellipse">
            <a:avLst/>
          </a:prstGeom>
          <a:solidFill>
            <a:srgbClr val="FFFF00">
              <a:alpha val="2902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627418" y="1565564"/>
            <a:ext cx="1482437" cy="2701636"/>
          </a:xfrm>
          <a:prstGeom prst="ellipse">
            <a:avLst/>
          </a:prstGeom>
          <a:solidFill>
            <a:srgbClr val="FFFF00">
              <a:alpha val="2902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726873" y="5389418"/>
            <a:ext cx="942109" cy="1468582"/>
          </a:xfrm>
          <a:prstGeom prst="ellipse">
            <a:avLst/>
          </a:prstGeom>
          <a:solidFill>
            <a:srgbClr val="FFFF00">
              <a:alpha val="2902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705600" y="5389418"/>
            <a:ext cx="942109" cy="1468582"/>
          </a:xfrm>
          <a:prstGeom prst="ellipse">
            <a:avLst/>
          </a:prstGeom>
          <a:solidFill>
            <a:srgbClr val="FFFF00">
              <a:alpha val="2902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68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7869" y="1744531"/>
            <a:ext cx="6400800" cy="4388223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政府</a:t>
            </a:r>
            <a:r>
              <a:rPr lang="zh-CN" altLang="en-US" sz="2800" dirty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sz="2800" dirty="0"/>
              <a:t>Government:</a:t>
            </a:r>
          </a:p>
          <a:p>
            <a:pPr algn="l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宗教</a:t>
            </a:r>
            <a:r>
              <a:rPr lang="zh-CN" altLang="en-US" sz="2800" dirty="0"/>
              <a:t>  </a:t>
            </a:r>
            <a:r>
              <a:rPr lang="en-US" sz="2800" dirty="0"/>
              <a:t>Religion</a:t>
            </a:r>
          </a:p>
          <a:p>
            <a:pPr algn="l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经济</a:t>
            </a:r>
            <a:r>
              <a:rPr lang="zh-CN" altLang="en-US" sz="2800" dirty="0"/>
              <a:t>  </a:t>
            </a:r>
            <a:r>
              <a:rPr lang="en-US" sz="2800" dirty="0"/>
              <a:t>Economy</a:t>
            </a:r>
          </a:p>
          <a:p>
            <a:pPr algn="l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家庭</a:t>
            </a:r>
            <a:r>
              <a:rPr lang="zh-CN" altLang="en-US" sz="2800" dirty="0"/>
              <a:t>  </a:t>
            </a:r>
            <a:r>
              <a:rPr lang="en-US" sz="2800" dirty="0"/>
              <a:t>Family</a:t>
            </a:r>
          </a:p>
          <a:p>
            <a:pPr algn="l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教育</a:t>
            </a:r>
            <a:r>
              <a:rPr lang="zh-CN" altLang="en-US" sz="2800" dirty="0"/>
              <a:t>  </a:t>
            </a:r>
            <a:r>
              <a:rPr lang="en-US" sz="2800" dirty="0"/>
              <a:t>Education</a:t>
            </a:r>
          </a:p>
          <a:p>
            <a:pPr algn="l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艺术</a:t>
            </a:r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、媒体</a:t>
            </a:r>
            <a:r>
              <a:rPr lang="zh-CN" altLang="en-US" sz="2800" dirty="0"/>
              <a:t>  </a:t>
            </a:r>
            <a:r>
              <a:rPr lang="en-US" sz="2800" dirty="0"/>
              <a:t>Arts and Media</a:t>
            </a:r>
          </a:p>
          <a:p>
            <a:pPr algn="l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科技</a:t>
            </a:r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  </a:t>
            </a:r>
            <a:r>
              <a:rPr lang="en-US" sz="2800" dirty="0"/>
              <a:t>Science and Technology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5828" y="875141"/>
            <a:ext cx="71625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七座山岭的转化将带来城市的转化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 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cs typeface="+mn-cs"/>
              </a:rPr>
              <a:t>The transformation of the Seven Mountains will bring citywide transformation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1260" y="5641169"/>
            <a:ext cx="8186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神把哪几座山放在你心的深处？这就是你行走祷告的重点。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2248" y="187369"/>
            <a:ext cx="6647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对城市转化具有影向力的七座山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632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6835" y="-264679"/>
            <a:ext cx="7772400" cy="1470025"/>
          </a:xfrm>
        </p:spPr>
        <p:txBody>
          <a:bodyPr anchor="ctr">
            <a:normAutofit/>
          </a:bodyPr>
          <a:lstStyle/>
          <a:p>
            <a:pPr algn="ctr"/>
            <a:r>
              <a:rPr lang="zh-CN" altLang="en-US" sz="3600" dirty="0">
                <a:latin typeface="DFKai-SB" pitchFamily="65" charset="-120"/>
                <a:ea typeface="DFKai-SB" pitchFamily="65" charset="-120"/>
              </a:rPr>
              <a:t>行走祷告的意义</a:t>
            </a:r>
            <a:endParaRPr lang="en-US" sz="360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7527" y="1205346"/>
            <a:ext cx="6991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行走祷告是出去执行从神领受而来的蓝图和任务。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4652" y="1930589"/>
            <a:ext cx="7212231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接受从神而来的任务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分组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-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四組 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领受从神而来的蓝图（启示、感到）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大胆地出去行走祷告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奉主的名宣告及宣言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1482725" marR="0" lvl="1" indent="-346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宣告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Proclaim: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宣扬、颁布即成的事实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  <a:p>
            <a:pPr marL="1482725" marR="0" lvl="1" indent="-346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+mn-cs"/>
              </a:rPr>
              <a:t>宣言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Declare: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阐明、确定真相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以先知性的行动，释放神的能力与自由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观察、聆听圣灵的带领与感动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+mn-cs"/>
              </a:rPr>
              <a:t>4.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等线"/>
                <a:cs typeface="+mn-cs"/>
              </a:rPr>
              <a:t>回来拼凑神的蓝图，感恩、赞美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cs typeface="+mn-cs"/>
            </a:endParaRPr>
          </a:p>
          <a:p>
            <a:pPr marL="914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+mn-cs"/>
            </a:endParaRPr>
          </a:p>
          <a:p>
            <a:pPr marL="858838" marR="0" lvl="0" indent="-40163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125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3620" y="17971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132" y="2008853"/>
            <a:ext cx="892809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禱告和宣告改變酒吧</a:t>
            </a:r>
            <a:endParaRPr kumimoji="1" lang="en-US" altLang="zh-TW" sz="54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54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「要看到你的城市改變並</a:t>
            </a:r>
            <a:r>
              <a:rPr kumimoji="1" lang="zh-TW" altLang="en-US" sz="5400" b="1" dirty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成</a:t>
            </a:r>
            <a:r>
              <a:rPr kumimoji="1" lang="zh-TW" altLang="en-US" sz="54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長成一座美麗的花園，首先你需要行使對她的所有權 」 </a:t>
            </a:r>
            <a:r>
              <a:rPr kumimoji="1" lang="zh-TW" altLang="en-US" sz="4400" b="1" dirty="0" smtClean="0">
                <a:solidFill>
                  <a:schemeClr val="bg1"/>
                </a:solidFill>
                <a:latin typeface="Book Antiqua" panose="02040602050305030304" pitchFamily="18" charset="0"/>
                <a:ea typeface="DFKai-SB" pitchFamily="65" charset="-120"/>
                <a:cs typeface="Arial" charset="0"/>
              </a:rPr>
              <a:t>─  </a:t>
            </a:r>
            <a:r>
              <a:rPr kumimoji="1" lang="en-US" altLang="zh-TW" sz="4400" b="1" dirty="0" smtClean="0">
                <a:solidFill>
                  <a:schemeClr val="bg1"/>
                </a:solidFill>
                <a:latin typeface="Book Antiqua" panose="02040602050305030304" pitchFamily="18" charset="0"/>
                <a:ea typeface="DFKai-SB" pitchFamily="65" charset="-120"/>
                <a:cs typeface="Arial" charset="0"/>
              </a:rPr>
              <a:t>Mary Lu </a:t>
            </a:r>
            <a:r>
              <a:rPr kumimoji="1" lang="en-US" altLang="zh-TW" sz="4400" b="1" dirty="0" err="1" smtClean="0">
                <a:solidFill>
                  <a:schemeClr val="bg1"/>
                </a:solidFill>
                <a:latin typeface="Book Antiqua" panose="02040602050305030304" pitchFamily="18" charset="0"/>
                <a:ea typeface="DFKai-SB" pitchFamily="65" charset="-120"/>
                <a:cs typeface="Arial" charset="0"/>
              </a:rPr>
              <a:t>Konkel</a:t>
            </a:r>
            <a:endParaRPr kumimoji="1" lang="en-US" altLang="zh-TW" sz="4000" b="1" dirty="0" smtClean="0">
              <a:solidFill>
                <a:schemeClr val="bg1"/>
              </a:solidFill>
              <a:latin typeface="Book Antiqua" panose="0204060205030503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1233" y="621976"/>
            <a:ext cx="8889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72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Redding </a:t>
            </a:r>
            <a:r>
              <a:rPr lang="zh-TW" altLang="en-US" sz="72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城的轉化</a:t>
            </a:r>
            <a:endParaRPr lang="en-US" sz="72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374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3620" y="179718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1232" y="503442"/>
            <a:ext cx="8889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72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Portland </a:t>
            </a:r>
            <a:r>
              <a:rPr lang="zh-TW" altLang="en-US" sz="72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的轉化</a:t>
            </a:r>
            <a:endParaRPr lang="en-US" sz="72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" y="1497307"/>
            <a:ext cx="9144000" cy="60345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08889" y="4334378"/>
            <a:ext cx="1847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BOLIP</a:t>
            </a:r>
            <a:endParaRPr lang="en-US" sz="3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1232" y="503442"/>
            <a:ext cx="8889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Portland 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的轉化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37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78092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6611" y="1030953"/>
            <a:ext cx="9021778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願你的國降臨；願你的旨意行在地上，如同行在天上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6:10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kingdom come,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will be done,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on earth as it is in heaven.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54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28099</TotalTime>
  <Words>712</Words>
  <Application>Microsoft Office PowerPoint</Application>
  <PresentationFormat>On-screen Show (4:3)</PresentationFormat>
  <Paragraphs>143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49" baseType="lpstr">
      <vt:lpstr>等线</vt:lpstr>
      <vt:lpstr>等线</vt:lpstr>
      <vt:lpstr>等线 Light</vt:lpstr>
      <vt:lpstr>標楷體</vt:lpstr>
      <vt:lpstr>標楷體</vt:lpstr>
      <vt:lpstr>Microsoft YaHei</vt:lpstr>
      <vt:lpstr>新細明體</vt:lpstr>
      <vt:lpstr>宋体</vt:lpstr>
      <vt:lpstr>Yu Gothic Medium</vt:lpstr>
      <vt:lpstr>Arial</vt:lpstr>
      <vt:lpstr>Arial Black</vt:lpstr>
      <vt:lpstr>Arial Narrow</vt:lpstr>
      <vt:lpstr>Berlin Sans FB Demi</vt:lpstr>
      <vt:lpstr>Book Antiqua</vt:lpstr>
      <vt:lpstr>Bookman Old Style</vt:lpstr>
      <vt:lpstr>Calibri</vt:lpstr>
      <vt:lpstr>Calibri Light</vt:lpstr>
      <vt:lpstr>Cambria</vt:lpstr>
      <vt:lpstr>Century</vt:lpstr>
      <vt:lpstr>Century Schoolbook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释放天堂的蓝图 轉化</vt:lpstr>
      <vt:lpstr>轉化城市的開始</vt:lpstr>
      <vt:lpstr>轉化城市的七個關鍵</vt:lpstr>
      <vt:lpstr>PowerPoint Presentation</vt:lpstr>
      <vt:lpstr>PowerPoint Presentation</vt:lpstr>
      <vt:lpstr>大坡特兰地区亚裔人口统计</vt:lpstr>
      <vt:lpstr>PowerPoint Presentation</vt:lpstr>
      <vt:lpstr>PowerPoint Presentation</vt:lpstr>
      <vt:lpstr>行走祷告的意义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2331</cp:revision>
  <dcterms:created xsi:type="dcterms:W3CDTF">2014-11-02T05:55:36Z</dcterms:created>
  <dcterms:modified xsi:type="dcterms:W3CDTF">2019-08-10T17:05:28Z</dcterms:modified>
</cp:coreProperties>
</file>