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  <p:sldMasterId id="2147500269" r:id="rId7"/>
  </p:sldMasterIdLst>
  <p:notesMasterIdLst>
    <p:notesMasterId r:id="rId34"/>
  </p:notesMasterIdLst>
  <p:sldIdLst>
    <p:sldId id="8432" r:id="rId8"/>
    <p:sldId id="8403" r:id="rId9"/>
    <p:sldId id="8445" r:id="rId10"/>
    <p:sldId id="8464" r:id="rId11"/>
    <p:sldId id="8465" r:id="rId12"/>
    <p:sldId id="8466" r:id="rId13"/>
    <p:sldId id="8469" r:id="rId14"/>
    <p:sldId id="8467" r:id="rId15"/>
    <p:sldId id="8468" r:id="rId16"/>
    <p:sldId id="8473" r:id="rId17"/>
    <p:sldId id="8458" r:id="rId18"/>
    <p:sldId id="8450" r:id="rId19"/>
    <p:sldId id="8471" r:id="rId20"/>
    <p:sldId id="8449" r:id="rId21"/>
    <p:sldId id="8477" r:id="rId22"/>
    <p:sldId id="8472" r:id="rId23"/>
    <p:sldId id="8479" r:id="rId24"/>
    <p:sldId id="8474" r:id="rId25"/>
    <p:sldId id="8475" r:id="rId26"/>
    <p:sldId id="8476" r:id="rId27"/>
    <p:sldId id="8478" r:id="rId28"/>
    <p:sldId id="8457" r:id="rId29"/>
    <p:sldId id="8480" r:id="rId30"/>
    <p:sldId id="8416" r:id="rId31"/>
    <p:sldId id="8442" r:id="rId32"/>
    <p:sldId id="8481" r:id="rId33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7E3"/>
    <a:srgbClr val="FF05D5"/>
    <a:srgbClr val="FFA7F0"/>
    <a:srgbClr val="FFB7F3"/>
    <a:srgbClr val="F7D5F5"/>
    <a:srgbClr val="FFCDF7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560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4280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907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3305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613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692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197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7310E6-29EF-4A1D-AAEF-DA37F8D53DA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6593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2022E7-3A11-4B50-A1B9-68AA8B5F1928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33754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546064-3F81-40E4-AF43-F0114894FE39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3484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CF6BEF-25EC-42A1-A202-92E64CE4AE39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8730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223DB6-1025-4D46-9B09-B30164AFE292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18579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179C79-861F-4250-A6BC-60DCA3177A9C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09340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5553EC-2986-44BC-ADA4-6CE26B6F1972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23755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7D456F-3718-479C-9ED5-6D72FA609F75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6673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22FC8F-A772-4141-B1DE-FC21E65EC7C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5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6EE5AB-AC42-4778-9A21-1F80D686FF23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964753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80B9E-9A50-4D5B-8DC9-0FA1675BDA3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6897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9219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C0E2AB-EE73-460D-87A6-4D908BF08581}" type="slidenum"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55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70" r:id="rId1"/>
    <p:sldLayoutId id="2147500271" r:id="rId2"/>
    <p:sldLayoutId id="2147500272" r:id="rId3"/>
    <p:sldLayoutId id="2147500273" r:id="rId4"/>
    <p:sldLayoutId id="2147500274" r:id="rId5"/>
    <p:sldLayoutId id="2147500275" r:id="rId6"/>
    <p:sldLayoutId id="2147500276" r:id="rId7"/>
    <p:sldLayoutId id="2147500277" r:id="rId8"/>
    <p:sldLayoutId id="2147500278" r:id="rId9"/>
    <p:sldLayoutId id="2147500279" r:id="rId10"/>
    <p:sldLayoutId id="21475002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4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8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0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2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32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一加一大於二 </a:t>
            </a:r>
            <a:endParaRPr kumimoji="1" lang="en-US" altLang="zh-TW" sz="8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zh-TW" altLang="en-US" sz="1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6000" b="1" dirty="0" smtClean="0">
                <a:solidFill>
                  <a:srgbClr val="FF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Creating Synergy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Century Schoolbook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August 4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41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499" y="777908"/>
            <a:ext cx="902123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那時，米甸人、亞瑪力人，和東方人都聚集過河，在耶斯列平原安營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和華的靈降在基甸身上，他就吹角；亞比以謝族都聚集跟隨他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 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打發人走遍瑪拿西地，瑪拿西人也聚集跟隨他；又打發人去見亞設人、西布倫人、拿弗他利人，他們也都出來與他們會合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士師記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Judges 6:33-35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91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åºç¸ææç±³ç¸äººå°å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76" y="392057"/>
            <a:ext cx="5021792" cy="655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16867" y="867833"/>
            <a:ext cx="1964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拿弗他利</a:t>
            </a:r>
            <a:endParaRPr lang="en-US" sz="3200" dirty="0">
              <a:solidFill>
                <a:srgbClr val="C0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56568" y="1688984"/>
            <a:ext cx="14853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西布</a:t>
            </a:r>
            <a:r>
              <a:rPr lang="zh-TW" altLang="en-US" sz="3200" dirty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倫</a:t>
            </a:r>
            <a:endParaRPr lang="en-US" sz="3200" dirty="0">
              <a:solidFill>
                <a:srgbClr val="C0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60735" y="2279534"/>
            <a:ext cx="10054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3200" dirty="0" smtClean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亞</a:t>
            </a:r>
            <a:r>
              <a:rPr lang="zh-TW" altLang="en-US" sz="3200" dirty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設</a:t>
            </a:r>
            <a:endParaRPr lang="en-US" sz="3200" dirty="0">
              <a:solidFill>
                <a:srgbClr val="C0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88282" y="4391967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3200" dirty="0" smtClean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瑪拿</a:t>
            </a:r>
            <a:r>
              <a:rPr lang="zh-TW" altLang="en-US" sz="3200" dirty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西</a:t>
            </a:r>
            <a:endParaRPr lang="en-US" sz="3200" dirty="0">
              <a:solidFill>
                <a:srgbClr val="C0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78606" y="5568836"/>
            <a:ext cx="1261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800" dirty="0" smtClean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以法</a:t>
            </a:r>
            <a:r>
              <a:rPr lang="zh-TW" altLang="en-US" sz="2800" dirty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蓮</a:t>
            </a:r>
            <a:endParaRPr lang="en-US" sz="2800" dirty="0">
              <a:solidFill>
                <a:srgbClr val="C0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80492" y="2629757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800" smtClean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東瑪</a:t>
            </a:r>
            <a:r>
              <a:rPr lang="zh-TW" altLang="en-US" sz="2800" dirty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拿西</a:t>
            </a:r>
            <a:endParaRPr lang="en-US" sz="2800" dirty="0">
              <a:solidFill>
                <a:srgbClr val="C0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96167" y="3539807"/>
            <a:ext cx="1261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800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耶斯列</a:t>
            </a:r>
            <a:endParaRPr lang="en-US" sz="28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09947" y="3282128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3600" dirty="0" smtClean="0">
                <a:solidFill>
                  <a:srgbClr val="00B0F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哈律</a:t>
            </a:r>
            <a:r>
              <a:rPr lang="zh-TW" altLang="en-US" sz="3600" dirty="0">
                <a:solidFill>
                  <a:srgbClr val="00B0F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泉</a:t>
            </a:r>
            <a:endParaRPr lang="en-US" sz="3600" dirty="0">
              <a:solidFill>
                <a:srgbClr val="00B0F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4496250" y="3429000"/>
            <a:ext cx="978408" cy="304800"/>
          </a:xfrm>
          <a:prstGeom prst="leftArrow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3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499" y="777908"/>
            <a:ext cx="902123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三百人就吹角，耶和華使全營的人用刀互相擊殺，逃到西利拉的伯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‧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哈示他，直逃到靠近他巴的亞伯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‧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米何拉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。以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色列人就從拿弗他利、亞設，和瑪拿西全地聚集來追趕米甸人。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士師記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Judges 7:22-23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24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499" y="777908"/>
            <a:ext cx="902123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基甸打發人走遍以法蓮山地，說：「你們下來攻擊米甸人，爭先把守約旦河的渡口，直到伯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‧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巴拉。」於是以法蓮的眾人聚集，把守約旦河的渡口，直到伯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‧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巴拉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，捉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住了米甸人的兩個首領：一名俄立，一名西伊伯；將俄立殺在俄立磐石上，將西伊伯殺在西伊伯酒醡那裡；又追趕米甸人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士師記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Judges 7:24-25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0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åºç¸ææç±³ç¸äººå°å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76" y="392057"/>
            <a:ext cx="5021792" cy="655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62399" y="867833"/>
            <a:ext cx="1718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拿弗他利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56568" y="1688984"/>
            <a:ext cx="14853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西布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倫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12031" y="227953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亞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65225" y="4391967"/>
            <a:ext cx="1261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瑪拿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西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85976" y="5652240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以法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蓮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80492" y="2629757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東瑪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拿西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96167" y="3539807"/>
            <a:ext cx="1261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耶斯列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640491" y="5833533"/>
            <a:ext cx="1655409" cy="389467"/>
          </a:xfrm>
          <a:prstGeom prst="rightArrow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4821765" y="4241800"/>
            <a:ext cx="359833" cy="1591733"/>
          </a:xfrm>
          <a:prstGeom prst="downArrow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07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499" y="921841"/>
            <a:ext cx="9021234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以法蓮人對基甸說：「你去與米甸人爭戰，沒有招我們同去，為甚麼這樣待我們呢？」他們就與基甸大大地爭吵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士師記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Judges 8:1</a:t>
            </a:r>
            <a:r>
              <a:rPr kumimoji="1" lang="en-US" altLang="zh-TW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3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Now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kumimoji="1" lang="en-US" altLang="zh-TW" sz="3600" b="1" dirty="0" err="1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Ephraimites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asked Gideon, “Why have you treated us like this? Why didn’t you call us when you went to fight Midian?” And they challenged him vigorously.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60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498" y="777908"/>
            <a:ext cx="9080501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基甸對他們說：「我所行的豈能比你們所行的呢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法蓮拾取剩下的葡萄不強過亞比以謝所摘的葡萄嗎？ 　神已將米甸人的兩個首領俄立和西伊伯交在你們手中；我所行的豈能比你們所行的呢？」基甸說了這話，以法蓮人的怒氣就消了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士師記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Judges 8:2-3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9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00" y="890343"/>
            <a:ext cx="901700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回答柔和，使怒消退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言語暴戾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觸動怒氣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智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慧人的舌善發知識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愚昧人的口吐出愚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昧。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15:1-2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gentle answer turns away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wrath, but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 harsh word stirs up anger.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tongue of the wise adorns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knowledge, but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mouth of the fool gushes folly.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92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43095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" y="1575418"/>
            <a:ext cx="909607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不要忽略或掩蓋情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緒和問</a:t>
            </a: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題</a:t>
            </a:r>
            <a:endParaRPr kumimoji="1"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1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力</a:t>
            </a:r>
            <a:r>
              <a:rPr kumimoji="1" lang="zh-TW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求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面對面的溝通連結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noProof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習慣棘手對話時不舒服的感受</a:t>
            </a:r>
            <a:endParaRPr kumimoji="1" lang="en-US" altLang="zh-TW" sz="4800" b="1" noProof="0" dirty="0" smtClean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真誠地傾</a:t>
            </a:r>
            <a:r>
              <a:rPr kumimoji="1" lang="zh-TW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聽、選擇和善</a:t>
            </a:r>
            <a:endParaRPr kumimoji="1" lang="en-US" altLang="zh-TW" sz="4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設</a:t>
            </a:r>
            <a:r>
              <a:rPr kumimoji="1" lang="zh-TW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立屬神的自我價值的界</a:t>
            </a:r>
            <a:r>
              <a:rPr kumimoji="1" lang="zh-TW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線</a:t>
            </a:r>
            <a:endParaRPr kumimoji="1" lang="en-US" altLang="zh-TW" sz="4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尋</a:t>
            </a:r>
            <a:r>
              <a:rPr kumimoji="1" lang="zh-TW" altLang="en-US" sz="4800" b="1" noProof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求協同效應</a:t>
            </a:r>
            <a:r>
              <a:rPr kumimoji="1" lang="zh-TW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而非改變對方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267" y="373229"/>
            <a:ext cx="8513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一加一大於二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100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11" y="80649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732" y="1085986"/>
            <a:ext cx="907626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chemeClr val="bg1"/>
                </a:solidFill>
                <a:latin typeface="Century" panose="02040604050505020304" pitchFamily="18" charset="0"/>
                <a:ea typeface="Cambria" panose="02040503050406030204" pitchFamily="18" charset="0"/>
                <a:cs typeface="Arial" charset="0"/>
              </a:rPr>
              <a:t>“When </a:t>
            </a:r>
            <a:r>
              <a:rPr kumimoji="1" lang="en-US" altLang="zh-TW" sz="4000" b="1" dirty="0">
                <a:solidFill>
                  <a:schemeClr val="bg1"/>
                </a:solidFill>
                <a:latin typeface="Century" panose="02040604050505020304" pitchFamily="18" charset="0"/>
                <a:ea typeface="Cambria" panose="02040503050406030204" pitchFamily="18" charset="0"/>
                <a:cs typeface="Arial" charset="0"/>
              </a:rPr>
              <a:t>dealing with people, let us remember we are not dealing with creatures of logic. We are dealing with creatures of </a:t>
            </a:r>
            <a:r>
              <a:rPr kumimoji="1" lang="en-US" altLang="zh-TW" sz="4000" b="1" dirty="0" smtClean="0">
                <a:solidFill>
                  <a:schemeClr val="bg1"/>
                </a:solidFill>
                <a:latin typeface="Century" panose="02040604050505020304" pitchFamily="18" charset="0"/>
                <a:ea typeface="Cambria" panose="02040503050406030204" pitchFamily="18" charset="0"/>
                <a:cs typeface="Arial" charset="0"/>
              </a:rPr>
              <a:t>emotion.”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400" b="1" dirty="0" smtClean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當我們處理與人有關的問題時，要切記自己並不是在與理性的受造物互動，而是在與充滿情緒的受造物互動。</a:t>
            </a:r>
            <a:r>
              <a:rPr kumimoji="1" lang="zh-TW" altLang="en-US" sz="44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4800" dirty="0" smtClean="0">
                <a:solidFill>
                  <a:schemeClr val="bg1"/>
                </a:solidFill>
                <a:latin typeface="Courier New" panose="02070309020205020404" pitchFamily="49" charset="0"/>
                <a:ea typeface="DFKai-SB" pitchFamily="65" charset="-120"/>
                <a:cs typeface="Courier New" panose="02070309020205020404" pitchFamily="49" charset="0"/>
              </a:rPr>
              <a:t>─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i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Dale Carnegie</a:t>
            </a:r>
            <a:endParaRPr kumimoji="1" lang="en-US" altLang="zh-TW" sz="4400" b="1" i="1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70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08" y="153455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46567" y="2062251"/>
            <a:ext cx="9190567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要</a:t>
            </a:r>
            <a:r>
              <a:rPr kumimoji="1" lang="zh-TW" altLang="en-US" sz="6000" b="1" u="sng" dirty="0" smtClean="0">
                <a:solidFill>
                  <a:srgbClr val="FFC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勇敢面對</a:t>
            </a:r>
            <a:r>
              <a:rPr kumimoji="1" lang="zh-TW" altLang="en-US" sz="4800" b="1" dirty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冰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山底下的問</a:t>
            </a:r>
            <a:r>
              <a:rPr kumimoji="1" lang="zh-TW" altLang="en-US" sz="4800" b="1" dirty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題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夫妻要先恩典、後真理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夫妻要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先有親</a:t>
            </a: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密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關</a:t>
            </a: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、後工</a:t>
            </a: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作</a:t>
            </a: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6608" y="569122"/>
            <a:ext cx="87852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「夫妻可以愛火重燃」</a:t>
            </a:r>
            <a:r>
              <a:rPr lang="en-US" sz="66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 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687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0778" y="150499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739" y="1689100"/>
            <a:ext cx="9182739" cy="5168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7001" y="529104"/>
            <a:ext cx="87490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TW" sz="60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“Elephant in the room”</a:t>
            </a:r>
            <a:endParaRPr lang="en-US" sz="6000" b="1" dirty="0">
              <a:solidFill>
                <a:srgbClr val="FFFF00"/>
              </a:solidFill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362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43095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" y="1575418"/>
            <a:ext cx="909607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不要忽略或掩蓋情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緒和問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題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力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求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面對面的溝通連結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習慣棘手對話時不舒服的感受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真誠地傾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聽、選擇和善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設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立屬神的自我價值的界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線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尋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求協同效應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而非改變對方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267" y="373229"/>
            <a:ext cx="8513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一加一大於二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56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3745" y="144850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7335" y="2015685"/>
            <a:ext cx="8119532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文字</a:t>
            </a:r>
            <a:r>
              <a:rPr kumimoji="1" lang="zh-TW" altLang="en-US" sz="600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─   </a:t>
            </a:r>
            <a:r>
              <a:rPr kumimoji="1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7%</a:t>
            </a: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語調 </a:t>
            </a:r>
            <a:r>
              <a:rPr kumimoji="1" lang="zh-TW" altLang="en-US" sz="6000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─ </a:t>
            </a:r>
            <a:r>
              <a:rPr kumimoji="1" lang="en-US" altLang="zh-TW" sz="60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38%</a:t>
            </a: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1100" b="1" noProof="0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身體語言 </a:t>
            </a:r>
            <a:r>
              <a:rPr kumimoji="1" lang="zh-TW" altLang="en-US" sz="6000" i="0" u="none" strike="noStrike" kern="120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─  </a:t>
            </a:r>
            <a:r>
              <a:rPr kumimoji="1" lang="en-US" altLang="zh-TW" sz="6000" b="1" i="0" u="none" strike="noStrike" kern="120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55%</a:t>
            </a: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267" y="373229"/>
            <a:ext cx="8513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溝</a:t>
            </a:r>
            <a:r>
              <a:rPr lang="zh-TW" altLang="en-US" sz="72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通的管道與果效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756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43095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" y="1575418"/>
            <a:ext cx="909607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不要忽略或掩蓋情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緒和問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題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力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求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面對面的溝通連結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習慣棘手對話時不舒服的感受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真誠地傾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聽、選擇和善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設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立屬神的自我價值的界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線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尋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求協同效應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而非改變對方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267" y="373229"/>
            <a:ext cx="8513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一加一大於二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298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00" y="890343"/>
            <a:ext cx="9017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未曾聽完先回答的，便是他的愚昧和羞辱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18:13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To answer before listening—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  that is folly and shame.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34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00" y="890343"/>
            <a:ext cx="9017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先訴情由的，似乎有理；但鄰舍來到，就察出實情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18:17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In a lawsuit the first to speak seems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right, until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someone comes forward and cross-examines.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56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00" y="890343"/>
            <a:ext cx="9017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生死在舌頭的權下，喜愛它的，必吃它所結的果子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18:21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tongue has the power of life and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death, and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those who love it will eat its fruit.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3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43095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" y="1575418"/>
            <a:ext cx="909607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不要忽略或掩蓋情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緒和問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題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力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求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面對面的溝通連結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習慣棘手對話時不舒服的感受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真誠地傾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聽、選擇和善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設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立屬神的自我價值的界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線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尋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求協同效應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而非改變對方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267" y="373229"/>
            <a:ext cx="8513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一加一大於二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68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08" y="153455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4301" y="2371285"/>
            <a:ext cx="8767942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取得對自己最好的結果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委身追求對方最大利益</a:t>
            </a:r>
            <a:endParaRPr kumimoji="1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6954" y="569122"/>
            <a:ext cx="73403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Synergy</a:t>
            </a:r>
            <a:r>
              <a:rPr lang="zh-TW" altLang="en-US" sz="66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 協同效應</a:t>
            </a:r>
            <a:r>
              <a:rPr lang="en-US" sz="66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 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81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43095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" y="1575418"/>
            <a:ext cx="909607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不要忽略或掩蓋情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緒和問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題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力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求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面對面的溝通連結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習慣棘手對話時不舒服的感受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真誠地傾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聽、選擇和善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設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立屬神的自我價值的界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線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尋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求協同效應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而非改變對方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267" y="373229"/>
            <a:ext cx="8513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一加一大於二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083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29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「從破碎到自由」</a:t>
            </a:r>
            <a:endParaRPr lang="en-US" altLang="zh-TW" sz="8000" b="1" dirty="0"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4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246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5D5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「從破碎到自由」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47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"/>
          <p:cNvSpPr>
            <a:spLocks noChangeArrowheads="1"/>
          </p:cNvSpPr>
          <p:nvPr/>
        </p:nvSpPr>
        <p:spPr bwMode="auto">
          <a:xfrm>
            <a:off x="152400" y="838206"/>
            <a:ext cx="90805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同領聖餐</a:t>
            </a:r>
            <a:r>
              <a:rPr kumimoji="0" lang="zh-TW" alt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Holy Communion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310" y="1807335"/>
            <a:ext cx="7765698" cy="481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5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7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28328</TotalTime>
  <Words>1348</Words>
  <Application>Microsoft Office PowerPoint</Application>
  <PresentationFormat>On-screen Show (4:3)</PresentationFormat>
  <Paragraphs>174</Paragraphs>
  <Slides>26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26</vt:i4>
      </vt:variant>
    </vt:vector>
  </HeadingPairs>
  <TitlesOfParts>
    <vt:vector size="55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Medium</vt:lpstr>
      <vt:lpstr>Yu Gothic UI</vt:lpstr>
      <vt:lpstr>Yu Gothic UI Semibold</vt:lpstr>
      <vt:lpstr>Arial</vt:lpstr>
      <vt:lpstr>Arial Narrow</vt:lpstr>
      <vt:lpstr>Calibri</vt:lpstr>
      <vt:lpstr>Cambria</vt:lpstr>
      <vt:lpstr>Century</vt:lpstr>
      <vt:lpstr>Century Schoolbook</vt:lpstr>
      <vt:lpstr>Charis SIL</vt:lpstr>
      <vt:lpstr>Courier New</vt:lpstr>
      <vt:lpstr>Mongolian Baiti</vt:lpstr>
      <vt:lpstr>Tahoma</vt:lpstr>
      <vt:lpstr>Times New Roman</vt:lpstr>
      <vt:lpstr>Verdana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17_Office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2373</cp:revision>
  <dcterms:created xsi:type="dcterms:W3CDTF">2014-11-02T05:55:36Z</dcterms:created>
  <dcterms:modified xsi:type="dcterms:W3CDTF">2019-08-10T17:04:16Z</dcterms:modified>
</cp:coreProperties>
</file>