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183" r:id="rId10"/>
  </p:sldMasterIdLst>
  <p:notesMasterIdLst>
    <p:notesMasterId r:id="rId31"/>
  </p:notesMasterIdLst>
  <p:sldIdLst>
    <p:sldId id="9623" r:id="rId11"/>
    <p:sldId id="10000" r:id="rId12"/>
    <p:sldId id="10001" r:id="rId13"/>
    <p:sldId id="10002" r:id="rId14"/>
    <p:sldId id="10003" r:id="rId15"/>
    <p:sldId id="10004" r:id="rId16"/>
    <p:sldId id="10005" r:id="rId17"/>
    <p:sldId id="10006" r:id="rId18"/>
    <p:sldId id="10007" r:id="rId19"/>
    <p:sldId id="10008" r:id="rId20"/>
    <p:sldId id="10009" r:id="rId21"/>
    <p:sldId id="10010" r:id="rId22"/>
    <p:sldId id="9905" r:id="rId23"/>
    <p:sldId id="9906" r:id="rId24"/>
    <p:sldId id="9990" r:id="rId25"/>
    <p:sldId id="9987" r:id="rId26"/>
    <p:sldId id="9989" r:id="rId27"/>
    <p:sldId id="9988" r:id="rId28"/>
    <p:sldId id="9986" r:id="rId29"/>
    <p:sldId id="9998" r:id="rId30"/>
  </p:sldIdLst>
  <p:sldSz cx="9144000" cy="6858000" type="screen4x3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CC"/>
    <a:srgbClr val="FFFF99"/>
    <a:srgbClr val="FFCCCC"/>
    <a:srgbClr val="FFCCFF"/>
    <a:srgbClr val="CCFFCC"/>
    <a:srgbClr val="FFFF66"/>
    <a:srgbClr val="FFCC99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726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4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12/10/2019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9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8" y="1428739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7" y="6000775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2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2" y="642927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2" y="5214959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659" y="3071855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5" y="1600202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3" y="1600202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3" y="1500247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9" y="1500184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4" y="5505577"/>
            <a:ext cx="8715436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4" y="6072323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1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7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12/10/2019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502"/>
            <a:ext cx="2895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502"/>
            <a:ext cx="21336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94" y="4194286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94" y="3617956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9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83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99" y="1990783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7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14" y="153517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1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56" y="27319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2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56" y="143516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6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6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906" y="846219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6" y="846219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7007"/>
            <a:ext cx="77724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61"/>
            <a:ext cx="77724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55"/>
            <a:ext cx="40386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47"/>
            <a:ext cx="4040188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86" y="1535147"/>
            <a:ext cx="4041775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86" y="2174875"/>
            <a:ext cx="4041775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107"/>
            <a:ext cx="3008313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58"/>
            <a:ext cx="5111750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33"/>
            <a:ext cx="3008313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59"/>
            <a:ext cx="54864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77"/>
            <a:ext cx="54864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55"/>
            <a:ext cx="82296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745"/>
            <a:ext cx="2057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745"/>
            <a:ext cx="60198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58"/>
            <a:ext cx="77724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51"/>
            <a:ext cx="77724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53" y="1535118"/>
            <a:ext cx="4041775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53" y="2174875"/>
            <a:ext cx="4041775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32" y="273050"/>
            <a:ext cx="3008313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32" y="1435123"/>
            <a:ext cx="3008313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83"/>
            <a:ext cx="54864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45"/>
            <a:ext cx="82296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96"/>
            <a:ext cx="2057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96"/>
            <a:ext cx="60198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7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66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0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" y="961200"/>
            <a:ext cx="920420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4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872" y="260648"/>
            <a:ext cx="920420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2549848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43200" y="1800000"/>
            <a:ext cx="1979960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251576" y="2174400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" y="961058"/>
            <a:ext cx="919758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96000" y="1700213"/>
            <a:ext cx="234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96000" y="2134799"/>
            <a:ext cx="504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7195" y="261194"/>
            <a:ext cx="920874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5"/>
            <a:ext cx="9144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9144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2549847" y="1144272"/>
            <a:ext cx="2087984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975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174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48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1404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2025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043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630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140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0205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416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7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2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740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740" y="1990783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367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367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6"/>
            <a:ext cx="2160588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867400" y="6400855"/>
            <a:ext cx="2160588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3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184" r:id="rId1"/>
    <p:sldLayoutId id="2147501185" r:id="rId2"/>
    <p:sldLayoutId id="2147501186" r:id="rId3"/>
    <p:sldLayoutId id="2147501187" r:id="rId4"/>
    <p:sldLayoutId id="2147501188" r:id="rId5"/>
    <p:sldLayoutId id="2147501189" r:id="rId6"/>
    <p:sldLayoutId id="2147501190" r:id="rId7"/>
    <p:sldLayoutId id="2147501191" r:id="rId8"/>
    <p:sldLayoutId id="2147501192" r:id="rId9"/>
    <p:sldLayoutId id="2147501193" r:id="rId10"/>
    <p:sldLayoutId id="21475011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0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898" y="-66674"/>
            <a:ext cx="11262099" cy="6857999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補還</a:t>
            </a: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的季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節</a:t>
            </a:r>
            <a:r>
              <a:rPr kumimoji="1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1" lang="en-US" altLang="zh-TW" sz="6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haris SIL" panose="02000500060000020004" pitchFamily="2" charset="0"/>
              </a:rPr>
              <a:t>Season of Restitution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marL="0" marR="0" lvl="0" indent="0" algn="ctr" defTabSz="456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endParaRPr kumimoji="0" lang="en-US" altLang="zh-TW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 charset="0"/>
              </a:rPr>
              <a:t>波特蘭靈糧堂</a:t>
            </a:r>
            <a:endParaRPr kumimoji="0" lang="en-US" altLang="zh-TW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itchFamily="34" charset="-128"/>
              <a:ea typeface="新細明體" panose="02020500000000000000" pitchFamily="18" charset="-120"/>
              <a:cs typeface="Arial" charset="0"/>
            </a:endParaRPr>
          </a:p>
          <a:p>
            <a:pPr marL="0" marR="0" lvl="0" indent="0" algn="ctr" defTabSz="914134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December 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8</a:t>
            </a:r>
            <a:r>
              <a:rPr kumimoji="0" lang="en-US" altLang="zh-TW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golian Baiti" panose="03000500000000000000" pitchFamily="66" charset="0"/>
                <a:ea typeface="新細明體" panose="02020500000000000000" pitchFamily="18" charset="-120"/>
                <a:cs typeface="Mongolian Baiti" panose="03000500000000000000" pitchFamily="66" charset="0"/>
              </a:rPr>
              <a:t>,  2019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2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7699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750894"/>
            <a:ext cx="894239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以別神代替耶和華的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（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或譯：送禮物給別神的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），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他們的愁苦必加增；他們所澆奠的血我不獻上；我嘴唇也不提別神的名號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和華是我的產業，是我杯中的分；我所得的，你為我持守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詩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篇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Psalm 16:4-5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4</a:t>
            </a:r>
            <a:r>
              <a:rPr kumimoji="1" lang="en-US" altLang="zh-TW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Those who run after other gods will suffer more and more.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0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987871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1384591"/>
            <a:ext cx="8963586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約珥書的啟示</a:t>
            </a:r>
            <a:endParaRPr kumimoji="1" lang="en-US" altLang="zh-TW" sz="7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inspiration of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book of Joel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7699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623263"/>
            <a:ext cx="896358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耶和華的話臨到毘土珥的兒子約珥。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老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年人哪，當聽我的話；國中的居民哪，都要側耳而聽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你們的日子，或你們列祖的日子，曾有這樣的事嗎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？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們要將這事傳與子，子傳與孫，孫傳與後代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。剪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蟲剩下的，蝗蟲來吃；蝗蟲剩下的，蝻子來吃；蝻子剩下的，螞蚱來吃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Joel 1:1-4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56106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535979"/>
            <a:ext cx="90030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蝗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蟲大軍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Locust Swarms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16" y="1807286"/>
            <a:ext cx="8899520" cy="482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6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881" y="253291"/>
            <a:ext cx="9174881" cy="1001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7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7699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721459"/>
            <a:ext cx="894239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我打發到你們中間的大軍隊，就是蝗蟲、蝻子、螞蚱、剪蟲，那些年所吃的，我要補還你們。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們必多吃而得飽足，就讚美為你們行奇妙事之耶和華─你們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神的名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  我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的百姓必永遠不致羞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愧。</a:t>
            </a:r>
            <a:r>
              <a:rPr kumimoji="1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endParaRPr kumimoji="1" lang="en-US" altLang="zh-TW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Joel 2:25-26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5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25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Then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I will make up to you for the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years That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swarming locust has eaten,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56106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423" y="535979"/>
            <a:ext cx="90030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蝗蟲大軍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Locust Swarms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423" y="1776790"/>
            <a:ext cx="892094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神的管教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God’s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Chastising</a:t>
            </a: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財務、健康、人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際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關係、屬靈產業的虧損 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Losses &amp; Hurts</a:t>
            </a: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1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目的要帶領遠離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神的人快快回轉歸向祂 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Return to God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5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57699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0901" y="623263"/>
            <a:ext cx="896358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耶和華說：雖然如此，你們應當禁食、哭泣、悲哀，一心歸向我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們要撕裂心腸，不撕裂衣服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歸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向耶和華─你們的</a:t>
            </a:r>
            <a:r>
              <a:rPr kumimoji="1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　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神；因為他有恩典，有憐憫，不輕易發怒，有豐盛的慈愛，並且後悔不降所說的災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Joel 2:12-13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</a:t>
            </a: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12b  </a:t>
            </a: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“Return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to Me with all your heart,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with fasting, weeping and mourning;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rend your heart and not your garments.”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4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63916" y="1460913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042" y="445250"/>
            <a:ext cx="9003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領受補還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</a:t>
            </a: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Receiving Restitution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776164"/>
            <a:ext cx="909705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一心歸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向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神 </a:t>
            </a: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  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Return to God with all our heart</a:t>
            </a: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真實的悔改 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Authentic repentance</a:t>
            </a:r>
          </a:p>
          <a:p>
            <a:pPr marL="0" marR="0" lvl="0" indent="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  <a:p>
            <a:pPr marL="857250" marR="0" lvl="0" indent="-857250" algn="l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聖靈的更新 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Renewal by the Holy Spirit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Yu Gothic UI Semibold" panose="020B0700000000000000" pitchFamily="34" charset="-128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5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730756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473" y="934954"/>
            <a:ext cx="876480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以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後，我要將我的靈澆灌凡有血氣的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。你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們的兒女要說預言；你們的老年人要做異夢，少年人要見異象。 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在</a:t>
            </a: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那些日子，我要將我的靈澆灌我的僕人和使女</a:t>
            </a:r>
            <a:r>
              <a:rPr kumimoji="1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+mn-cs"/>
              </a:rPr>
              <a:t>。</a:t>
            </a:r>
            <a:endParaRPr kumimoji="1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約珥書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1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Joel 2:28-29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endParaRPr kumimoji="1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28a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And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afterward, I </a:t>
            </a:r>
            <a:r>
              <a:rPr kumimoji="1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will pour out my Spirit on all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people.</a:t>
            </a:r>
            <a:endParaRPr kumimoji="1" lang="en-US" altLang="zh-TW" sz="7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17175" y="2394105"/>
            <a:ext cx="9144000" cy="323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回應詩歌</a:t>
            </a:r>
            <a:endParaRPr kumimoji="0" lang="en-US" altLang="zh-TW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8000" b="1" dirty="0">
                <a:solidFill>
                  <a:srgbClr val="00000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從破碎到自由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7088" y="2394105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Play video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從破碎到自由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anose="02040604050505020304" pitchFamily="18" charset="0"/>
                <a:ea typeface="DFKai-SB" pitchFamily="65" charset="-120"/>
                <a:cs typeface="Arial" charset="0"/>
              </a:rPr>
              <a:t>」</a:t>
            </a: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04735" y="1109113"/>
            <a:ext cx="8934532" cy="658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今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天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主日有三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位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姐妹將要接受洗禮：</a:t>
            </a:r>
            <a:endParaRPr kumimoji="0" lang="en-US" altLang="zh-TW" sz="5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蔡羽妍  </a:t>
            </a:r>
            <a:r>
              <a:rPr lang="en-US" altLang="zh-TW" sz="4800" b="1" dirty="0" err="1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Vivi</a:t>
            </a:r>
            <a:r>
              <a:rPr lang="en-US" altLang="zh-TW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(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飛揚小組</a:t>
            </a:r>
            <a:r>
              <a:rPr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lang="zh-TW" altLang="en-US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邱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厚華  </a:t>
            </a:r>
            <a:r>
              <a:rPr lang="en-US" altLang="zh-TW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Christine (</a:t>
            </a:r>
            <a:r>
              <a:rPr lang="zh-TW" altLang="en-US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迦南小組</a:t>
            </a:r>
            <a:r>
              <a:rPr lang="en-US" altLang="zh-TW" sz="4800" b="1" dirty="0" smtClean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TW" sz="1600" b="1" dirty="0">
              <a:solidFill>
                <a:srgbClr val="FFFF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沈少妹  </a:t>
            </a:r>
            <a:r>
              <a:rPr kumimoji="0" lang="en-US" altLang="zh-TW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Shaomei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(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榮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耀小組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)</a:t>
            </a:r>
          </a:p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sz="4800" b="1" dirty="0">
                <a:solidFill>
                  <a:srgbClr val="FFFF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1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7103" y="1318661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4431" y="1392584"/>
            <a:ext cx="695266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受洗見證分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蔡羽妍</a:t>
            </a:r>
            <a:r>
              <a:rPr lang="zh-TW" altLang="en-US" sz="54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5400" b="1" dirty="0" err="1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Vivi</a:t>
            </a:r>
            <a:r>
              <a:rPr lang="zh-TW" altLang="en-US" sz="54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東區飛</a:t>
            </a:r>
            <a:r>
              <a:rPr lang="zh-TW" altLang="en-US" sz="60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揚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7103" y="1318661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303" y="1392584"/>
            <a:ext cx="7158100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受洗見證分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邱厚華</a:t>
            </a:r>
            <a:r>
              <a:rPr lang="zh-TW" altLang="en-US" sz="12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800" b="1" dirty="0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Christine</a:t>
            </a:r>
            <a:r>
              <a:rPr lang="en-US" altLang="zh-TW" sz="6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54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迦南小組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-459845" y="2323492"/>
            <a:ext cx="8928992" cy="32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受洗見證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Livia </a:t>
            </a:r>
            <a:r>
              <a:rPr kumimoji="0" lang="en-US" altLang="zh-TW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Huilin</a:t>
            </a:r>
            <a:r>
              <a:rPr kumimoji="0" lang="en-US" altLang="zh-TW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Yu</a:t>
            </a:r>
            <a:r>
              <a:rPr kumimoji="0" lang="zh-TW" alt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 </a:t>
            </a:r>
            <a:r>
              <a:rPr kumimoji="0" lang="zh-TW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余惠琳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姐妹    </a:t>
            </a:r>
            <a:endParaRPr kumimoji="0" lang="en-US" altLang="zh-TW" sz="4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東區喜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樂</a:t>
            </a:r>
            <a:r>
              <a:rPr kumimoji="0" lang="zh-TW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DFKai-SB" pitchFamily="65" charset="-12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81" cy="67761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7103" y="1318661"/>
            <a:ext cx="6227545" cy="3821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501" y="1392584"/>
            <a:ext cx="67311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 smtClean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受洗見證分</a:t>
            </a:r>
            <a:r>
              <a:rPr lang="zh-TW" altLang="en-US" sz="54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享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Schoolbook" panose="02040604050505020304" pitchFamily="18" charset="0"/>
                <a:ea typeface="DFKai-SB" pitchFamily="65" charset="-120"/>
                <a:cs typeface="Arial" charset="0"/>
              </a:rPr>
              <a:t> </a:t>
            </a:r>
            <a:endParaRPr kumimoji="0" lang="en-US" altLang="zh-TW" sz="48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Schoolbook" panose="02040604050505020304" pitchFamily="18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沈少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妹</a:t>
            </a:r>
            <a:r>
              <a:rPr lang="zh-TW" altLang="en-US" sz="2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b="1" dirty="0" err="1" smtClean="0">
                <a:solidFill>
                  <a:srgbClr val="C00000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Shaomei</a:t>
            </a:r>
            <a:r>
              <a:rPr lang="en-US" altLang="zh-TW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姐妹</a:t>
            </a:r>
            <a:endParaRPr lang="en-US" altLang="zh-TW" sz="4800" b="1" dirty="0" smtClean="0">
              <a:solidFill>
                <a:srgbClr val="C000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東區榮</a:t>
            </a:r>
            <a:r>
              <a:rPr lang="zh-TW" altLang="en-US" sz="6000" b="1" dirty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耀小</a:t>
            </a:r>
            <a:r>
              <a:rPr lang="zh-TW" altLang="en-US" sz="6000" b="1" dirty="0" smtClean="0">
                <a:solidFill>
                  <a:srgbClr val="C000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8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1123320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22" y="1360983"/>
            <a:ext cx="8753069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神的兒子顯現出來，為要除滅魔鬼的作為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約翰一書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1 John 3:8b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600" b="1" dirty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The reason the Son of God appeared was to destroy the devil’s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work.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anose="02040604050505020304" pitchFamily="18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81503" y="909825"/>
            <a:ext cx="8785225" cy="1444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8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15" y="1183742"/>
            <a:ext cx="914400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若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有人在基督裡，他就是新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造的人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，舊事已過，都變成新的了。 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切都是出於</a:t>
            </a:r>
            <a:r>
              <a:rPr kumimoji="1" lang="zh-TW" altLang="en-US" sz="36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　</a:t>
            </a:r>
            <a:r>
              <a:rPr kumimoji="1" lang="zh-TW" altLang="en-US" sz="4400" b="1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神；他藉著基督使我們與他和好，又將勸人與他和好的職分賜給我們</a:t>
            </a:r>
            <a:r>
              <a:rPr kumimoji="1" lang="zh-TW" altLang="en-US" sz="4400" b="1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 </a:t>
            </a:r>
            <a:r>
              <a:rPr kumimoji="1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kumimoji="1" lang="zh-TW" altLang="en-US" sz="4000" b="1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哥林多後書 </a:t>
            </a:r>
            <a:r>
              <a:rPr kumimoji="1" lang="en-US" altLang="zh-TW" sz="4000" b="1" dirty="0" smtClean="0">
                <a:solidFill>
                  <a:srgbClr val="FFFFFF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2 Cor. 5:17-18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 sz="9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17  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Therefore, if anyone is in Christ, the new creation has come</a:t>
            </a:r>
            <a:r>
              <a:rPr kumimoji="1" lang="en-US" altLang="zh-TW" sz="3600" b="1" dirty="0" smtClean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: </a:t>
            </a:r>
            <a:r>
              <a:rPr kumimoji="1" lang="en-US" altLang="zh-TW" sz="3600" b="1" dirty="0">
                <a:solidFill>
                  <a:srgbClr val="FFFFFF"/>
                </a:solidFill>
                <a:latin typeface="Charis SIL" panose="02000500060000020004" pitchFamily="2" charset="0"/>
                <a:ea typeface="Charis SIL" panose="02000500060000020004" pitchFamily="2" charset="0"/>
                <a:cs typeface="Charis SIL" panose="02000500060000020004" pitchFamily="2" charset="0"/>
              </a:rPr>
              <a:t>The old has gone, the new is here!</a:t>
            </a:r>
            <a:endParaRPr kumimoji="1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ris SIL" panose="02000500060000020004" pitchFamily="2" charset="0"/>
              <a:ea typeface="Charis SIL" panose="02000500060000020004" pitchFamily="2" charset="0"/>
              <a:cs typeface="Charis SIL" panose="02000500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8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30591</TotalTime>
  <Words>751</Words>
  <Application>Microsoft Office PowerPoint</Application>
  <PresentationFormat>On-screen Show (4:3)</PresentationFormat>
  <Paragraphs>135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Arial Unicode MS</vt:lpstr>
      <vt:lpstr>標楷體</vt:lpstr>
      <vt:lpstr>標楷體</vt:lpstr>
      <vt:lpstr>Microsoft YaHei</vt:lpstr>
      <vt:lpstr>新細明體</vt:lpstr>
      <vt:lpstr>宋体</vt:lpstr>
      <vt:lpstr>Yu Gothic UI</vt:lpstr>
      <vt:lpstr>Yu Gothic UI Semibold</vt:lpstr>
      <vt:lpstr>Arial</vt:lpstr>
      <vt:lpstr>Arial Narrow</vt:lpstr>
      <vt:lpstr>Calibri</vt:lpstr>
      <vt:lpstr>Cambria</vt:lpstr>
      <vt:lpstr>Century</vt:lpstr>
      <vt:lpstr>Century Schoolbook</vt:lpstr>
      <vt:lpstr>Charis SIL</vt:lpstr>
      <vt:lpstr>Franklin Gothic Medium</vt:lpstr>
      <vt:lpstr>Mongolian Baiti</vt:lpstr>
      <vt:lpstr>Times New Roman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1_預設簡報設計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2539</cp:revision>
  <dcterms:created xsi:type="dcterms:W3CDTF">2014-11-02T05:55:36Z</dcterms:created>
  <dcterms:modified xsi:type="dcterms:W3CDTF">2019-12-11T05:20:27Z</dcterms:modified>
</cp:coreProperties>
</file>