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8" r:id="rId2"/>
    <p:sldId id="280" r:id="rId3"/>
    <p:sldId id="289" r:id="rId4"/>
    <p:sldId id="290" r:id="rId5"/>
    <p:sldId id="281" r:id="rId6"/>
    <p:sldId id="291" r:id="rId7"/>
    <p:sldId id="292" r:id="rId8"/>
    <p:sldId id="293" r:id="rId9"/>
    <p:sldId id="298" r:id="rId10"/>
    <p:sldId id="299" r:id="rId11"/>
    <p:sldId id="297" r:id="rId12"/>
  </p:sldIdLst>
  <p:sldSz cx="9144000" cy="6858000" type="screen4x3"/>
  <p:notesSz cx="6950075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99CC"/>
    <a:srgbClr val="0000CC"/>
    <a:srgbClr val="00FFFF"/>
    <a:srgbClr val="336699"/>
    <a:srgbClr val="800080"/>
    <a:srgbClr val="9966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98" autoAdjust="0"/>
    <p:restoredTop sz="90929"/>
  </p:normalViewPr>
  <p:slideViewPr>
    <p:cSldViewPr>
      <p:cViewPr varScale="1">
        <p:scale>
          <a:sx n="72" d="100"/>
          <a:sy n="72" d="100"/>
        </p:scale>
        <p:origin x="832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1963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7000" y="0"/>
            <a:ext cx="3011488" cy="461963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FCB6A6C-65AE-4B72-BAB8-B06DB8ED8D8D}" type="datetimeFigureOut">
              <a:rPr lang="en-US"/>
              <a:pPr>
                <a:defRPr/>
              </a:pPr>
              <a:t>12/20/2019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3011488" cy="461963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7000" y="8772525"/>
            <a:ext cx="3011488" cy="461963"/>
          </a:xfrm>
          <a:prstGeom prst="rect">
            <a:avLst/>
          </a:prstGeom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E610367-BC6F-499F-9805-540AB13B109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14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8588" y="0"/>
            <a:ext cx="3011487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65225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7100" y="4387850"/>
            <a:ext cx="5095875" cy="415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4113"/>
            <a:ext cx="3011488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8588" y="8774113"/>
            <a:ext cx="3011487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ABBC710-0571-41F4-AE28-758689E1FAF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0888" indent="-2889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570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7663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79625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B01A761-F897-41E1-AA4C-3DC2302D0C5E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  <p:sp>
        <p:nvSpPr>
          <p:cNvPr id="51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0888" indent="-2889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570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7663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79625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35CC64F-726C-447A-AD20-57A114A2ED63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 smtClean="0"/>
          </a:p>
        </p:txBody>
      </p:sp>
      <p:sp>
        <p:nvSpPr>
          <p:cNvPr id="71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0888" indent="-2889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570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7663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79625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BF622E2-CBB9-4069-982A-257AA25D3D67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 smtClean="0"/>
          </a:p>
        </p:txBody>
      </p:sp>
      <p:sp>
        <p:nvSpPr>
          <p:cNvPr id="92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0888" indent="-2889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570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7663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79625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0EB3B61-E9B8-4D33-9B6A-DD8CEE2353F7}" type="slidenum">
              <a:rPr lang="en-US" altLang="en-US" smtClean="0"/>
              <a:pPr>
                <a:spcBef>
                  <a:spcPct val="0"/>
                </a:spcBef>
              </a:pPr>
              <a:t>4</a:t>
            </a:fld>
            <a:endParaRPr lang="en-US" altLang="en-US" smtClean="0"/>
          </a:p>
        </p:txBody>
      </p:sp>
      <p:sp>
        <p:nvSpPr>
          <p:cNvPr id="112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0888" indent="-2889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570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7663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79625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552A4D5-4397-4AEF-989F-59B826AFC6B5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 smtClean="0"/>
          </a:p>
        </p:txBody>
      </p:sp>
      <p:sp>
        <p:nvSpPr>
          <p:cNvPr id="133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0888" indent="-2889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570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7663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79625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8A2FB83-29AB-44B8-B612-B088D73DCD34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 smtClean="0"/>
          </a:p>
        </p:txBody>
      </p:sp>
      <p:sp>
        <p:nvSpPr>
          <p:cNvPr id="153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0888" indent="-2889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570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7663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79625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EB06FBF-C8FE-41E7-93F0-D971483662C5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 smtClean="0"/>
          </a:p>
        </p:txBody>
      </p:sp>
      <p:sp>
        <p:nvSpPr>
          <p:cNvPr id="174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0888" indent="-2889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570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7663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79625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ADB9EDF-0D27-49DF-96C5-63D415240108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 smtClean="0"/>
          </a:p>
        </p:txBody>
      </p:sp>
      <p:sp>
        <p:nvSpPr>
          <p:cNvPr id="194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0888" indent="-2889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570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7663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79625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B540A3C-0C16-49F4-B8BF-E77CBDF34260}" type="slidenum">
              <a:rPr lang="en-US" altLang="en-US" smtClean="0"/>
              <a:pPr>
                <a:spcBef>
                  <a:spcPct val="0"/>
                </a:spcBef>
              </a:pPr>
              <a:t>9</a:t>
            </a:fld>
            <a:endParaRPr lang="en-US" altLang="en-US" smtClean="0"/>
          </a:p>
        </p:txBody>
      </p:sp>
      <p:sp>
        <p:nvSpPr>
          <p:cNvPr id="215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0888" indent="-2889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570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7663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79625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881564D-E958-4A08-BAE2-09BDB85C8945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 smtClean="0"/>
          </a:p>
        </p:txBody>
      </p:sp>
      <p:sp>
        <p:nvSpPr>
          <p:cNvPr id="235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0888" indent="-2889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570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7663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79625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73958ED-0D90-44F2-BDF5-3D5602DC9F40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 smtClean="0"/>
          </a:p>
        </p:txBody>
      </p:sp>
      <p:sp>
        <p:nvSpPr>
          <p:cNvPr id="256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ECC6D-E9C1-4A75-8B95-9BD32233F1B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3283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89F3A-5456-413C-9B86-A18166B4EAB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9577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D23BB-D7AF-4800-8779-12F20090497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85865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6FA31E-29E5-4A3F-9159-5623A86F4C7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37909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C8581-754C-44CD-9607-C33D68E0EBE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6097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AEEF38-30F7-41B0-9C12-6F09AB1D01E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95990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99608-E6C9-4595-931F-13B39D955F1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80342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389A9A-F2E4-4434-9238-C08BADC708F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13803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DE128-0B47-42CB-AF42-5F4F6EC019E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63835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E7415-D4BF-45E8-BFF7-EB1A5221EC9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78744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4B8E25-0DC4-4E86-A4AF-8127F8B7E7B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13036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146F7175-D139-44F1-8E5A-FD1AA7F1B65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9144000" cy="5791200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zh-TW" alt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得勝的信心</a:t>
            </a:r>
            <a:r>
              <a:rPr lang="en-US" altLang="zh-TW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The Faith of Victory</a:t>
            </a:r>
            <a:endParaRPr lang="en-US" altLang="zh-TW" sz="6600" dirty="0" smtClean="0"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FontTx/>
              <a:buNone/>
              <a:defRPr/>
            </a:pPr>
            <a:endParaRPr lang="en-US" altLang="zh-TW" sz="4000" dirty="0" smtClean="0"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FontTx/>
              <a:buNone/>
              <a:defRPr/>
            </a:pPr>
            <a:endParaRPr lang="en-US" altLang="zh-TW" sz="36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FontTx/>
              <a:buNone/>
              <a:defRPr/>
            </a:pPr>
            <a:r>
              <a:rPr lang="zh-TW" alt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波特蘭靈糧堂 </a:t>
            </a:r>
            <a:r>
              <a:rPr lang="en-US" altLang="zh-TW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ntinoou" pitchFamily="2" charset="-128"/>
                <a:ea typeface="Antinoou" pitchFamily="2" charset="-128"/>
                <a:cs typeface="Arial Unicode MS" panose="020B0604020202020204" pitchFamily="34" charset="-128"/>
              </a:rPr>
              <a:t>BOLIP</a:t>
            </a:r>
          </a:p>
          <a:p>
            <a:pPr marL="0" indent="0" algn="ctr">
              <a:lnSpc>
                <a:spcPts val="4200"/>
              </a:lnSpc>
              <a:buFontTx/>
              <a:buNone/>
              <a:defRPr/>
            </a:pPr>
            <a:r>
              <a:rPr lang="en-US" altLang="zh-TW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ntinoou" pitchFamily="2" charset="-128"/>
                <a:ea typeface="Antinoou" pitchFamily="2" charset="-128"/>
                <a:cs typeface="Arial Unicode MS" panose="020B0604020202020204" pitchFamily="34" charset="-128"/>
              </a:rPr>
              <a:t>December 15</a:t>
            </a:r>
            <a:r>
              <a:rPr lang="en-US" altLang="zh-TW" sz="3600" b="1" baseline="30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ntinoou" pitchFamily="2" charset="-128"/>
                <a:ea typeface="Antinoou" pitchFamily="2" charset="-128"/>
                <a:cs typeface="Arial Unicode MS" panose="020B0604020202020204" pitchFamily="34" charset="-128"/>
              </a:rPr>
              <a:t>th</a:t>
            </a:r>
            <a:r>
              <a:rPr lang="en-US" altLang="zh-TW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ntinoou" pitchFamily="2" charset="-128"/>
                <a:ea typeface="Antinoou" pitchFamily="2" charset="-128"/>
                <a:cs typeface="Arial Unicode MS" panose="020B0604020202020204" pitchFamily="34" charset="-128"/>
              </a:rPr>
              <a:t>,  2019 </a:t>
            </a:r>
          </a:p>
          <a:p>
            <a:pPr marL="0" indent="0" algn="ctr">
              <a:lnSpc>
                <a:spcPts val="4200"/>
              </a:lnSpc>
              <a:buFontTx/>
              <a:buNone/>
              <a:defRPr/>
            </a:pPr>
            <a:r>
              <a:rPr lang="zh-TW" alt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Arial Unicode MS" panose="020B0604020202020204" pitchFamily="34" charset="-128"/>
              </a:rPr>
              <a:t>黃薛媖師母</a:t>
            </a:r>
            <a:endParaRPr lang="en-US" altLang="zh-TW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Unicode MS" panose="020B0604020202020204" pitchFamily="34" charset="-128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zh-TW" altLang="en-US" sz="36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en-US" sz="3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6477000"/>
            <a:ext cx="381000" cy="3048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9B8789-5CB5-4A83-AB1D-602D33560D5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0638"/>
            <a:ext cx="9144000" cy="1163638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信心的定義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9144000" cy="5715000"/>
          </a:xfrm>
        </p:spPr>
        <p:txBody>
          <a:bodyPr/>
          <a:lstStyle/>
          <a:p>
            <a:pPr eaLnBrk="1" hangingPunct="1">
              <a:lnSpc>
                <a:spcPts val="5000"/>
              </a:lnSpc>
              <a:defRPr/>
            </a:pPr>
            <a:r>
              <a:rPr lang="zh-TW" altLang="en-US" sz="4000" b="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信心 (</a:t>
            </a:r>
            <a:r>
              <a:rPr lang="en-US" altLang="zh-TW" sz="4000" b="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faith):</a:t>
            </a:r>
            <a:r>
              <a:rPr lang="zh-TW" altLang="en-US" sz="4000" b="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堅信、依靠、抓住、信靠;不只是一種知識，更是一種因相信所依靠對象而產生的行動</a:t>
            </a:r>
          </a:p>
          <a:p>
            <a:pPr marL="0" indent="0">
              <a:lnSpc>
                <a:spcPts val="5000"/>
              </a:lnSpc>
              <a:buFontTx/>
              <a:buNone/>
              <a:defRPr/>
            </a:pPr>
            <a:endParaRPr lang="zh-TW" altLang="en-US" sz="4000" b="1" dirty="0" smtClean="0">
              <a:solidFill>
                <a:srgbClr val="000000"/>
              </a:solidFill>
              <a:ea typeface="PMingLiU" panose="02020500000000000000" pitchFamily="18" charset="-120"/>
            </a:endParaRPr>
          </a:p>
        </p:txBody>
      </p:sp>
      <p:sp>
        <p:nvSpPr>
          <p:cNvPr id="614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34400" y="6096000"/>
            <a:ext cx="381000" cy="3048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CC601AC-60B2-4D31-BB1D-25C18E492D3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0638"/>
            <a:ext cx="9144000" cy="1163638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聖經上所說的信心</a:t>
            </a:r>
            <a:endParaRPr lang="zh-TW" altLang="en-US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95400"/>
            <a:ext cx="91440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zh-TW" altLang="en-US" sz="3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對所盼望的事有把握，對沒有看見的事能相信</a:t>
            </a:r>
            <a:r>
              <a:rPr lang="en-US" altLang="zh-TW" sz="3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.(</a:t>
            </a:r>
            <a:r>
              <a:rPr lang="zh-TW" altLang="en-US" sz="3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來</a:t>
            </a:r>
            <a:r>
              <a:rPr lang="en-US" altLang="zh-TW" sz="3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11:1)</a:t>
            </a:r>
            <a:r>
              <a:rPr lang="zh-TW" altLang="en-US" sz="3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sz="36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信心是我們屬靈看見的器官</a:t>
            </a:r>
            <a:r>
              <a:rPr lang="en-US" altLang="zh-TW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是神所給我們一種屬靈的能力，讓我們能看見屬神的事情</a:t>
            </a:r>
            <a:r>
              <a:rPr lang="zh-TW" altLang="en-US" sz="3600" b="1" dirty="0" smtClean="0">
                <a:ea typeface="PMingLiU" panose="02020500000000000000" pitchFamily="18" charset="-120"/>
              </a:rPr>
              <a:t>。</a:t>
            </a:r>
            <a:r>
              <a:rPr lang="en-US" altLang="zh-TW" sz="3600" b="1" dirty="0" smtClean="0">
                <a:ea typeface="PMingLiU" panose="02020500000000000000" pitchFamily="18" charset="-120"/>
              </a:rPr>
              <a:t> </a:t>
            </a:r>
          </a:p>
          <a:p>
            <a:pPr>
              <a:defRPr/>
            </a:pPr>
            <a:endParaRPr lang="en-US" altLang="en-US" sz="3600" b="1" dirty="0">
              <a:ea typeface="PMingLiU" panose="02020500000000000000" pitchFamily="18" charset="-120"/>
            </a:endParaRPr>
          </a:p>
          <a:p>
            <a:pPr marL="0" indent="0">
              <a:buFontTx/>
              <a:buNone/>
              <a:defRPr/>
            </a:pPr>
            <a:r>
              <a:rPr lang="zh-TW" altLang="en-US" sz="36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來</a:t>
            </a:r>
            <a:r>
              <a:rPr lang="en-US" altLang="zh-TW" sz="36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11:1</a:t>
            </a:r>
            <a:r>
              <a:rPr lang="en-US" altLang="zh-TW" sz="3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信就是所望之事的實底，是未見之事</a:t>
            </a:r>
            <a:r>
              <a:rPr lang="en-US" altLang="zh-TW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的確據。</a:t>
            </a:r>
            <a:endParaRPr lang="en-US" altLang="en-US" sz="36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819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6477000"/>
            <a:ext cx="381000" cy="3048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1D7E188-1706-4FFC-BF90-51F8C701E3F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0638"/>
            <a:ext cx="9144000" cy="1163638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聖經上所說的信心</a:t>
            </a:r>
            <a:endParaRPr lang="zh-TW" altLang="en-US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9144000" cy="5715000"/>
          </a:xfrm>
        </p:spPr>
        <p:txBody>
          <a:bodyPr/>
          <a:lstStyle/>
          <a:p>
            <a:pPr>
              <a:defRPr/>
            </a:pPr>
            <a:r>
              <a:rPr lang="zh-TW" altLang="en-US" sz="3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信心的看見是出於神話語的光照         </a:t>
            </a:r>
            <a:r>
              <a:rPr lang="en-US" altLang="zh-TW" sz="3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羅</a:t>
            </a:r>
            <a:r>
              <a:rPr lang="en-US" altLang="zh-TW" sz="3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10:17;1:20)</a:t>
            </a:r>
          </a:p>
          <a:p>
            <a:pPr marL="0" indent="0">
              <a:buFontTx/>
              <a:buNone/>
              <a:defRPr/>
            </a:pPr>
            <a:r>
              <a:rPr lang="en-US" altLang="zh-TW" sz="3600" b="1" dirty="0" smtClean="0">
                <a:ea typeface="PMingLiU" panose="02020500000000000000" pitchFamily="18" charset="-120"/>
              </a:rPr>
              <a:t> </a:t>
            </a:r>
            <a:endParaRPr lang="en-US" altLang="en-US" sz="3600" b="1" dirty="0" smtClean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TW" sz="3600" b="1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Rom</a:t>
            </a:r>
            <a:r>
              <a:rPr lang="zh-TW" altLang="en-US" sz="3600" b="1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羅10：17</a:t>
            </a:r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可見信道是從聽道來的、聽道是從基督的話來的</a:t>
            </a:r>
            <a:endParaRPr lang="en-US" altLang="zh-TW" sz="36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TW" sz="3600" b="1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Rom</a:t>
            </a:r>
            <a:r>
              <a:rPr lang="zh-TW" altLang="en-US" sz="3600" b="1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羅1：</a:t>
            </a:r>
            <a:r>
              <a:rPr lang="en-US" altLang="zh-TW" sz="3600" b="1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20</a:t>
            </a:r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原來他那看不見的特質－他那永恆的大能和神聖的本性，自從他創造天地以來，就可以從他所創造的萬物，很清楚地看到，也可以理解；人不能藉口說不知道。</a:t>
            </a:r>
          </a:p>
        </p:txBody>
      </p:sp>
      <p:sp>
        <p:nvSpPr>
          <p:cNvPr id="1024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6477000"/>
            <a:ext cx="381000" cy="3048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59FFAF-5824-4E90-B5B8-3F3F924BC3A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0638"/>
            <a:ext cx="9144000" cy="1239838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信心的功能與重要性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9144000" cy="56388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信心是基督徒信仰中生命得勝的關鍵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約壹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5:4) </a:t>
            </a:r>
          </a:p>
          <a:p>
            <a:pPr marL="609600" indent="-609600" eaLnBrk="1" hangingPunct="1">
              <a:defRPr/>
            </a:pPr>
            <a:r>
              <a:rPr lang="zh-TW" altLang="en-US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一切屬靈的果子全靠信心來完</a:t>
            </a:r>
            <a:r>
              <a:rPr lang="zh-TW" altLang="en-US" b="1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            (2 </a:t>
            </a:r>
            <a:r>
              <a:rPr lang="en-US" altLang="zh-TW" b="1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Peter</a:t>
            </a:r>
            <a:r>
              <a:rPr lang="zh-TW" altLang="en-US" b="1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</a:t>
            </a:r>
            <a:r>
              <a:rPr lang="zh-TW" altLang="en-US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後1：5-11</a:t>
            </a:r>
            <a:r>
              <a:rPr lang="zh-TW" altLang="en-US" b="1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en-US" altLang="zh-TW" b="1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zh-TW" altLang="en-US" b="1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彼後1：5-11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你們要分外的殷勤．有了</a:t>
            </a:r>
            <a:r>
              <a:rPr lang="zh-TW" altLang="en-US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信心</a:t>
            </a:r>
            <a:r>
              <a:rPr lang="zh-TW" altLang="en-US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、又要加上德</a:t>
            </a:r>
            <a:r>
              <a:rPr lang="zh-TW" altLang="en-US" b="1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</a:t>
            </a:r>
            <a:r>
              <a:rPr lang="en-US" altLang="zh-TW" b="1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b="1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</a:t>
            </a:r>
            <a:r>
              <a:rPr lang="zh-TW" altLang="en-US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上知</a:t>
            </a:r>
            <a:r>
              <a:rPr lang="zh-TW" altLang="en-US" b="1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識</a:t>
            </a:r>
            <a:r>
              <a:rPr lang="en-US" altLang="zh-TW" b="1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b="1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又</a:t>
            </a:r>
            <a:r>
              <a:rPr lang="zh-TW" altLang="en-US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要加上節制</a:t>
            </a:r>
            <a:r>
              <a:rPr lang="zh-TW" altLang="en-US" b="1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．</a:t>
            </a:r>
            <a:r>
              <a:rPr lang="en-US" altLang="zh-TW" b="1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b="1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又</a:t>
            </a:r>
            <a:r>
              <a:rPr lang="zh-TW" altLang="en-US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要加上忍耐</a:t>
            </a:r>
            <a:r>
              <a:rPr lang="zh-TW" altLang="en-US" b="1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．</a:t>
            </a:r>
            <a:r>
              <a:rPr lang="en-US" altLang="zh-TW" b="1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b="1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又</a:t>
            </a:r>
            <a:r>
              <a:rPr lang="zh-TW" altLang="en-US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要加上虔</a:t>
            </a:r>
            <a:r>
              <a:rPr lang="zh-TW" altLang="en-US" b="1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敬</a:t>
            </a:r>
            <a:r>
              <a:rPr lang="en-US" altLang="zh-TW" b="1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b="1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又</a:t>
            </a:r>
            <a:r>
              <a:rPr lang="zh-TW" altLang="en-US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要加上愛弟兄的心</a:t>
            </a:r>
            <a:r>
              <a:rPr lang="zh-TW" altLang="en-US" b="1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．</a:t>
            </a:r>
            <a:r>
              <a:rPr lang="en-US" altLang="zh-TW" b="1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b="1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又</a:t>
            </a:r>
            <a:r>
              <a:rPr lang="zh-TW" altLang="en-US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要加上愛眾人的心。 你們若充充足足的有這幾樣、就必使你們在認識我們的主耶穌基督上、不至於閒懶不結果子了</a:t>
            </a:r>
            <a:endParaRPr lang="en-US" altLang="zh-TW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229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6477000"/>
            <a:ext cx="381000" cy="3048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2CBABC6-02B2-43BC-9660-19323FC7B1C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0638"/>
            <a:ext cx="9144000" cy="1087438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信心的根</a:t>
            </a: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源</a:t>
            </a:r>
            <a:endParaRPr lang="zh-TW" altLang="en-US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9144000" cy="5943600"/>
          </a:xfrm>
        </p:spPr>
        <p:txBody>
          <a:bodyPr/>
          <a:lstStyle/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zh-TW" altLang="en-US" sz="3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信心的源頭是神</a:t>
            </a:r>
            <a:r>
              <a:rPr lang="zh-TW" altLang="en-US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Ex</a:t>
            </a:r>
            <a:r>
              <a:rPr lang="zh-TW" altLang="en-US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出34：6</a:t>
            </a:r>
            <a:r>
              <a:rPr lang="zh-TW" altLang="en-US" b="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;</a:t>
            </a:r>
            <a:r>
              <a:rPr lang="en-US" altLang="zh-TW" b="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Ps</a:t>
            </a:r>
            <a:r>
              <a:rPr lang="zh-TW" altLang="en-US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詩89：33-34)</a:t>
            </a:r>
          </a:p>
          <a:p>
            <a:pPr marL="914400" lvl="1" indent="-457200" eaLnBrk="1" hangingPunct="1">
              <a:defRPr/>
            </a:pPr>
            <a:r>
              <a:rPr lang="zh-TW" altLang="en-US" sz="3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我們的信心根源於神信實、永恆不變的屬性</a:t>
            </a:r>
          </a:p>
          <a:p>
            <a:pPr marL="914400" lvl="1" indent="-457200" eaLnBrk="1" hangingPunct="1">
              <a:defRPr/>
            </a:pPr>
            <a:r>
              <a:rPr lang="zh-TW" altLang="en-US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我們縱然失信，祂仍是可信</a:t>
            </a:r>
            <a:r>
              <a:rPr lang="zh-TW" altLang="en-US" sz="3600" b="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3200" b="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(提</a:t>
            </a:r>
            <a:r>
              <a:rPr lang="zh-TW" altLang="en-US" sz="3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後2：</a:t>
            </a:r>
            <a:r>
              <a:rPr lang="en-US" altLang="zh-TW" sz="3200" b="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13)</a:t>
            </a:r>
            <a:endParaRPr lang="en-US" altLang="zh-TW" sz="32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 eaLnBrk="1" hangingPunct="1">
              <a:defRPr/>
            </a:pPr>
            <a:r>
              <a:rPr lang="zh-TW" altLang="en-US" sz="3600" b="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我們自</a:t>
            </a:r>
            <a:r>
              <a:rPr lang="zh-TW" altLang="en-US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己並非信心的根據，自己是不可信的，自己的信心，也是不可靠的，惟有神是可信的 </a:t>
            </a:r>
            <a:endParaRPr lang="en-US" altLang="zh-TW" sz="3600" b="1" dirty="0" smtClean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7150" indent="0" eaLnBrk="1" hangingPunct="1">
              <a:buFontTx/>
              <a:buNone/>
              <a:defRPr/>
            </a:pPr>
            <a:r>
              <a:rPr lang="zh-TW" altLang="en-US" sz="40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en-US" altLang="zh-TW" sz="40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Tim</a:t>
            </a:r>
            <a:r>
              <a:rPr lang="zh-TW" altLang="en-US" sz="40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提後2：</a:t>
            </a:r>
            <a:r>
              <a:rPr lang="en-US" altLang="zh-TW" sz="4000" b="1" u="sng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13(</a:t>
            </a:r>
            <a:r>
              <a:rPr lang="zh-TW" altLang="en-US" sz="4000" b="1" u="sng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簡明版</a:t>
            </a:r>
            <a:r>
              <a:rPr lang="en-US" altLang="zh-TW" sz="4000" b="1" u="sng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000" b="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但即使我們不信他，他將依然可信，因為他不能違背自己的話。</a:t>
            </a:r>
            <a:endParaRPr lang="en-US" altLang="zh-TW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434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6477000"/>
            <a:ext cx="381000" cy="3048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B074EC-5FDB-47FB-9AF7-31BFF3C9B9F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0638"/>
            <a:ext cx="9144000" cy="1011238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信心的根</a:t>
            </a: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源</a:t>
            </a:r>
            <a:endParaRPr lang="zh-TW" altLang="en-US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9144000" cy="5943600"/>
          </a:xfrm>
        </p:spPr>
        <p:txBody>
          <a:bodyPr/>
          <a:lstStyle/>
          <a:p>
            <a:pPr marL="533400" indent="-533400" eaLnBrk="1" hangingPunct="1">
              <a:lnSpc>
                <a:spcPts val="3800"/>
              </a:lnSpc>
              <a:buFontTx/>
              <a:buNone/>
            </a:pPr>
            <a:r>
              <a:rPr lang="zh-TW" altLang="en-US" sz="3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2. 信心的源頭是在神的話(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羅4：17-22;創1</a:t>
            </a:r>
            <a:r>
              <a:rPr lang="en-US" altLang="zh-TW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:3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914400" lvl="1" indent="-457200" eaLnBrk="1" hangingPunct="1">
              <a:lnSpc>
                <a:spcPts val="3800"/>
              </a:lnSpc>
            </a:pPr>
            <a:r>
              <a:rPr lang="zh-TW" altLang="en-US" sz="3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信道是從聽道來的、聽道是從基督的話來(羅10：17)</a:t>
            </a:r>
          </a:p>
          <a:p>
            <a:pPr marL="914400" lvl="1" indent="-457200" eaLnBrk="1" hangingPunct="1">
              <a:lnSpc>
                <a:spcPts val="3800"/>
              </a:lnSpc>
            </a:pPr>
            <a:r>
              <a:rPr lang="zh-TW" altLang="en-US" sz="3600" b="1" smtClean="0">
                <a:latin typeface="TTA408o00" charset="-120"/>
                <a:ea typeface="標楷體" panose="03000509000000000000" pitchFamily="65" charset="-120"/>
              </a:rPr>
              <a:t>神用祂說出來的話語創造萬有</a:t>
            </a:r>
            <a:r>
              <a:rPr lang="zh-TW" altLang="en-US" sz="3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，並托住萬有，神的話語帶著創造的權能</a:t>
            </a:r>
            <a:r>
              <a:rPr lang="en-US" altLang="zh-TW" sz="3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endParaRPr lang="zh-TW" altLang="en-US" sz="3600" b="1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 eaLnBrk="1" hangingPunct="1">
              <a:lnSpc>
                <a:spcPts val="3800"/>
              </a:lnSpc>
            </a:pPr>
            <a:r>
              <a:rPr lang="zh-TW" altLang="en-US" sz="3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我們的信心根源於神話語的應許→神所應許的必能作成，因神有能力施行祂所說的</a:t>
            </a:r>
            <a:endParaRPr lang="en-US" altLang="zh-TW" sz="3600" b="1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 eaLnBrk="1" hangingPunct="1">
              <a:lnSpc>
                <a:spcPts val="3800"/>
              </a:lnSpc>
            </a:pPr>
            <a:r>
              <a:rPr lang="zh-TW" altLang="en-US" sz="3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信心不在於感覺，也不是在看見神跡，而在於神的話 </a:t>
            </a:r>
            <a:r>
              <a:rPr lang="en-US" altLang="zh-TW" sz="36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en-US" sz="3600" b="1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638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6477000"/>
            <a:ext cx="381000" cy="3048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439D3E7-2EF3-410C-9564-4098A5C3FC5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0638"/>
            <a:ext cx="9144000" cy="1011238"/>
          </a:xfrm>
        </p:spPr>
        <p:txBody>
          <a:bodyPr/>
          <a:lstStyle/>
          <a:p>
            <a:pPr>
              <a:defRPr/>
            </a:pP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如何擁</a:t>
            </a: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有得</a:t>
            </a: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勝的信心？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90600"/>
            <a:ext cx="9144000" cy="5867400"/>
          </a:xfrm>
        </p:spPr>
        <p:txBody>
          <a:bodyPr/>
          <a:lstStyle/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熟讀神的話，明白並毫無折扣的遵行神的話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定睛在祂的話，而不是你的難處，</a:t>
            </a:r>
            <a:r>
              <a:rPr lang="zh-TW" altLang="en-US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叫我們勝過世界的，就是我們的信</a:t>
            </a:r>
            <a:r>
              <a:rPr lang="zh-TW" altLang="en-US" b="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心。</a:t>
            </a:r>
            <a:r>
              <a:rPr lang="zh-TW" altLang="en-US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我們必須信神的話過於我們的環境，過於我們的感覺，過於我們的試煉，過於我們的罪惡，過於我們的情慾，過於我們污穢的思想。</a:t>
            </a:r>
            <a:endParaRPr lang="en-US" altLang="zh-TW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33400" indent="-533400" eaLnBrk="1" hangingPunct="1">
              <a:buFontTx/>
              <a:buNone/>
              <a:defRPr/>
            </a:pPr>
            <a:r>
              <a:rPr lang="zh-TW" altLang="en-US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b="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持守你現有的信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基督徒的人生不是無可奈何的人生，而是因信而得生命，因信而得勝的道路！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信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心要經過試驗、考驗。只有忍耐持守我們的信心，我們才能經歷神的得勝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lang="en-US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33400" indent="-533400" eaLnBrk="1" hangingPunct="1">
              <a:buFontTx/>
              <a:buNone/>
              <a:defRPr/>
            </a:pPr>
            <a:endParaRPr lang="zh-TW" altLang="en-US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843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6477000"/>
            <a:ext cx="381000" cy="3048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ECA4B37-A0C4-41CF-8304-230661F3D3F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0638"/>
            <a:ext cx="9144000" cy="1011238"/>
          </a:xfrm>
        </p:spPr>
        <p:txBody>
          <a:bodyPr/>
          <a:lstStyle/>
          <a:p>
            <a:pPr>
              <a:defRPr/>
            </a:pP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如何擁</a:t>
            </a: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有得</a:t>
            </a: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勝的信心？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9144000" cy="57150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zh-TW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b="1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對神不但有客觀的認識，更有主觀的經歷</a:t>
            </a:r>
            <a:r>
              <a:rPr lang="zh-TW" altLang="en-US" b="1" smtClean="0">
                <a:solidFill>
                  <a:srgbClr val="000000"/>
                </a:solidFill>
                <a:latin typeface="PMingLiU" panose="02020500000000000000" pitchFamily="18" charset="-120"/>
                <a:ea typeface="標楷體" panose="03000509000000000000" pitchFamily="65" charset="-120"/>
              </a:rPr>
              <a:t>→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不</a:t>
            </a:r>
            <a:r>
              <a:rPr lang="en-US" altLang="zh-TW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停留在</a:t>
            </a:r>
            <a:r>
              <a:rPr lang="zh-TW" altLang="en-US" b="1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客觀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b="1" smtClean="0">
                <a:latin typeface="PMingLiU" panose="02020500000000000000" pitchFamily="18" charset="-120"/>
                <a:ea typeface="標楷體" panose="03000509000000000000" pitchFamily="65" charset="-120"/>
              </a:rPr>
              <a:t>真理的認知」上，要因憑信心</a:t>
            </a:r>
            <a:r>
              <a:rPr lang="en-US" altLang="zh-TW" b="1" smtClean="0">
                <a:latin typeface="PMingLiU" panose="02020500000000000000" pitchFamily="18" charset="-120"/>
                <a:ea typeface="標楷體" panose="03000509000000000000" pitchFamily="65" charset="-120"/>
              </a:rPr>
              <a:t>	</a:t>
            </a:r>
            <a:r>
              <a:rPr lang="zh-TW" altLang="en-US" b="1" smtClean="0">
                <a:latin typeface="PMingLiU" panose="02020500000000000000" pitchFamily="18" charset="-120"/>
                <a:ea typeface="標楷體" panose="03000509000000000000" pitchFamily="65" charset="-120"/>
              </a:rPr>
              <a:t>順服</a:t>
            </a:r>
            <a:r>
              <a:rPr lang="en-US" altLang="zh-TW" b="1" smtClean="0">
                <a:latin typeface="PMingLiU" panose="02020500000000000000" pitchFamily="18" charset="-120"/>
                <a:ea typeface="標楷體" panose="03000509000000000000" pitchFamily="65" charset="-120"/>
              </a:rPr>
              <a:t>	</a:t>
            </a:r>
            <a:r>
              <a:rPr lang="zh-TW" altLang="en-US" b="1" smtClean="0">
                <a:latin typeface="PMingLiU" panose="02020500000000000000" pitchFamily="18" charset="-120"/>
                <a:ea typeface="標楷體" panose="03000509000000000000" pitchFamily="65" charset="-120"/>
              </a:rPr>
              <a:t>聖靈的帶領，不斷經歷神，使信心增長，</a:t>
            </a:r>
            <a:r>
              <a:rPr lang="en-US" altLang="zh-TW" b="1" smtClean="0">
                <a:latin typeface="PMingLiU" panose="02020500000000000000" pitchFamily="18" charset="-120"/>
                <a:ea typeface="標楷體" panose="03000509000000000000" pitchFamily="65" charset="-120"/>
              </a:rPr>
              <a:t>	</a:t>
            </a:r>
            <a:r>
              <a:rPr lang="zh-TW" altLang="en-US" b="1" smtClean="0">
                <a:solidFill>
                  <a:srgbClr val="000000"/>
                </a:solidFill>
                <a:latin typeface="PMingLiU" panose="02020500000000000000" pitchFamily="18" charset="-120"/>
                <a:ea typeface="標楷體" panose="03000509000000000000" pitchFamily="65" charset="-120"/>
              </a:rPr>
              <a:t>對神委身，全人獻上，時時處處以神為念，</a:t>
            </a:r>
            <a:r>
              <a:rPr lang="en-US" altLang="zh-TW" b="1" smtClean="0">
                <a:solidFill>
                  <a:srgbClr val="000000"/>
                </a:solidFill>
                <a:latin typeface="PMingLiU" panose="02020500000000000000" pitchFamily="18" charset="-120"/>
                <a:ea typeface="標楷體" panose="03000509000000000000" pitchFamily="65" charset="-120"/>
              </a:rPr>
              <a:t>	</a:t>
            </a:r>
            <a:r>
              <a:rPr lang="zh-TW" altLang="en-US" b="1" smtClean="0">
                <a:solidFill>
                  <a:srgbClr val="000000"/>
                </a:solidFill>
                <a:latin typeface="PMingLiU" panose="02020500000000000000" pitchFamily="18" charset="-120"/>
                <a:ea typeface="標楷體" panose="03000509000000000000" pitchFamily="65" charset="-120"/>
              </a:rPr>
              <a:t>從以自我為中心逐步轉變為以神為中心神觀</a:t>
            </a:r>
            <a:r>
              <a:rPr lang="zh-TW" altLang="en-US" b="1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b="1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b="1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(神學生的見證)</a:t>
            </a:r>
          </a:p>
        </p:txBody>
      </p:sp>
      <p:sp>
        <p:nvSpPr>
          <p:cNvPr id="2048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6477000"/>
            <a:ext cx="381000" cy="3048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BF52B1-6F9C-46E1-9C44-D6EF5CCF51D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0638"/>
            <a:ext cx="9144000" cy="1011238"/>
          </a:xfrm>
        </p:spPr>
        <p:txBody>
          <a:bodyPr/>
          <a:lstStyle/>
          <a:p>
            <a:pPr>
              <a:defRPr/>
            </a:pPr>
            <a:r>
              <a:rPr lang="zh-TW" altLang="en-US" sz="6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神學生犯的錯誤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9144000" cy="5715000"/>
          </a:xfrm>
        </p:spPr>
        <p:txBody>
          <a:bodyPr/>
          <a:lstStyle/>
          <a:p>
            <a:pPr>
              <a:lnSpc>
                <a:spcPts val="4500"/>
              </a:lnSpc>
              <a:defRPr/>
            </a:pPr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企</a:t>
            </a: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圖尋找的聖經以外的證據來證明神的存在。</a:t>
            </a:r>
          </a:p>
          <a:p>
            <a:pPr>
              <a:lnSpc>
                <a:spcPts val="4500"/>
              </a:lnSpc>
              <a:defRPr/>
            </a:pPr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對神的信心以自我為中心，不是以神為中心，將神放在自己既定的框架裏，</a:t>
            </a:r>
            <a:r>
              <a:rPr lang="en-US" altLang="zh-TW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例如他認為服事神就不會遭空難</a:t>
            </a:r>
            <a:r>
              <a:rPr lang="en-US" altLang="zh-TW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，沒有將神當神</a:t>
            </a:r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，對神客觀與主觀的</a:t>
            </a: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認識不足，</a:t>
            </a:r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不願意接受</a:t>
            </a: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的意念高過我們的意念，祂的道路高過我們的道路</a:t>
            </a:r>
            <a:r>
              <a:rPr lang="en-US" altLang="zh-TW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3600" b="1" smtClean="0">
                <a:latin typeface="DFKai-SB" panose="03000509000000000000" pitchFamily="65" charset="-120"/>
                <a:ea typeface="DFKai-SB" panose="03000509000000000000" pitchFamily="65" charset="-120"/>
              </a:rPr>
              <a:t>」的神觀</a:t>
            </a:r>
            <a:r>
              <a:rPr lang="en-US" altLang="zh-TW" sz="3600" b="1" smtClean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zh-TW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55:8-9)</a:t>
            </a:r>
            <a:endParaRPr lang="zh-TW" altLang="en-US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eaLnBrk="1" hangingPunct="1">
              <a:lnSpc>
                <a:spcPts val="4500"/>
              </a:lnSpc>
              <a:buFontTx/>
              <a:buNone/>
              <a:defRPr/>
            </a:pPr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</a:p>
        </p:txBody>
      </p:sp>
      <p:sp>
        <p:nvSpPr>
          <p:cNvPr id="2253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6477000"/>
            <a:ext cx="381000" cy="3048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6B07DBC-47D6-4306-9870-BA6A80CC72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0638"/>
            <a:ext cx="9144000" cy="1011238"/>
          </a:xfrm>
        </p:spPr>
        <p:txBody>
          <a:bodyPr/>
          <a:lstStyle/>
          <a:p>
            <a:pPr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90600"/>
            <a:ext cx="9144000" cy="5867400"/>
          </a:xfrm>
        </p:spPr>
        <p:txBody>
          <a:bodyPr/>
          <a:lstStyle/>
          <a:p>
            <a:pPr marL="0" indent="0">
              <a:lnSpc>
                <a:spcPts val="4000"/>
              </a:lnSpc>
              <a:buFontTx/>
              <a:buNone/>
            </a:pP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親愛的父神!求你赦免我一切已知道的罪(具體說出你所知道的罪</a:t>
            </a:r>
            <a:r>
              <a:rPr lang="en-US" altLang="zh-TW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和我裏面隱而未現的罪，用耶穌基督的寶血洗淨我，除去我心中的不信與疑惑，我願意將自己一生交在你的手中，幫助我</a:t>
            </a:r>
            <a:r>
              <a:rPr lang="zh-TW" altLang="en-US" b="1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時時處處以祢為念，賜給我信心，讓我明白我生命中所遇到的每一件事，都是祢許可的，賜給我信心將一切交托給祢，信靠祢，給我耐心等候並相信祢要藉著這些事使我得益處，</a:t>
            </a:r>
            <a:r>
              <a:rPr lang="zh-TW" altLang="en-US" b="1" smtClean="0">
                <a:latin typeface="TTA405o00" charset="-120"/>
                <a:ea typeface="標楷體" panose="03000509000000000000" pitchFamily="65" charset="-120"/>
              </a:rPr>
              <a:t>求主賜</a:t>
            </a:r>
            <a:r>
              <a:rPr lang="zh-TW" altLang="en-US" b="1" smtClean="0">
                <a:latin typeface="TTA405o01" charset="-120"/>
                <a:ea typeface="標楷體" panose="03000509000000000000" pitchFamily="65" charset="-120"/>
              </a:rPr>
              <a:t>給</a:t>
            </a:r>
            <a:r>
              <a:rPr lang="zh-TW" altLang="en-US" b="1" smtClean="0">
                <a:latin typeface="TTA405o00" charset="-120"/>
                <a:ea typeface="標楷體" panose="03000509000000000000" pitchFamily="65" charset="-120"/>
              </a:rPr>
              <a:t>我堅持</a:t>
            </a:r>
            <a:r>
              <a:rPr lang="zh-TW" altLang="en-US" b="1" smtClean="0">
                <a:latin typeface="TTA405o01" charset="-120"/>
                <a:ea typeface="標楷體" panose="03000509000000000000" pitchFamily="65" charset="-120"/>
              </a:rPr>
              <a:t>到</a:t>
            </a:r>
            <a:r>
              <a:rPr lang="zh-TW" altLang="en-US" b="1" smtClean="0">
                <a:latin typeface="TTA405o00" charset="-120"/>
                <a:ea typeface="標楷體" panose="03000509000000000000" pitchFamily="65" charset="-120"/>
              </a:rPr>
              <a:t>底的恩典，</a:t>
            </a:r>
            <a:r>
              <a:rPr lang="zh-TW" altLang="en-US" b="1" smtClean="0">
                <a:latin typeface="TTA405o01" charset="-120"/>
                <a:ea typeface="標楷體" panose="03000509000000000000" pitchFamily="65" charset="-120"/>
              </a:rPr>
              <a:t>可以</a:t>
            </a:r>
            <a:r>
              <a:rPr lang="zh-TW" altLang="en-US" b="1" smtClean="0">
                <a:latin typeface="TTA405o00" charset="-120"/>
                <a:ea typeface="標楷體" panose="03000509000000000000" pitchFamily="65" charset="-120"/>
              </a:rPr>
              <a:t>持續地禱告，</a:t>
            </a:r>
            <a:r>
              <a:rPr lang="zh-TW" altLang="en-US" b="1" smtClean="0">
                <a:latin typeface="TTA405o01" charset="-120"/>
                <a:ea typeface="標楷體" panose="03000509000000000000" pitchFamily="65" charset="-120"/>
              </a:rPr>
              <a:t>直到</a:t>
            </a:r>
            <a:r>
              <a:rPr lang="zh-TW" altLang="en-US" b="1" smtClean="0">
                <a:latin typeface="TTA405o00" charset="-120"/>
                <a:ea typeface="標楷體" panose="03000509000000000000" pitchFamily="65" charset="-120"/>
              </a:rPr>
              <a:t>所禱告的事</a:t>
            </a:r>
            <a:r>
              <a:rPr lang="zh-TW" altLang="en-US" b="1" smtClean="0">
                <a:latin typeface="TTA405o01" charset="-120"/>
                <a:ea typeface="標楷體" panose="03000509000000000000" pitchFamily="65" charset="-120"/>
              </a:rPr>
              <a:t>情</a:t>
            </a:r>
            <a:r>
              <a:rPr lang="zh-TW" altLang="en-US" b="1" smtClean="0">
                <a:latin typeface="TTA405o00" charset="-120"/>
                <a:ea typeface="標楷體" panose="03000509000000000000" pitchFamily="65" charset="-120"/>
              </a:rPr>
              <a:t>成就，</a:t>
            </a:r>
            <a:r>
              <a:rPr lang="zh-TW" altLang="en-US" b="1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相信祢必定能帶領我進入寬闊、自由美好的明天，</a:t>
            </a:r>
            <a:r>
              <a:rPr lang="zh-TW" altLang="en-US" b="1" smtClean="0">
                <a:latin typeface="TTA405o00" charset="-120"/>
                <a:ea typeface="標楷體" panose="03000509000000000000" pitchFamily="65" charset="-120"/>
              </a:rPr>
              <a:t>這樣的禱告是奉耶穌基督的聖名求</a:t>
            </a:r>
            <a:r>
              <a:rPr lang="en-US" altLang="zh-TW" b="1" smtClean="0">
                <a:latin typeface="TTA405o00" charset="-120"/>
                <a:ea typeface="標楷體" panose="03000509000000000000" pitchFamily="65" charset="-120"/>
              </a:rPr>
              <a:t>,</a:t>
            </a:r>
            <a:r>
              <a:rPr lang="zh-TW" altLang="en-US" b="1" smtClean="0">
                <a:latin typeface="TTA405o00" charset="-120"/>
                <a:ea typeface="標楷體" panose="03000509000000000000" pitchFamily="65" charset="-120"/>
              </a:rPr>
              <a:t> 阿們</a:t>
            </a:r>
            <a:r>
              <a:rPr lang="en-US" altLang="zh-TW" b="1" smtClean="0">
                <a:latin typeface="TTA405o00" charset="-120"/>
                <a:ea typeface="標楷體" panose="03000509000000000000" pitchFamily="65" charset="-120"/>
              </a:rPr>
              <a:t>!</a:t>
            </a:r>
            <a:endParaRPr lang="zh-TW" altLang="en-US" b="1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ts val="4000"/>
              </a:lnSpc>
              <a:buFontTx/>
              <a:buNone/>
            </a:pPr>
            <a:endParaRPr lang="zh-TW" altLang="en-US" b="1" smtClean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458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6477000"/>
            <a:ext cx="381000" cy="3048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262FF54-7EC0-4B41-A9F0-45A6B885673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3611</TotalTime>
  <Words>1373</Words>
  <Application>Microsoft Office PowerPoint</Application>
  <PresentationFormat>On-screen Show (4:3)</PresentationFormat>
  <Paragraphs>68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Times New Roman</vt:lpstr>
      <vt:lpstr>Arial</vt:lpstr>
      <vt:lpstr>標楷體</vt:lpstr>
      <vt:lpstr>Antinoou</vt:lpstr>
      <vt:lpstr>Arial Unicode MS</vt:lpstr>
      <vt:lpstr>PMingLiU</vt:lpstr>
      <vt:lpstr>TTA408o00</vt:lpstr>
      <vt:lpstr>TTA405o00</vt:lpstr>
      <vt:lpstr>TTA405o01</vt:lpstr>
      <vt:lpstr>Default Design</vt:lpstr>
      <vt:lpstr>PowerPoint Presentation</vt:lpstr>
      <vt:lpstr>信心的定義</vt:lpstr>
      <vt:lpstr>聖經上所說的信心</vt:lpstr>
      <vt:lpstr>聖經上所說的信心</vt:lpstr>
      <vt:lpstr>信心的功能與重要性</vt:lpstr>
      <vt:lpstr>信心的根源</vt:lpstr>
      <vt:lpstr>信心的根源</vt:lpstr>
      <vt:lpstr>如何擁有得勝的信心？</vt:lpstr>
      <vt:lpstr>如何擁有得勝的信心？</vt:lpstr>
      <vt:lpstr>神學生犯的錯誤</vt:lpstr>
      <vt:lpstr>禱告範例</vt:lpstr>
    </vt:vector>
  </TitlesOfParts>
  <Company>Jireh Solutions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被擄後歷史與兩約之間</dc:title>
  <dc:creator>annH</dc:creator>
  <cp:lastModifiedBy>He5778Lord</cp:lastModifiedBy>
  <cp:revision>146</cp:revision>
  <cp:lastPrinted>2018-01-14T06:56:25Z</cp:lastPrinted>
  <dcterms:created xsi:type="dcterms:W3CDTF">2006-12-07T08:40:40Z</dcterms:created>
  <dcterms:modified xsi:type="dcterms:W3CDTF">2019-12-21T07:49:31Z</dcterms:modified>
</cp:coreProperties>
</file>