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  <p:sldMasterId id="2147483864" r:id="rId2"/>
  </p:sldMasterIdLst>
  <p:sldIdLst>
    <p:sldId id="289" r:id="rId3"/>
    <p:sldId id="257" r:id="rId4"/>
    <p:sldId id="258" r:id="rId5"/>
    <p:sldId id="288" r:id="rId6"/>
    <p:sldId id="260" r:id="rId7"/>
    <p:sldId id="284" r:id="rId8"/>
    <p:sldId id="285" r:id="rId9"/>
    <p:sldId id="283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7" r:id="rId18"/>
    <p:sldId id="276" r:id="rId19"/>
    <p:sldId id="278" r:id="rId20"/>
    <p:sldId id="280" r:id="rId21"/>
    <p:sldId id="281" r:id="rId22"/>
    <p:sldId id="282" r:id="rId23"/>
    <p:sldId id="272" r:id="rId24"/>
    <p:sldId id="273" r:id="rId25"/>
    <p:sldId id="27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2F9AE5-30BD-4D82-B400-5F118C3C9B1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F06B68C-C5BE-40A6-86DE-9011BE731BE5}">
      <dgm:prSet custT="1"/>
      <dgm:spPr/>
      <dgm:t>
        <a:bodyPr/>
        <a:lstStyle/>
        <a:p>
          <a:r>
            <a:rPr lang="zh-TW" sz="4800" dirty="0"/>
            <a:t>我的志願</a:t>
          </a:r>
          <a:endParaRPr lang="en-US" sz="4800" dirty="0"/>
        </a:p>
      </dgm:t>
    </dgm:pt>
    <dgm:pt modelId="{4324A87B-471B-4DB4-9564-3A58F295C158}" type="parTrans" cxnId="{F92193F2-9676-4A9C-A4AD-A2CECBB096E0}">
      <dgm:prSet/>
      <dgm:spPr/>
      <dgm:t>
        <a:bodyPr/>
        <a:lstStyle/>
        <a:p>
          <a:endParaRPr lang="en-US"/>
        </a:p>
      </dgm:t>
    </dgm:pt>
    <dgm:pt modelId="{83E9761A-9F58-44C5-BC3A-4BF823B07E19}" type="sibTrans" cxnId="{F92193F2-9676-4A9C-A4AD-A2CECBB096E0}">
      <dgm:prSet/>
      <dgm:spPr/>
      <dgm:t>
        <a:bodyPr/>
        <a:lstStyle/>
        <a:p>
          <a:endParaRPr lang="en-US"/>
        </a:p>
      </dgm:t>
    </dgm:pt>
    <dgm:pt modelId="{CFA93D8D-6061-4AEF-88A1-1669D71EB39C}">
      <dgm:prSet custT="1"/>
      <dgm:spPr/>
      <dgm:t>
        <a:bodyPr/>
        <a:lstStyle/>
        <a:p>
          <a:r>
            <a:rPr lang="zh-TW" sz="4400" dirty="0"/>
            <a:t>周處除三害</a:t>
          </a:r>
          <a:endParaRPr lang="en-US" sz="4400" dirty="0"/>
        </a:p>
      </dgm:t>
    </dgm:pt>
    <dgm:pt modelId="{6EE5422E-BC9C-439F-BAD7-C3C07A87E101}" type="parTrans" cxnId="{614A0B1C-B726-4F7E-AF25-DFE9A70C394E}">
      <dgm:prSet/>
      <dgm:spPr/>
      <dgm:t>
        <a:bodyPr/>
        <a:lstStyle/>
        <a:p>
          <a:endParaRPr lang="en-US"/>
        </a:p>
      </dgm:t>
    </dgm:pt>
    <dgm:pt modelId="{593C6392-4B81-4506-86B1-805389A5A7DF}" type="sibTrans" cxnId="{614A0B1C-B726-4F7E-AF25-DFE9A70C394E}">
      <dgm:prSet/>
      <dgm:spPr/>
      <dgm:t>
        <a:bodyPr/>
        <a:lstStyle/>
        <a:p>
          <a:endParaRPr lang="en-US"/>
        </a:p>
      </dgm:t>
    </dgm:pt>
    <dgm:pt modelId="{395F1B8F-8324-46DA-AAE7-D178152C2C84}" type="pres">
      <dgm:prSet presAssocID="{082F9AE5-30BD-4D82-B400-5F118C3C9B1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3CFFDE-0FBE-490C-842D-6CBEE4E841E2}" type="pres">
      <dgm:prSet presAssocID="{CF06B68C-C5BE-40A6-86DE-9011BE731BE5}" presName="compNode" presStyleCnt="0"/>
      <dgm:spPr/>
    </dgm:pt>
    <dgm:pt modelId="{7B1D7BB5-A04C-455C-86DD-04AA7F31D1E8}" type="pres">
      <dgm:prSet presAssocID="{CF06B68C-C5BE-40A6-86DE-9011BE731BE5}" presName="bgRect" presStyleLbl="bgShp" presStyleIdx="0" presStyleCnt="2"/>
      <dgm:spPr/>
    </dgm:pt>
    <dgm:pt modelId="{995236DA-9EA2-4E6F-B893-EF7B71663A2B}" type="pres">
      <dgm:prSet presAssocID="{CF06B68C-C5BE-40A6-86DE-9011BE731BE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5BFFF368-567A-4DF7-93EF-339E3A47967B}" type="pres">
      <dgm:prSet presAssocID="{CF06B68C-C5BE-40A6-86DE-9011BE731BE5}" presName="spaceRect" presStyleCnt="0"/>
      <dgm:spPr/>
    </dgm:pt>
    <dgm:pt modelId="{20D1EDA4-D1F4-457E-94B9-1BE04617F00D}" type="pres">
      <dgm:prSet presAssocID="{CF06B68C-C5BE-40A6-86DE-9011BE731BE5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503BC78-5876-4659-8B4A-E71F34D6A444}" type="pres">
      <dgm:prSet presAssocID="{83E9761A-9F58-44C5-BC3A-4BF823B07E19}" presName="sibTrans" presStyleCnt="0"/>
      <dgm:spPr/>
    </dgm:pt>
    <dgm:pt modelId="{01B3BDE5-3D83-4B3E-B8F5-16557119050C}" type="pres">
      <dgm:prSet presAssocID="{CFA93D8D-6061-4AEF-88A1-1669D71EB39C}" presName="compNode" presStyleCnt="0"/>
      <dgm:spPr/>
    </dgm:pt>
    <dgm:pt modelId="{D3B8318F-71A8-4605-97D6-3944DE815E2F}" type="pres">
      <dgm:prSet presAssocID="{CFA93D8D-6061-4AEF-88A1-1669D71EB39C}" presName="bgRect" presStyleLbl="bgShp" presStyleIdx="1" presStyleCnt="2"/>
      <dgm:spPr/>
    </dgm:pt>
    <dgm:pt modelId="{167679C6-5252-46B3-87F0-A46D22ACD6F4}" type="pres">
      <dgm:prSet presAssocID="{CFA93D8D-6061-4AEF-88A1-1669D71EB39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B88E906C-432B-4FF8-A990-2CE61DCCA5A5}" type="pres">
      <dgm:prSet presAssocID="{CFA93D8D-6061-4AEF-88A1-1669D71EB39C}" presName="spaceRect" presStyleCnt="0"/>
      <dgm:spPr/>
    </dgm:pt>
    <dgm:pt modelId="{78961F3D-CFF0-496A-BB0F-033A34B165B1}" type="pres">
      <dgm:prSet presAssocID="{CFA93D8D-6061-4AEF-88A1-1669D71EB39C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459997B-B6DF-4023-9E8A-8D0DA5518B1B}" type="presOf" srcId="{082F9AE5-30BD-4D82-B400-5F118C3C9B12}" destId="{395F1B8F-8324-46DA-AAE7-D178152C2C84}" srcOrd="0" destOrd="0" presId="urn:microsoft.com/office/officeart/2018/2/layout/IconVerticalSolidList"/>
    <dgm:cxn modelId="{F92193F2-9676-4A9C-A4AD-A2CECBB096E0}" srcId="{082F9AE5-30BD-4D82-B400-5F118C3C9B12}" destId="{CF06B68C-C5BE-40A6-86DE-9011BE731BE5}" srcOrd="0" destOrd="0" parTransId="{4324A87B-471B-4DB4-9564-3A58F295C158}" sibTransId="{83E9761A-9F58-44C5-BC3A-4BF823B07E19}"/>
    <dgm:cxn modelId="{7495C1BC-10DF-49CE-92DA-788FCF18378D}" type="presOf" srcId="{CF06B68C-C5BE-40A6-86DE-9011BE731BE5}" destId="{20D1EDA4-D1F4-457E-94B9-1BE04617F00D}" srcOrd="0" destOrd="0" presId="urn:microsoft.com/office/officeart/2018/2/layout/IconVerticalSolidList"/>
    <dgm:cxn modelId="{A3583AC6-82EC-4DE4-8599-E678407E7EEF}" type="presOf" srcId="{CFA93D8D-6061-4AEF-88A1-1669D71EB39C}" destId="{78961F3D-CFF0-496A-BB0F-033A34B165B1}" srcOrd="0" destOrd="0" presId="urn:microsoft.com/office/officeart/2018/2/layout/IconVerticalSolidList"/>
    <dgm:cxn modelId="{614A0B1C-B726-4F7E-AF25-DFE9A70C394E}" srcId="{082F9AE5-30BD-4D82-B400-5F118C3C9B12}" destId="{CFA93D8D-6061-4AEF-88A1-1669D71EB39C}" srcOrd="1" destOrd="0" parTransId="{6EE5422E-BC9C-439F-BAD7-C3C07A87E101}" sibTransId="{593C6392-4B81-4506-86B1-805389A5A7DF}"/>
    <dgm:cxn modelId="{EEA5D24F-0EB2-4C59-B250-AA1ED35BFBA4}" type="presParOf" srcId="{395F1B8F-8324-46DA-AAE7-D178152C2C84}" destId="{C03CFFDE-0FBE-490C-842D-6CBEE4E841E2}" srcOrd="0" destOrd="0" presId="urn:microsoft.com/office/officeart/2018/2/layout/IconVerticalSolidList"/>
    <dgm:cxn modelId="{D9107F0E-B3A8-4BF0-9B32-328E21DDB3A3}" type="presParOf" srcId="{C03CFFDE-0FBE-490C-842D-6CBEE4E841E2}" destId="{7B1D7BB5-A04C-455C-86DD-04AA7F31D1E8}" srcOrd="0" destOrd="0" presId="urn:microsoft.com/office/officeart/2018/2/layout/IconVerticalSolidList"/>
    <dgm:cxn modelId="{D060DA83-74CD-4F47-AE68-89009C5E6E90}" type="presParOf" srcId="{C03CFFDE-0FBE-490C-842D-6CBEE4E841E2}" destId="{995236DA-9EA2-4E6F-B893-EF7B71663A2B}" srcOrd="1" destOrd="0" presId="urn:microsoft.com/office/officeart/2018/2/layout/IconVerticalSolidList"/>
    <dgm:cxn modelId="{89A1CE47-B11F-44D5-BE1E-43C8DDDE41FD}" type="presParOf" srcId="{C03CFFDE-0FBE-490C-842D-6CBEE4E841E2}" destId="{5BFFF368-567A-4DF7-93EF-339E3A47967B}" srcOrd="2" destOrd="0" presId="urn:microsoft.com/office/officeart/2018/2/layout/IconVerticalSolidList"/>
    <dgm:cxn modelId="{23E09C17-B97C-4E2E-ABCB-8D9FFF41DB6D}" type="presParOf" srcId="{C03CFFDE-0FBE-490C-842D-6CBEE4E841E2}" destId="{20D1EDA4-D1F4-457E-94B9-1BE04617F00D}" srcOrd="3" destOrd="0" presId="urn:microsoft.com/office/officeart/2018/2/layout/IconVerticalSolidList"/>
    <dgm:cxn modelId="{D0970B40-4317-4323-A1CA-894CD8A5B772}" type="presParOf" srcId="{395F1B8F-8324-46DA-AAE7-D178152C2C84}" destId="{5503BC78-5876-4659-8B4A-E71F34D6A444}" srcOrd="1" destOrd="0" presId="urn:microsoft.com/office/officeart/2018/2/layout/IconVerticalSolidList"/>
    <dgm:cxn modelId="{C55A83AA-60B6-450A-A366-8DFA26A88F3F}" type="presParOf" srcId="{395F1B8F-8324-46DA-AAE7-D178152C2C84}" destId="{01B3BDE5-3D83-4B3E-B8F5-16557119050C}" srcOrd="2" destOrd="0" presId="urn:microsoft.com/office/officeart/2018/2/layout/IconVerticalSolidList"/>
    <dgm:cxn modelId="{0EE85BC2-3E66-4E36-BDF0-C4FB3ED53566}" type="presParOf" srcId="{01B3BDE5-3D83-4B3E-B8F5-16557119050C}" destId="{D3B8318F-71A8-4605-97D6-3944DE815E2F}" srcOrd="0" destOrd="0" presId="urn:microsoft.com/office/officeart/2018/2/layout/IconVerticalSolidList"/>
    <dgm:cxn modelId="{C902B4C0-B63B-4A59-8A0E-DD9D3A56DE94}" type="presParOf" srcId="{01B3BDE5-3D83-4B3E-B8F5-16557119050C}" destId="{167679C6-5252-46B3-87F0-A46D22ACD6F4}" srcOrd="1" destOrd="0" presId="urn:microsoft.com/office/officeart/2018/2/layout/IconVerticalSolidList"/>
    <dgm:cxn modelId="{501C8A3F-915C-469D-8EFF-A05ADD885A2A}" type="presParOf" srcId="{01B3BDE5-3D83-4B3E-B8F5-16557119050C}" destId="{B88E906C-432B-4FF8-A990-2CE61DCCA5A5}" srcOrd="2" destOrd="0" presId="urn:microsoft.com/office/officeart/2018/2/layout/IconVerticalSolidList"/>
    <dgm:cxn modelId="{73B5C48A-620A-4FA2-8E95-5150D5CFE960}" type="presParOf" srcId="{01B3BDE5-3D83-4B3E-B8F5-16557119050C}" destId="{78961F3D-CFF0-496A-BB0F-033A34B165B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D7BB5-A04C-455C-86DD-04AA7F31D1E8}">
      <dsp:nvSpPr>
        <dsp:cNvPr id="0" name=""/>
        <dsp:cNvSpPr/>
      </dsp:nvSpPr>
      <dsp:spPr>
        <a:xfrm>
          <a:off x="0" y="956381"/>
          <a:ext cx="6513603" cy="17656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236DA-9EA2-4E6F-B893-EF7B71663A2B}">
      <dsp:nvSpPr>
        <dsp:cNvPr id="0" name=""/>
        <dsp:cNvSpPr/>
      </dsp:nvSpPr>
      <dsp:spPr>
        <a:xfrm>
          <a:off x="534102" y="1353647"/>
          <a:ext cx="971095" cy="971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1EDA4-D1F4-457E-94B9-1BE04617F00D}">
      <dsp:nvSpPr>
        <dsp:cNvPr id="0" name=""/>
        <dsp:cNvSpPr/>
      </dsp:nvSpPr>
      <dsp:spPr>
        <a:xfrm>
          <a:off x="2039300" y="956381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800" kern="1200" dirty="0"/>
            <a:t>我的志願</a:t>
          </a:r>
          <a:endParaRPr lang="en-US" sz="4800" kern="1200" dirty="0"/>
        </a:p>
      </dsp:txBody>
      <dsp:txXfrm>
        <a:off x="2039300" y="956381"/>
        <a:ext cx="4474303" cy="1765627"/>
      </dsp:txXfrm>
    </dsp:sp>
    <dsp:sp modelId="{D3B8318F-71A8-4605-97D6-3944DE815E2F}">
      <dsp:nvSpPr>
        <dsp:cNvPr id="0" name=""/>
        <dsp:cNvSpPr/>
      </dsp:nvSpPr>
      <dsp:spPr>
        <a:xfrm>
          <a:off x="0" y="3163416"/>
          <a:ext cx="6513603" cy="17656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679C6-5252-46B3-87F0-A46D22ACD6F4}">
      <dsp:nvSpPr>
        <dsp:cNvPr id="0" name=""/>
        <dsp:cNvSpPr/>
      </dsp:nvSpPr>
      <dsp:spPr>
        <a:xfrm>
          <a:off x="534102" y="3560682"/>
          <a:ext cx="971095" cy="971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961F3D-CFF0-496A-BB0F-033A34B165B1}">
      <dsp:nvSpPr>
        <dsp:cNvPr id="0" name=""/>
        <dsp:cNvSpPr/>
      </dsp:nvSpPr>
      <dsp:spPr>
        <a:xfrm>
          <a:off x="2039300" y="3163416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kern="1200" dirty="0"/>
            <a:t>周處除三害</a:t>
          </a:r>
          <a:endParaRPr lang="en-US" sz="4400" kern="1200" dirty="0"/>
        </a:p>
      </dsp:txBody>
      <dsp:txXfrm>
        <a:off x="2039300" y="3163416"/>
        <a:ext cx="4474303" cy="1765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98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8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2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0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3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59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5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4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91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8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492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B374ED-B9D6-47AE-9EE4-2C37AEFD2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7F79CB7-E9EC-435B-8B52-8D69DE787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548582-9416-45DC-BD19-B7FF9258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A6813A2-3577-4283-B28B-F6275C2C3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066800E-9381-4598-B944-09B1F3A47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45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46F72E-56C9-4915-A53F-CD4D90BB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B672CC-E633-42C4-B816-1C3AC4BF3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6EC69A-07FB-4968-84E6-98857C3D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2BF7B6-3E55-4E63-A43A-4A6A26B9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FD291F2-8C01-4D4E-AE1C-381C2C6E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72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A6CF67-5728-43A1-A5E0-94C75FA97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1853E7-960E-4CB1-ADEC-AD3076CE9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9E2F96-E2A3-4B93-BCAA-E1F18EF0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D6BCE6-181B-4D38-B37A-477A52D6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E07AA1-6C32-483E-BED5-6A9BB9F4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A96133-6CB3-4DF1-82B5-E50A5382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E64744-D866-4DC2-92D3-46DC7E0B8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2CAEF58-CC0B-47AA-8252-4FF419B08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CCFCBCF-D386-4F2D-8547-114F81E4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45AA39C-E433-4EBC-A71A-8D008F35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16AA72D-FC40-41FE-8377-289F5DF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800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AD6DF0-7C6F-42F3-878D-17D21A167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D44025-925B-497A-A94F-0E3AC8B48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3C54917-259D-4F1D-AB96-5C53B433B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DFE019C-A818-4D1F-A4C4-970B15FF6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786F143-DC6A-45D1-913E-FCBB9CC84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1DECE81-C319-4134-9F25-7E6D79E9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4CCD54A-C12C-4832-8114-8D7F4EEB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F259F4A-0B47-4C35-AFC6-761196E0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4565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035F4D-5DD6-4B91-9778-08A0A133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8751305-1E60-4D08-B984-5B5CAB07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507F6F2-7FCE-44EC-813A-621C8D7B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4B7B50A-1F87-47DC-913B-F1187777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06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4E0832B-76EA-4D80-BC6B-0E103911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4C7AB9D-906D-437F-9454-219A9275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C042C36-5857-46E6-BC9A-715D90D8F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909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6BBFBE-256F-40FC-8BDF-335E4E9C8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541E24-47C0-4A41-997A-21A8C331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6517BC3-1583-4F3E-881A-9CDE77FB8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C943829-4CED-4699-B07B-AC8A08EC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D303917-7AFA-4A78-901C-F262ACF5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78AEBE6-6B22-42AA-B7C5-DF1D9FCD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9458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02BC10-5ECB-4BC7-B4A7-C7358A45F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60E4D21-8119-4D4B-BEEE-FD99B85C4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DF604BA-A73A-449A-9A8C-B51226EB9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B4E4908-685A-41BD-957E-492753E3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E151250-6625-42AD-8302-9F03B593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1EEFAD-68CB-4FF2-9D4C-C1289FDF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6472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60A01F-3FB4-41BD-A9D0-62A8F4F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B998FA7-9164-4B05-AD48-C3AD67EA3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10EB85-5614-499D-A2C4-912037D5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C22AC6-0C47-41E5-8B51-87D09C124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652BDA4-A4D7-4C87-949D-CA5B0C220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28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268FA28-33B8-41C0-991F-2A3F0DBF3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CB10E50-39B7-49B1-8DB2-21A13F7AB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B651F29-9CA3-485D-AD89-7810704C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FE161B-557F-4F84-B8A0-005546929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9A4A271-7B2E-42F4-8CDE-CD393667F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84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EE13A69-7A2D-4A12-8782-68161FA3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E9E550-856F-4C9E-8B03-3B9CFF38C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B42733-2C2F-487D-A603-A6A19EBDC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B421C40-AF02-40D7-A380-04E670BDF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B6CE4C7-152D-4C24-8583-09CC2C29D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6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appledaily.com.tw/realtimenews/article/new/20161008/964595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z4IlHNPN0c&amp;feature=youtu.be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esus.ne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https://www.youtube.com/watch?v=owJ6gzQ8vZs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hyperlink" Target="https://www.youtube.com/watch?v=N-KZV3lShek&amp;t=32s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E552F6A-1CF0-4A3E-A5B4-6B781FEF30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50384" y="957715"/>
            <a:ext cx="5698146" cy="3899233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新媒體對基督徒的挑戰</a:t>
            </a:r>
          </a:p>
        </p:txBody>
      </p:sp>
      <p:pic>
        <p:nvPicPr>
          <p:cNvPr id="3" name="圖片 2" descr="一張含有 畫畫, 標誌 的圖片&#10;&#10;自動產生的描述">
            <a:extLst>
              <a:ext uri="{FF2B5EF4-FFF2-40B4-BE49-F238E27FC236}">
                <a16:creationId xmlns:a16="http://schemas.microsoft.com/office/drawing/2014/main" id="{0FC78D63-8D95-471C-BCCE-9EDAB6C7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9397"/>
            <a:ext cx="5850384" cy="3159205"/>
          </a:xfrm>
          <a:custGeom>
            <a:avLst/>
            <a:gdLst>
              <a:gd name="connsiteX0" fmla="*/ 0 w 6094252"/>
              <a:gd name="connsiteY0" fmla="*/ 0 h 6857998"/>
              <a:gd name="connsiteX1" fmla="*/ 5898122 w 6094252"/>
              <a:gd name="connsiteY1" fmla="*/ 0 h 6857998"/>
              <a:gd name="connsiteX2" fmla="*/ 6094252 w 6094252"/>
              <a:gd name="connsiteY2" fmla="*/ 196130 h 6857998"/>
              <a:gd name="connsiteX3" fmla="*/ 6094252 w 6094252"/>
              <a:gd name="connsiteY3" fmla="*/ 6661869 h 6857998"/>
              <a:gd name="connsiteX4" fmla="*/ 5937649 w 6094252"/>
              <a:gd name="connsiteY4" fmla="*/ 6854015 h 6857998"/>
              <a:gd name="connsiteX5" fmla="*/ 5898132 w 6094252"/>
              <a:gd name="connsiteY5" fmla="*/ 6857998 h 6857998"/>
              <a:gd name="connsiteX6" fmla="*/ 0 w 6094252"/>
              <a:gd name="connsiteY6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9A68A0D-7CEA-4E83-99B3-7313316025B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2937" y="5205499"/>
            <a:ext cx="5130798" cy="1098629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林意玲</a:t>
            </a:r>
            <a:r>
              <a:rPr lang="zh-TW" altLang="en-US" sz="3200" b="1" dirty="0">
                <a:latin typeface="+mn-ea"/>
              </a:rPr>
              <a:t>（台灣醒報社長）</a:t>
            </a:r>
            <a:endParaRPr lang="zh-TW" altLang="en-US" sz="4000" b="1" dirty="0">
              <a:latin typeface="+mn-ea"/>
            </a:endParaRP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天空, 個人, 室外, 雲朵 的圖片&#10;&#10;描述是以高可信度產生">
            <a:extLst>
              <a:ext uri="{FF2B5EF4-FFF2-40B4-BE49-F238E27FC236}">
                <a16:creationId xmlns:a16="http://schemas.microsoft.com/office/drawing/2014/main" id="{F360705B-4B9C-47C3-A49B-35A87DF53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066" b="2"/>
          <a:stretch/>
        </p:blipFill>
        <p:spPr>
          <a:xfrm>
            <a:off x="8900543" y="3429000"/>
            <a:ext cx="3082824" cy="257098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55268"/>
          </a:xfrm>
        </p:spPr>
        <p:txBody>
          <a:bodyPr>
            <a:normAutofit/>
          </a:bodyPr>
          <a:lstStyle/>
          <a:p>
            <a:r>
              <a:rPr lang="zh-TW" altLang="en-US" dirty="0"/>
              <a:t>讀經：馬太</a:t>
            </a:r>
            <a:r>
              <a:rPr lang="en-US" altLang="zh-TW" dirty="0"/>
              <a:t>11:17</a:t>
            </a:r>
            <a:r>
              <a:rPr lang="zh-TW" altLang="en-US" dirty="0"/>
              <a:t>、</a:t>
            </a:r>
            <a:r>
              <a:rPr lang="en-US" altLang="zh-TW" dirty="0"/>
              <a:t>13:3-8</a:t>
            </a:r>
            <a:r>
              <a:rPr lang="zh-TW" altLang="en-US" dirty="0"/>
              <a:t>、西</a:t>
            </a:r>
            <a:r>
              <a:rPr lang="en-US" altLang="zh-TW" dirty="0"/>
              <a:t>1:28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92261" y="1796143"/>
            <a:ext cx="7830696" cy="4577225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600" dirty="0"/>
              <a:t>1.</a:t>
            </a:r>
            <a:r>
              <a:rPr lang="zh-TW" altLang="en-US" sz="2600" dirty="0"/>
              <a:t>吹笛不跳舞、舉哀不捶胸。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我可用甚麼比這世代呢 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? 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好像孩童坐在街市上招呼同伴，說 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: 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我們向你們吹笛，你們不跳舞；我們向你們舉哀，你們不捶胸。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太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11:17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    </a:t>
            </a:r>
            <a:r>
              <a:rPr lang="zh-TW" altLang="en-US" sz="26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麻木不仁的時代</a:t>
            </a:r>
            <a:endParaRPr lang="en-US" altLang="zh-TW" sz="2600" b="1" dirty="0">
              <a:solidFill>
                <a:srgbClr val="FF00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sz="2600" dirty="0"/>
              <a:t>2.</a:t>
            </a:r>
            <a:r>
              <a:rPr lang="zh-TW" altLang="en-US" sz="2600" dirty="0"/>
              <a:t>撒在好土上。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有一個撒種的出去撒種；撒的時候，有落在路旁的，飛鳥來吃盡了；有落在土淺石頭地上的，土既不深，發苗最快，日頭出來一曬，因為沒有根，就枯乾了；有落在荊棘裡的，荊棘長起來，把他擠住了；又有落在好土裡的，就結實，有一百倍的，有六十倍的，有三十倍的。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太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13:3-8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  </a:t>
            </a:r>
            <a:r>
              <a:rPr lang="zh-TW" altLang="en-US" sz="26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需要好土的時代</a:t>
            </a:r>
            <a:endParaRPr lang="en-US" altLang="zh-TW" sz="2600" b="1" dirty="0">
              <a:solidFill>
                <a:srgbClr val="FF00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sz="2600" dirty="0"/>
              <a:t>3.</a:t>
            </a:r>
            <a:r>
              <a:rPr lang="zh-TW" altLang="en-US" sz="2600" dirty="0">
                <a:latin typeface="+mn-ea"/>
              </a:rPr>
              <a:t>傳揚他，要用諸般智慧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我們傳揚他，是用諸般的智慧勸誡各人，教導各人，要把各人在基督裡完完全全地引到神面前。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西</a:t>
            </a:r>
            <a:r>
              <a:rPr lang="en-US" altLang="zh-TW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1:28</a:t>
            </a:r>
            <a:r>
              <a:rPr lang="zh-TW" altLang="en-US" sz="2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  </a:t>
            </a:r>
            <a:r>
              <a:rPr lang="zh-TW" altLang="en-US" sz="26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需要智慧與方法的時代</a:t>
            </a:r>
            <a:endParaRPr lang="en-US" altLang="zh-TW" sz="2600" b="1" dirty="0">
              <a:solidFill>
                <a:srgbClr val="FF00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>
              <a:buNone/>
            </a:pPr>
            <a:endParaRPr lang="zh-TW" altLang="en-US" sz="17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275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altLang="zh-TW">
                <a:solidFill>
                  <a:srgbClr val="FFFFFF"/>
                </a:solidFill>
              </a:rPr>
              <a:t/>
            </a:r>
            <a:br>
              <a:rPr lang="en-US" altLang="zh-TW">
                <a:solidFill>
                  <a:srgbClr val="FFFFFF"/>
                </a:solidFill>
              </a:rPr>
            </a:br>
            <a:r>
              <a:rPr lang="zh-TW" altLang="en-US">
                <a:solidFill>
                  <a:srgbClr val="FFFFFF"/>
                </a:solidFill>
              </a:rPr>
              <a:t>一、前言</a:t>
            </a:r>
            <a:r>
              <a:rPr lang="en-US" altLang="zh-TW">
                <a:solidFill>
                  <a:srgbClr val="FFFFFF"/>
                </a:solidFill>
              </a:rPr>
              <a:t/>
            </a:r>
            <a:br>
              <a:rPr lang="en-US" altLang="zh-TW">
                <a:solidFill>
                  <a:srgbClr val="FFFFFF"/>
                </a:solidFill>
              </a:rPr>
            </a:br>
            <a:endParaRPr lang="zh-TW" altLang="en-US">
              <a:solidFill>
                <a:srgbClr val="FFFFFF"/>
              </a:solidFill>
            </a:endParaRPr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E6D5C47E-55A5-47D9-BD50-275C34303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34443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144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2E0AFE-704B-4CB8-AB9D-D447278759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575911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1516" y="640263"/>
            <a:ext cx="4911826" cy="1344975"/>
          </a:xfrm>
        </p:spPr>
        <p:txBody>
          <a:bodyPr>
            <a:normAutofit fontScale="90000"/>
          </a:bodyPr>
          <a:lstStyle/>
          <a:p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二、媒體與新媒體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的樣貌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1516" y="1985238"/>
            <a:ext cx="4911827" cy="3936209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放大作用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誇飾作用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追逐時效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誤差與落差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自媒體與社群媒體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選擇性接收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同溫層效應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一對多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瞬間爆發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632" y="3003858"/>
            <a:ext cx="4931011" cy="32140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6212" y="458193"/>
            <a:ext cx="2555747" cy="191681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76" y="523377"/>
            <a:ext cx="2942354" cy="185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0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4C606F0-B762-4A69-A23B-D70EA0DC69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47702F7-5C79-4B7D-B581-85F299291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526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7F4DB96-7117-43BC-BAFA-79F7CC1542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4360" y="73152"/>
            <a:ext cx="1178966" cy="232963"/>
            <a:chOff x="7763256" y="73152"/>
            <a:chExt cx="1178966" cy="232963"/>
          </a:xfrm>
        </p:grpSpPr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5EB161F8-6B81-4944-BCDB-9D155714FB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3825CEE7-157B-4C45-9B6C-D7D958C897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E8B05FBE-D36C-4D10-AF27-E3EF3224C9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53FD0F6C-0511-406C-A403-EC593C3462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1AE6B8CF-F386-4EA0-9CC0-04BB5F32C5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31463BB0-8DF9-4D90-98E7-9B8D84D548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9E7A88AC-E05A-46F2-9900-841DABE3FE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8EF687B8-F62A-4D83-B2B7-CF32E62076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AD919404-5690-491D-BEC0-5098B3C979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A5535ADD-3CD0-401F-9AEA-EB1AE7208A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4AC5220-D189-4824-86F1-E8EDF9B96E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A8DCD539-6938-457B-8519-8A2E3F7AFB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60764895-7F5A-4853-9923-FFA49E4A2E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012CC9DA-DBF1-4E4B-851C-A8AF99A951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9AF0E019-BE2A-47B4-995E-A0CB1BA570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B1817D57-9735-4418-AFA9-7F85F5535B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78BD2D83-2631-4F87-BE03-AD58D63CB4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608F4E98-52AD-4F2D-B287-A13E64EF33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D33C6372-7ED3-46C4-8DC6-30DC0DCC40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2DA61528-5416-4779-8F18-C441496D08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4360" y="2775900"/>
            <a:ext cx="3675888" cy="34304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TW" sz="4000" b="1" dirty="0"/>
              <a:t>1.</a:t>
            </a:r>
            <a:r>
              <a:rPr lang="zh-TW" altLang="en-US" sz="4000" b="1" dirty="0"/>
              <a:t>支離破碎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altLang="zh-TW" sz="4000" b="1" dirty="0"/>
              <a:t>2.</a:t>
            </a:r>
            <a:r>
              <a:rPr lang="zh-TW" altLang="en-US" sz="4000" b="1" dirty="0"/>
              <a:t>真假難辨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altLang="zh-TW" sz="4000" b="1" dirty="0"/>
              <a:t>3.</a:t>
            </a:r>
            <a:r>
              <a:rPr lang="zh-TW" altLang="en-US" sz="4000" b="1" dirty="0"/>
              <a:t>名人揭密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altLang="zh-TW" sz="4000" b="1" dirty="0"/>
              <a:t>4.</a:t>
            </a:r>
            <a:r>
              <a:rPr lang="zh-TW" altLang="en-US" sz="4000" b="1" dirty="0"/>
              <a:t>新聞娛樂業</a:t>
            </a:r>
            <a:endParaRPr lang="en-US" altLang="zh-TW" sz="4000" b="1" dirty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  <a:p>
            <a:endParaRPr lang="zh-TW" altLang="en-US" sz="1800" dirty="0"/>
          </a:p>
        </p:txBody>
      </p:sp>
      <p:pic>
        <p:nvPicPr>
          <p:cNvPr id="6" name="圖片 5" descr="一張含有 室外, 坐, 鳥, 多雲 的圖片&#10;&#10;自動產生的描述"/>
          <p:cNvPicPr>
            <a:picLocks noChangeAspect="1"/>
          </p:cNvPicPr>
          <p:nvPr/>
        </p:nvPicPr>
        <p:blipFill rotWithShape="1">
          <a:blip r:embed="rId2"/>
          <a:srcRect r="3019"/>
          <a:stretch/>
        </p:blipFill>
        <p:spPr>
          <a:xfrm>
            <a:off x="4636008" y="589788"/>
            <a:ext cx="3675888" cy="5678424"/>
          </a:xfrm>
          <a:prstGeom prst="rect">
            <a:avLst/>
          </a:prstGeom>
        </p:spPr>
      </p:pic>
      <p:pic>
        <p:nvPicPr>
          <p:cNvPr id="3074" name="Picture 2" descr="「政治新聞」的圖片搜尋結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0" r="6318" b="2"/>
          <a:stretch/>
        </p:blipFill>
        <p:spPr bwMode="auto">
          <a:xfrm>
            <a:off x="8430768" y="589788"/>
            <a:ext cx="3520440" cy="27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 descr="一張含有 個人, 室外, 建築物, 套裝 的圖片&#10;&#10;自動產生的描述"/>
          <p:cNvPicPr>
            <a:picLocks noChangeAspect="1"/>
          </p:cNvPicPr>
          <p:nvPr/>
        </p:nvPicPr>
        <p:blipFill rotWithShape="1">
          <a:blip r:embed="rId4"/>
          <a:srcRect l="4703" r="-5" b="-5"/>
          <a:stretch/>
        </p:blipFill>
        <p:spPr>
          <a:xfrm>
            <a:off x="8430768" y="3488436"/>
            <a:ext cx="3520440" cy="2770632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6A0830D7-560A-44A6-B6B3-C17A26405B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標題 1">
            <a:extLst>
              <a:ext uri="{FF2B5EF4-FFF2-40B4-BE49-F238E27FC236}">
                <a16:creationId xmlns:a16="http://schemas.microsoft.com/office/drawing/2014/main" id="{01F9D7C3-F0B0-40B1-BB25-F8FAFCBA2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73" y="831922"/>
            <a:ext cx="4289509" cy="1344975"/>
          </a:xfrm>
        </p:spPr>
        <p:txBody>
          <a:bodyPr>
            <a:normAutofit fontScale="90000"/>
          </a:bodyPr>
          <a:lstStyle/>
          <a:p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二、媒體與新媒體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的本質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648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三、媒體烏托邦  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VS 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真實的世界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55321" y="2575033"/>
            <a:ext cx="5120113" cy="39178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媒體烏托邦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不關我們的事，天天報導，分秒關注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政治對抗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藍與綠、統與獨、南與北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羶色腥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影視八卦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揭密與異常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凸顯個案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真實而動人的世界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無人關心、報導，獨自啜泣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善良、真誠、自然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生活的奮鬥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人際關係、業績、意外、壓力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人生的苦悶與不滿足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名、利、財、色等慾望</a:t>
            </a:r>
          </a:p>
        </p:txBody>
      </p:sp>
      <p:pic>
        <p:nvPicPr>
          <p:cNvPr id="5" name="圖片 4" descr="一張含有 室內, 地圖, 桌, 坐 的圖片&#10;&#10;自動產生的描述">
            <a:extLst>
              <a:ext uri="{FF2B5EF4-FFF2-40B4-BE49-F238E27FC236}">
                <a16:creationId xmlns:a16="http://schemas.microsoft.com/office/drawing/2014/main" id="{9A8D5163-4585-4A54-9D44-1E1A9A5188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46" r="2416" b="3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458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2753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4359" y="687479"/>
            <a:ext cx="5230369" cy="1574874"/>
          </a:xfrm>
        </p:spPr>
        <p:txBody>
          <a:bodyPr anchor="b">
            <a:norm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四、放大媒體的機會，卻沒有放大福音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9F5594-0641-40AA-B0F0-BE8D212ACF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4360" y="73152"/>
            <a:ext cx="1178966" cy="232963"/>
            <a:chOff x="594360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80CAD3CC-F1BB-46E9-9990-ECB43DAF1D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18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30F3B360-9B2D-4C5C-9D5F-1166BBF366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18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6F02B090-8970-4AB0-8E67-2C36E4FE08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922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5BA40036-A844-4793-A3F2-88CF4C7962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922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62F0D1A-60AC-48AD-B1A4-C4D48A5330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427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BDD03DC-8834-456F-BCD9-401C252F7B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427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6C8BA536-6266-428A-A0A7-1857C84B77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931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87EBC0A9-C11E-4DCB-87F4-B703B911E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931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333960B7-C9F4-4DFA-8630-63386C7D26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436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9C792E82-3E8B-4012-9505-7D72B77DBC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436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32ACF410-C6FA-4526-AEDE-924BD33E89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1895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7191FC8C-D096-4E83-9697-36C15357FF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1895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1B13108-761D-46CC-BD20-0A18C0848F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400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CA65FE65-4F82-44E0-BF61-D1DB1654B2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400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CC63F184-1A34-4AA1-8219-5B61C9DE5F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6904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0B9A8538-EB3D-4367-83CB-F65C69ABF6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6904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1F18763E-AFCA-4085-9F81-361F7E23E3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4409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4A9994D5-8CD0-49D8-8D18-33CE68A7BB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4409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99ED3528-3C57-4859-94DF-F4120B4657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1913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9AD88A3F-F3C4-4359-91AE-AC1FFABD64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1913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4359" y="2416629"/>
            <a:ext cx="5821681" cy="3647287"/>
          </a:xfrm>
        </p:spPr>
        <p:txBody>
          <a:bodyPr anchor="t">
            <a:normAutofit lnSpcReduction="10000"/>
          </a:bodyPr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天使與魔鬼爭奪這個武器與機會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不要被洗腦、暈眩，要反洗腦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沒有預備好土之前，福音難以大量栽種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認識真正的福音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認識耶和華智慧的知識要充滿這地</a:t>
            </a:r>
          </a:p>
        </p:txBody>
      </p:sp>
      <p:pic>
        <p:nvPicPr>
          <p:cNvPr id="5" name="圖片 4" descr="一張含有 草, 室外, 曠野, 直立的 的圖片&#10;&#10;自動產生的描述">
            <a:extLst>
              <a:ext uri="{FF2B5EF4-FFF2-40B4-BE49-F238E27FC236}">
                <a16:creationId xmlns:a16="http://schemas.microsoft.com/office/drawing/2014/main" id="{D90F5AF0-6FCC-4489-B60A-955B8AD37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19" r="16722" b="-1"/>
          <a:stretch/>
        </p:blipFill>
        <p:spPr>
          <a:xfrm>
            <a:off x="6419088" y="576072"/>
            <a:ext cx="5175504" cy="552297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9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6490281" cy="1318768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五、焉知</a:t>
            </a:r>
            <a:r>
              <a:rPr lang="en-US" altLang="zh-TW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現今的機會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0148" y="1892300"/>
            <a:ext cx="9961009" cy="47879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媒體的速度、深度、廣度與無所不在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(ubiquitous)</a:t>
            </a: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新媒體門檻低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訊息需要量大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從講電話進化到人人寫作的時代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我們有故事傳給外邦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瓦器裡的寶貝，顯明莫大的能力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….)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動員信徒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藏在斗底下的燈、空佔地土的基督徒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人人都是媒體老闆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讓別人從你的臉書、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line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30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wechat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上，看到上帝</a:t>
            </a:r>
            <a:r>
              <a:rPr lang="en-US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7054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448129"/>
            <a:ext cx="10515600" cy="1019175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六、福音是甚麼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福音預工是甚麼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9848" y="1384300"/>
            <a:ext cx="10115223" cy="5029200"/>
          </a:xfrm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一、什麼是福音？</a:t>
            </a:r>
          </a:p>
          <a:p>
            <a:r>
              <a:rPr lang="zh-TW" altLang="zh-TW" sz="3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簡單的說，就是耶穌救罪人、為罪人而死，所以傳福音的內容就要指向使人知罪、使人認識這位基督、使人願意降服在上帝面前，領受祂的愛。</a:t>
            </a:r>
            <a:endParaRPr lang="en-US" altLang="zh-TW" sz="36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zh-TW" sz="36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二、什麼是預工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（</a:t>
            </a:r>
            <a:r>
              <a:rPr lang="en-GB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pre-evangelism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）？</a:t>
            </a:r>
            <a:endParaRPr lang="zh-TW" altLang="zh-TW" sz="3600" b="1" dirty="0">
              <a:solidFill>
                <a:srgbClr val="0070C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zh-TW" sz="3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福音預工就是「鬆土」工作，因為我們若是單刀直入的向非基督徒切入福音，很難讓他立刻悔改、蒙拯救。特別對傳統華人而言，這樣的開門見山特別困難</a:t>
            </a:r>
            <a:r>
              <a:rPr lang="zh-TW" altLang="en-US" sz="3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4816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七、</a:t>
            </a:r>
            <a:r>
              <a:rPr lang="zh-TW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福音預工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必須傳遞</a:t>
            </a:r>
            <a:r>
              <a:rPr lang="zh-TW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的信息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6753385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闡揚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上帝的本性</a:t>
            </a:r>
            <a:r>
              <a:rPr lang="en-GB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公義、慈愛、謙卑、善良、饒恕；</a:t>
            </a:r>
          </a:p>
          <a:p>
            <a:pPr marL="0" lvl="0" indent="0">
              <a:buNone/>
            </a:pPr>
            <a:r>
              <a:rPr lang="en-US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強調反省、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悔改、認罪，提醒罪的代價，與永遠的審判；</a:t>
            </a:r>
          </a:p>
          <a:p>
            <a:pPr marL="0" lvl="0" indent="0">
              <a:buNone/>
            </a:pPr>
            <a:r>
              <a:rPr lang="en-US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揭示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上帝的救贖之恩，與世界末日之必至；</a:t>
            </a:r>
          </a:p>
          <a:p>
            <a:pPr marL="0" lvl="0" indent="0">
              <a:buNone/>
            </a:pPr>
            <a:r>
              <a:rPr lang="en-US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解讀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上帝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在宇宙、世界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行進與時代的</a:t>
            </a:r>
            <a:r>
              <a:rPr lang="zh-TW" altLang="en-US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旨意</a:t>
            </a:r>
            <a:r>
              <a:rPr lang="zh-TW" altLang="zh-TW" sz="2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0">
              <a:buNone/>
            </a:pP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當我們傳揚求真、求善、求美；有信、有望、有愛的普世價值時，人們才會找到生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命</a:t>
            </a:r>
            <a:r>
              <a:rPr lang="zh-TW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的意義，認識造物的主，並離惡歸善。</a:t>
            </a:r>
          </a:p>
          <a:p>
            <a:endParaRPr lang="zh-TW" altLang="en-US" sz="2200" dirty="0"/>
          </a:p>
        </p:txBody>
      </p:sp>
      <p:pic>
        <p:nvPicPr>
          <p:cNvPr id="5" name="圖片 4" descr="一張含有 草, 室外, 曠野, 綠色 的圖片&#10;&#10;自動產生的描述">
            <a:extLst>
              <a:ext uri="{FF2B5EF4-FFF2-40B4-BE49-F238E27FC236}">
                <a16:creationId xmlns:a16="http://schemas.microsoft.com/office/drawing/2014/main" id="{C8AB1600-C9AD-43DE-A821-685722EC5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76"/>
          <a:stretch/>
        </p:blipFill>
        <p:spPr>
          <a:xfrm>
            <a:off x="7791326" y="1653078"/>
            <a:ext cx="3762214" cy="3762214"/>
          </a:xfrm>
          <a:custGeom>
            <a:avLst/>
            <a:gdLst>
              <a:gd name="connsiteX0" fmla="*/ 1331584 w 2663168"/>
              <a:gd name="connsiteY0" fmla="*/ 0 h 2663168"/>
              <a:gd name="connsiteX1" fmla="*/ 2663168 w 2663168"/>
              <a:gd name="connsiteY1" fmla="*/ 1331584 h 2663168"/>
              <a:gd name="connsiteX2" fmla="*/ 1331584 w 2663168"/>
              <a:gd name="connsiteY2" fmla="*/ 2663168 h 2663168"/>
              <a:gd name="connsiteX3" fmla="*/ 0 w 2663168"/>
              <a:gd name="connsiteY3" fmla="*/ 1331584 h 2663168"/>
              <a:gd name="connsiteX4" fmla="*/ 1331584 w 2663168"/>
              <a:gd name="connsiteY4" fmla="*/ 0 h 26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28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848" y="408214"/>
            <a:ext cx="6163709" cy="979715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八、媒體、</a:t>
            </a:r>
            <a:r>
              <a:rPr lang="zh-TW" altLang="en-US" sz="4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信息與人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8799" y="1536699"/>
            <a:ext cx="8240238" cy="4913087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3000" dirty="0">
                <a:latin typeface="+mn-ea"/>
              </a:rPr>
              <a:t>著名傳播學者麥克魯漢曾著述「</a:t>
            </a:r>
            <a:r>
              <a:rPr lang="zh-TW" altLang="zh-TW" sz="3000" dirty="0">
                <a:solidFill>
                  <a:srgbClr val="FF0000"/>
                </a:solidFill>
                <a:latin typeface="+mn-ea"/>
              </a:rPr>
              <a:t>傳媒、信息、人</a:t>
            </a:r>
            <a:r>
              <a:rPr lang="zh-TW" altLang="zh-TW" sz="3000" dirty="0">
                <a:latin typeface="+mn-ea"/>
              </a:rPr>
              <a:t>」</a:t>
            </a:r>
            <a:r>
              <a:rPr lang="en-US" altLang="zh-TW" sz="3000" dirty="0">
                <a:latin typeface="+mn-ea"/>
              </a:rPr>
              <a:t>(Men, messages, and media)</a:t>
            </a:r>
            <a:r>
              <a:rPr lang="zh-TW" altLang="zh-TW" sz="3000" dirty="0">
                <a:latin typeface="+mn-ea"/>
              </a:rPr>
              <a:t>一書，提到傳媒（媒介通路）、信息（內容）與人（受眾）</a:t>
            </a:r>
            <a:r>
              <a:rPr lang="zh-TW" altLang="en-US" sz="3000" dirty="0">
                <a:latin typeface="+mn-ea"/>
              </a:rPr>
              <a:t>的</a:t>
            </a:r>
            <a:r>
              <a:rPr lang="zh-TW" altLang="zh-TW" sz="3000" dirty="0">
                <a:latin typeface="+mn-ea"/>
              </a:rPr>
              <a:t>重要</a:t>
            </a:r>
            <a:r>
              <a:rPr lang="zh-TW" altLang="en-US" sz="3000" dirty="0">
                <a:latin typeface="+mn-ea"/>
              </a:rPr>
              <a:t>。</a:t>
            </a:r>
            <a:endParaRPr lang="en-US" altLang="zh-TW" sz="3000" dirty="0">
              <a:latin typeface="+mn-ea"/>
            </a:endParaRPr>
          </a:p>
          <a:p>
            <a:r>
              <a:rPr lang="zh-TW" altLang="zh-TW" sz="3000" dirty="0">
                <a:latin typeface="+mn-ea"/>
              </a:rPr>
              <a:t>「內容是王道」，認為有好的內容比甚麼都重要，但</a:t>
            </a:r>
            <a:r>
              <a:rPr lang="zh-TW" altLang="zh-TW" sz="3000" u="sng" dirty="0">
                <a:latin typeface="+mn-ea"/>
              </a:rPr>
              <a:t>在資訊迅速發展，行動載具與社群網站蓬勃的年代，越來越多人強調通路（傳媒）的重要</a:t>
            </a:r>
            <a:r>
              <a:rPr lang="zh-TW" altLang="zh-TW" sz="3000" dirty="0">
                <a:latin typeface="+mn-ea"/>
              </a:rPr>
              <a:t>，因為媒介越來越強勢，甚至以點閱率主導訊息的內容，讓內容不得不妥協</a:t>
            </a:r>
            <a:r>
              <a:rPr lang="zh-TW" altLang="en-US" sz="3000" dirty="0">
                <a:latin typeface="+mn-ea"/>
              </a:rPr>
              <a:t>，</a:t>
            </a:r>
            <a:r>
              <a:rPr lang="zh-TW" altLang="zh-TW" sz="3000" dirty="0">
                <a:latin typeface="+mn-ea"/>
              </a:rPr>
              <a:t>而以煽色腥與八卦聳動為主。</a:t>
            </a:r>
          </a:p>
          <a:p>
            <a:r>
              <a:rPr lang="zh-TW" altLang="zh-TW" sz="3000" dirty="0">
                <a:latin typeface="+mn-ea"/>
              </a:rPr>
              <a:t>聖經上對傳播者的呼召是：「人未曾信祂，怎能求祂呢？未曾聽見祂，怎能信祂呢？沒有傳道的，怎能聽見呢？若沒有奉差遣，怎能傳道呢？」（羅馬書</a:t>
            </a:r>
            <a:r>
              <a:rPr lang="en-US" altLang="zh-TW" sz="3000" dirty="0">
                <a:latin typeface="+mn-ea"/>
              </a:rPr>
              <a:t>10</a:t>
            </a:r>
            <a:r>
              <a:rPr lang="zh-TW" altLang="zh-TW" sz="3000" dirty="0">
                <a:latin typeface="+mn-ea"/>
              </a:rPr>
              <a:t>章</a:t>
            </a:r>
            <a:r>
              <a:rPr lang="en-US" altLang="zh-TW" sz="3000" dirty="0">
                <a:latin typeface="+mn-ea"/>
              </a:rPr>
              <a:t>14-15</a:t>
            </a:r>
            <a:r>
              <a:rPr lang="zh-TW" altLang="zh-TW" sz="3000" dirty="0">
                <a:latin typeface="+mn-ea"/>
              </a:rPr>
              <a:t>節）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可見，傳播者的委身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傳播者提供紮實、動人的內容更是必要的因素。</a:t>
            </a:r>
          </a:p>
          <a:p>
            <a:endParaRPr lang="zh-TW" altLang="en-US" dirty="0"/>
          </a:p>
        </p:txBody>
      </p:sp>
      <p:pic>
        <p:nvPicPr>
          <p:cNvPr id="6150" name="Picture 6" descr="https://images-na.ssl-images-amazon.com/images/I/51%2BZidutC9L._SX346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451" y="347621"/>
            <a:ext cx="2329211" cy="333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「傳媒信息人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91" y="3938815"/>
            <a:ext cx="2510971" cy="251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584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9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九、新媒體與社群網路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9482" y="1825625"/>
            <a:ext cx="6180932" cy="4667250"/>
          </a:xfrm>
        </p:spPr>
        <p:txBody>
          <a:bodyPr>
            <a:normAutofit/>
          </a:bodyPr>
          <a:lstStyle/>
          <a:p>
            <a:r>
              <a:rPr lang="zh-TW" altLang="zh-TW" b="1" u="sng" dirty="0"/>
              <a:t>新媒體是流程與載具的重要演化，由於社群網站與手機的便利，教會有機會借力使力，用最有效的方式打動最多的人，使之閱讀與分享</a:t>
            </a:r>
            <a:r>
              <a:rPr lang="zh-TW" altLang="zh-TW" b="1" dirty="0"/>
              <a:t>，</a:t>
            </a:r>
            <a:r>
              <a:rPr lang="zh-TW" altLang="zh-TW" dirty="0"/>
              <a:t>並製造出驚人的病毒擴散效果的活動，與迅速的回饋、傳播的調整、果效的評估。</a:t>
            </a:r>
          </a:p>
          <a:p>
            <a:r>
              <a:rPr lang="zh-TW" altLang="zh-TW" b="1" u="sng" dirty="0"/>
              <a:t>傳播者必須抓住</a:t>
            </a:r>
            <a:r>
              <a:rPr lang="en-GB" altLang="zh-TW" b="1" u="sng" dirty="0"/>
              <a:t>(</a:t>
            </a:r>
            <a:r>
              <a:rPr lang="zh-TW" altLang="zh-TW" b="1" u="sng" dirty="0"/>
              <a:t>創造</a:t>
            </a:r>
            <a:r>
              <a:rPr lang="en-GB" altLang="zh-TW" b="1" u="sng" dirty="0"/>
              <a:t>)</a:t>
            </a:r>
            <a:r>
              <a:rPr lang="zh-TW" altLang="zh-TW" b="1" u="sng" dirty="0"/>
              <a:t>受眾的喜好、關心的事務，以說出事件背後意義的方式，來啟發閱聽大眾，</a:t>
            </a:r>
            <a:r>
              <a:rPr lang="zh-TW" altLang="zh-TW" dirty="0"/>
              <a:t>當然一定是要吸引受眾的閱讀、與分享的誘因，才能達到病毒擴散的目的空間。</a:t>
            </a:r>
          </a:p>
        </p:txBody>
      </p:sp>
      <p:pic>
        <p:nvPicPr>
          <p:cNvPr id="5" name="圖片 4" descr="一張含有 畫畫 的圖片&#10;&#10;自動產生的描述">
            <a:extLst>
              <a:ext uri="{FF2B5EF4-FFF2-40B4-BE49-F238E27FC236}">
                <a16:creationId xmlns:a16="http://schemas.microsoft.com/office/drawing/2014/main" id="{EF593C55-EF49-4734-98B8-4A150D0FE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00" r="20849" b="-1"/>
          <a:stretch/>
        </p:blipFill>
        <p:spPr>
          <a:xfrm>
            <a:off x="6848918" y="1771078"/>
            <a:ext cx="4504881" cy="4504881"/>
          </a:xfrm>
          <a:custGeom>
            <a:avLst/>
            <a:gdLst>
              <a:gd name="connsiteX0" fmla="*/ 1331584 w 2663168"/>
              <a:gd name="connsiteY0" fmla="*/ 0 h 2663168"/>
              <a:gd name="connsiteX1" fmla="*/ 2663168 w 2663168"/>
              <a:gd name="connsiteY1" fmla="*/ 1331584 h 2663168"/>
              <a:gd name="connsiteX2" fmla="*/ 1331584 w 2663168"/>
              <a:gd name="connsiteY2" fmla="*/ 2663168 h 2663168"/>
              <a:gd name="connsiteX3" fmla="*/ 0 w 2663168"/>
              <a:gd name="connsiteY3" fmla="*/ 1331584 h 2663168"/>
              <a:gd name="connsiteX4" fmla="*/ 1331584 w 2663168"/>
              <a:gd name="connsiteY4" fmla="*/ 0 h 26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39" name="Arc 1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88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74971" cy="1325563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十、急起直追、反敗為勝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8214" y="1690688"/>
            <a:ext cx="7658101" cy="4618672"/>
          </a:xfrm>
        </p:spPr>
        <p:txBody>
          <a:bodyPr>
            <a:normAutofit/>
          </a:bodyPr>
          <a:lstStyle/>
          <a:p>
            <a:r>
              <a:rPr lang="zh-TW" altLang="zh-TW" sz="2800" dirty="0"/>
              <a:t>在資訊發達的社會，我們再也沒有藉口，說福音無法傳到世界、直到地極，從網際網路到社群媒體，</a:t>
            </a:r>
            <a:r>
              <a:rPr lang="zh-TW" altLang="zh-TW" sz="2800" b="1" dirty="0">
                <a:solidFill>
                  <a:srgbClr val="0070C0"/>
                </a:solidFill>
              </a:rPr>
              <a:t>當今世界，每一位基督徒都應該是策展人、傳教師、報社社長</a:t>
            </a:r>
            <a:r>
              <a:rPr lang="zh-TW" altLang="zh-TW" sz="2800" dirty="0"/>
              <a:t>，因為我們擁有各種便利而無遠弗屆的工具，只要一支智慧型手機，極少的通訊資費，就可以與全世界溝通。</a:t>
            </a:r>
          </a:p>
          <a:p>
            <a:r>
              <a:rPr lang="zh-TW" altLang="zh-TW" sz="2800" dirty="0"/>
              <a:t>問題是，</a:t>
            </a:r>
            <a:r>
              <a:rPr lang="zh-TW" altLang="zh-TW" sz="2800" b="1" u="sng" dirty="0">
                <a:solidFill>
                  <a:srgbClr val="0070C0"/>
                </a:solidFill>
              </a:rPr>
              <a:t>我們每天發出的短訊、臉書圖文中，有多少能與非基督徒分享信仰真理的呢？</a:t>
            </a:r>
            <a:r>
              <a:rPr lang="zh-TW" altLang="zh-TW" sz="2800" dirty="0"/>
              <a:t>我們是否願受專業的寫作訓練、文字佈道訓練、慕道友心理學、聖經與系統神學，好讓我們可以時時刻刻見證基督的慈愛、全能與赦罪之恩呢？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7284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505700" cy="1169761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十一、福音要撒在好土上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976" y="1690688"/>
            <a:ext cx="8661981" cy="4900612"/>
          </a:xfrm>
        </p:spPr>
        <p:txBody>
          <a:bodyPr>
            <a:normAutofit lnSpcReduction="10000"/>
          </a:bodyPr>
          <a:lstStyle/>
          <a:p>
            <a:r>
              <a:rPr lang="zh-TW" altLang="zh-TW" sz="2400" dirty="0"/>
              <a:t>閱聽人（受眾</a:t>
            </a:r>
            <a:r>
              <a:rPr lang="en-US" altLang="zh-TW" sz="2400" dirty="0"/>
              <a:t>)</a:t>
            </a:r>
            <a:r>
              <a:rPr lang="zh-TW" altLang="zh-TW" sz="2400" dirty="0"/>
              <a:t>，他們的心有如土壤，福音要撒種在好土地上，才能有好的收成。因為耶穌說：「你們當聽這撒種的比喻：凡</a:t>
            </a:r>
            <a:r>
              <a:rPr lang="zh-TW" altLang="zh-TW" sz="2400" u="sng" dirty="0"/>
              <a:t>聽見天國道理不明白的</a:t>
            </a:r>
            <a:r>
              <a:rPr lang="zh-TW" altLang="zh-TW" sz="2400" dirty="0"/>
              <a:t>，那惡者就來，把所撒在他心裡的奪了去；這就是撒在路旁的了。</a:t>
            </a:r>
          </a:p>
          <a:p>
            <a:r>
              <a:rPr lang="zh-TW" altLang="zh-TW" sz="2400" dirty="0"/>
              <a:t>撒在石頭地上的，就是人聽了道，當下歡喜領受，</a:t>
            </a:r>
            <a:r>
              <a:rPr lang="zh-TW" altLang="zh-TW" sz="2400" u="sng" dirty="0"/>
              <a:t>只因心裡沒有根</a:t>
            </a:r>
            <a:r>
              <a:rPr lang="zh-TW" altLang="zh-TW" sz="2400" dirty="0"/>
              <a:t>，不過是暫時的，及至為道遭了患難，或是受了逼迫，立刻就跌倒了。撒在荊棘裡的，就是人聽了道，後來</a:t>
            </a:r>
            <a:r>
              <a:rPr lang="zh-TW" altLang="zh-TW" sz="2400" u="sng" dirty="0"/>
              <a:t>有世上的思慮、錢財的迷惑把道擠住了</a:t>
            </a:r>
            <a:r>
              <a:rPr lang="zh-TW" altLang="zh-TW" sz="2400" dirty="0"/>
              <a:t>，不能結實。撒在好地上的，就是人</a:t>
            </a:r>
            <a:r>
              <a:rPr lang="zh-TW" altLang="zh-TW" sz="2400" u="sng" dirty="0">
                <a:solidFill>
                  <a:srgbClr val="FF0000"/>
                </a:solidFill>
              </a:rPr>
              <a:t>聽道明白了，後來結實</a:t>
            </a:r>
            <a:r>
              <a:rPr lang="zh-TW" altLang="zh-TW" sz="2400" dirty="0"/>
              <a:t>，有一百倍的，有六十倍的，有三十倍的。」（馬太福音</a:t>
            </a:r>
            <a:r>
              <a:rPr lang="en-US" altLang="zh-TW" sz="2400" dirty="0"/>
              <a:t>13</a:t>
            </a:r>
            <a:r>
              <a:rPr lang="zh-TW" altLang="zh-TW" sz="2400" dirty="0"/>
              <a:t>章</a:t>
            </a:r>
            <a:r>
              <a:rPr lang="en-US" altLang="zh-TW" sz="2400" dirty="0"/>
              <a:t>18-23</a:t>
            </a:r>
            <a:r>
              <a:rPr lang="zh-TW" altLang="zh-TW" sz="2400" dirty="0"/>
              <a:t>節）足見福音預工（鬆土）的重要。</a:t>
            </a:r>
          </a:p>
          <a:p>
            <a:r>
              <a:rPr lang="zh-TW" altLang="zh-TW" sz="2400" u="sng" dirty="0">
                <a:solidFill>
                  <a:srgbClr val="FF0000"/>
                </a:solidFill>
              </a:rPr>
              <a:t>所謂的好土，就是人心已經預備好，從永恆、真愛、無力感、空虛、犯罪</a:t>
            </a:r>
            <a:r>
              <a:rPr lang="en-US" altLang="zh-TW" sz="2400" u="sng" dirty="0">
                <a:solidFill>
                  <a:srgbClr val="FF0000"/>
                </a:solidFill>
              </a:rPr>
              <a:t>…</a:t>
            </a:r>
            <a:r>
              <a:rPr lang="zh-TW" altLang="zh-TW" sz="2400" u="sng" dirty="0">
                <a:solidFill>
                  <a:srgbClr val="FF0000"/>
                </a:solidFill>
              </a:rPr>
              <a:t>等訊息的洗禮下，漸漸覺悟到自己需要上帝的救贖，他們的心靈有「喝水」的需要，才會去主動尋找生命之道</a:t>
            </a:r>
            <a:r>
              <a:rPr lang="zh-TW" altLang="en-US" sz="2400" u="sng" dirty="0">
                <a:solidFill>
                  <a:srgbClr val="FF0000"/>
                </a:solidFill>
              </a:rPr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339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42278" y="2841171"/>
            <a:ext cx="6535098" cy="3431418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*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基督教的社會形象</a:t>
            </a:r>
            <a:r>
              <a:rPr lang="en-US" altLang="zh-TW" sz="24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(BRAND IMAGE)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是好是壞？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當人們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有需要、有困難，會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去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找教會、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找附近的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基督徒嗎？</a:t>
            </a:r>
          </a:p>
          <a:p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*</a:t>
            </a:r>
            <a:r>
              <a:rPr lang="zh-TW" altLang="zh-TW" sz="32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一般人喜歡跟基督徒做朋友、作生意、作同事、鄰居、配偶嗎？</a:t>
            </a:r>
            <a:endParaRPr lang="zh-TW" altLang="zh-TW" sz="2400" b="1" dirty="0">
              <a:solidFill>
                <a:srgbClr val="0070C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522" y="3487943"/>
            <a:ext cx="4460478" cy="32194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05884" y="5564704"/>
            <a:ext cx="5525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只是人沒有都聽從福音。</a:t>
            </a:r>
            <a:endParaRPr kumimoji="0" lang="en-US" altLang="zh-TW" sz="20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因為以賽亞說：“主啊，我們所傳的有誰信呢？”</a:t>
            </a:r>
          </a:p>
        </p:txBody>
      </p:sp>
      <p:pic>
        <p:nvPicPr>
          <p:cNvPr id="5122" name="Picture 2" descr="「蔡英文 拜拜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522" y="384641"/>
            <a:ext cx="4346715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742278" y="912295"/>
            <a:ext cx="6850508" cy="1840291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FF0000"/>
                </a:solidFill>
              </a:rPr>
              <a:t>十二、當</a:t>
            </a:r>
            <a:r>
              <a:rPr lang="zh-TW" altLang="zh-TW" sz="5400" b="1" dirty="0">
                <a:solidFill>
                  <a:srgbClr val="FF0000"/>
                </a:solidFill>
              </a:rPr>
              <a:t>人們想到基督教，會想到甚麼？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23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6400" y="495301"/>
            <a:ext cx="6533243" cy="5916258"/>
          </a:xfrm>
        </p:spPr>
        <p:txBody>
          <a:bodyPr>
            <a:normAutofit/>
          </a:bodyPr>
          <a:lstStyle/>
          <a:p>
            <a:r>
              <a:rPr lang="zh-TW" altLang="en-US" sz="4400" b="1" kern="100" dirty="0">
                <a:solidFill>
                  <a:srgbClr val="FF00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rPr>
              <a:t>十三、人們</a:t>
            </a:r>
            <a:r>
              <a:rPr lang="zh-TW" altLang="zh-TW" sz="4400" b="1" kern="100" dirty="0">
                <a:solidFill>
                  <a:srgbClr val="FF0000"/>
                </a:solidFill>
                <a:latin typeface="微軟正黑體" panose="020B0604030504040204" pitchFamily="34" charset="-120"/>
                <a:cs typeface="Times New Roman" panose="02020603050405020304" pitchFamily="18" charset="0"/>
              </a:rPr>
              <a:t>的苦悶</a:t>
            </a:r>
            <a:endParaRPr lang="en-US" altLang="zh-TW" sz="4400" b="1" kern="100" dirty="0">
              <a:solidFill>
                <a:srgbClr val="FF0000"/>
              </a:solidFill>
              <a:latin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r>
              <a:rPr lang="zh-TW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政治</a:t>
            </a:r>
            <a:r>
              <a:rPr lang="zh-TW" altLang="en-US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對立</a:t>
            </a:r>
            <a:r>
              <a:rPr lang="zh-TW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、治理混亂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電價、食安、水荒、氣爆、空難、示威</a:t>
            </a:r>
            <a:r>
              <a:rPr lang="zh-TW" altLang="en-US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貧富差距、國土殘破、人口老化</a:t>
            </a:r>
            <a:r>
              <a:rPr lang="zh-TW" altLang="en-US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外流與少子、勞健保</a:t>
            </a:r>
            <a:r>
              <a:rPr lang="zh-TW" altLang="en-US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將破產</a:t>
            </a:r>
            <a:r>
              <a:rPr lang="en-US" altLang="zh-TW" sz="28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..)</a:t>
            </a:r>
          </a:p>
          <a:p>
            <a:r>
              <a:rPr lang="en-US" altLang="zh-TW" sz="3200" kern="100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r>
              <a:rPr lang="zh-TW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前途茫然、失業、低薪、過勞、希望快速發財求樂透總槓龜。</a:t>
            </a:r>
            <a:endParaRPr lang="en-US" altLang="zh-TW" sz="3200" kern="100" dirty="0"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r>
              <a:rPr lang="zh-TW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親子</a:t>
            </a:r>
            <a:r>
              <a:rPr lang="zh-TW" altLang="en-US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代溝</a:t>
            </a:r>
            <a:r>
              <a:rPr lang="zh-TW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、離婚率、人際關係緊張、各種精神疾病、詐騙橫行</a:t>
            </a:r>
            <a:r>
              <a:rPr lang="en-US" altLang="zh-TW" sz="3200" kern="100" dirty="0"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…</a:t>
            </a:r>
            <a:endParaRPr lang="zh-TW" altLang="zh-TW" sz="3200" kern="100" dirty="0"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“凡求告主名的，就必得救。”（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約珥書 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2:32】</a:t>
            </a:r>
            <a:r>
              <a:rPr lang="zh-TW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9" y="3930120"/>
            <a:ext cx="4152003" cy="27735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003" y="0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1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10864" y="518933"/>
            <a:ext cx="6911241" cy="1037152"/>
          </a:xfrm>
        </p:spPr>
        <p:txBody>
          <a:bodyPr>
            <a:normAutofit/>
          </a:bodyPr>
          <a:lstStyle/>
          <a:p>
            <a:pPr lvl="0"/>
            <a:r>
              <a:rPr lang="zh-TW" altLang="en-US" sz="4800" b="1" dirty="0">
                <a:solidFill>
                  <a:srgbClr val="FF0000"/>
                </a:solidFill>
              </a:rPr>
              <a:t>十四、</a:t>
            </a:r>
            <a:r>
              <a:rPr lang="zh-TW" altLang="zh-TW" sz="4800" b="1" dirty="0">
                <a:solidFill>
                  <a:srgbClr val="FF0000"/>
                </a:solidFill>
              </a:rPr>
              <a:t>時代的巨輪飛快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93514" y="1556085"/>
            <a:ext cx="7357186" cy="4753276"/>
          </a:xfrm>
        </p:spPr>
        <p:txBody>
          <a:bodyPr>
            <a:normAutofit lnSpcReduction="10000"/>
          </a:bodyPr>
          <a:lstStyle/>
          <a:p>
            <a:r>
              <a:rPr lang="en-US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*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基因研究進展</a:t>
            </a: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倫理錯亂，禍福難料</a:t>
            </a:r>
            <a:endParaRPr lang="zh-TW" altLang="zh-TW" sz="32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*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資訊科技</a:t>
            </a: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急速發展，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行動通訊</a:t>
            </a: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社群網路</a:t>
            </a: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鋪天蓋地。</a:t>
            </a:r>
            <a:endParaRPr lang="zh-TW" altLang="zh-TW" sz="32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*AI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機器人興起</a:t>
            </a: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搶走人的工作</a:t>
            </a:r>
            <a:endParaRPr lang="en-US" altLang="zh-TW" sz="32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*</a:t>
            </a:r>
            <a:r>
              <a:rPr lang="zh-TW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資源耗盡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冰山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加速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溶解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暖化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極端氣候禍福難料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不是乾旱，就是洪澇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、海平面上昇、水資源短缺、糧食危機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*人心籌算自己的道路。</a:t>
            </a:r>
            <a:r>
              <a:rPr lang="en-US" altLang="zh-TW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…</a:t>
            </a:r>
            <a:endParaRPr lang="zh-TW" altLang="zh-TW" sz="32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上帝要藉這些事，向人類說甚麼？</a:t>
            </a:r>
            <a:endParaRPr lang="zh-TW" altLang="zh-TW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6" y="1356539"/>
            <a:ext cx="3614383" cy="2371939"/>
          </a:xfrm>
          <a:prstGeom prst="rect">
            <a:avLst/>
          </a:prstGeom>
        </p:spPr>
      </p:pic>
      <p:pic>
        <p:nvPicPr>
          <p:cNvPr id="5" name="圖片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6" y="3816275"/>
            <a:ext cx="4333868" cy="279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32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1714" y="2010576"/>
            <a:ext cx="9819581" cy="655331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信仰的</a:t>
            </a:r>
            <a:r>
              <a:rPr lang="zh-TW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核心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56210" y="2893414"/>
            <a:ext cx="10170590" cy="3608610"/>
          </a:xfrm>
        </p:spPr>
        <p:txBody>
          <a:bodyPr>
            <a:normAutofit/>
          </a:bodyPr>
          <a:lstStyle/>
          <a:p>
            <a:pPr lvl="0"/>
            <a:r>
              <a:rPr lang="zh-TW" altLang="zh-TW" sz="4000" b="1" dirty="0">
                <a:solidFill>
                  <a:srgbClr val="0070C0"/>
                </a:solidFill>
              </a:rPr>
              <a:t>道成</a:t>
            </a:r>
            <a:r>
              <a:rPr lang="en-US" altLang="zh-TW" sz="4000" b="1" dirty="0">
                <a:solidFill>
                  <a:srgbClr val="0070C0"/>
                </a:solidFill>
              </a:rPr>
              <a:t>--</a:t>
            </a:r>
            <a:r>
              <a:rPr lang="zh-TW" altLang="zh-TW" sz="4000" b="1" dirty="0">
                <a:solidFill>
                  <a:srgbClr val="0070C0"/>
                </a:solidFill>
              </a:rPr>
              <a:t>神愛世人</a:t>
            </a:r>
            <a:endParaRPr lang="en-US" altLang="zh-TW" sz="4000" b="1" dirty="0">
              <a:solidFill>
                <a:srgbClr val="0070C0"/>
              </a:solidFill>
            </a:endParaRPr>
          </a:p>
          <a:p>
            <a:pPr lvl="0"/>
            <a:r>
              <a:rPr lang="zh-TW" altLang="zh-TW" sz="4000" b="1" dirty="0">
                <a:solidFill>
                  <a:srgbClr val="0070C0"/>
                </a:solidFill>
              </a:rPr>
              <a:t>肉身</a:t>
            </a:r>
            <a:r>
              <a:rPr lang="en-US" altLang="zh-TW" sz="4000" b="1" dirty="0">
                <a:solidFill>
                  <a:srgbClr val="0070C0"/>
                </a:solidFill>
              </a:rPr>
              <a:t>—</a:t>
            </a:r>
            <a:r>
              <a:rPr lang="zh-TW" altLang="en-US" sz="4000" b="1" dirty="0">
                <a:solidFill>
                  <a:srgbClr val="0070C0"/>
                </a:solidFill>
              </a:rPr>
              <a:t>十字架上為罪人</a:t>
            </a:r>
            <a:r>
              <a:rPr lang="zh-TW" altLang="zh-TW" sz="4000" b="1" dirty="0">
                <a:solidFill>
                  <a:srgbClr val="0070C0"/>
                </a:solidFill>
              </a:rPr>
              <a:t>捨己</a:t>
            </a:r>
            <a:endParaRPr lang="en-US" altLang="zh-TW" sz="4000" b="1" dirty="0">
              <a:solidFill>
                <a:srgbClr val="0070C0"/>
              </a:solidFill>
            </a:endParaRPr>
          </a:p>
          <a:p>
            <a:pPr lvl="0"/>
            <a:r>
              <a:rPr lang="zh-TW" altLang="zh-TW" sz="4000" b="1" dirty="0">
                <a:solidFill>
                  <a:srgbClr val="0070C0"/>
                </a:solidFill>
              </a:rPr>
              <a:t>拯救</a:t>
            </a:r>
            <a:r>
              <a:rPr lang="en-US" altLang="zh-TW" sz="4000" b="1" dirty="0">
                <a:solidFill>
                  <a:srgbClr val="0070C0"/>
                </a:solidFill>
              </a:rPr>
              <a:t>—</a:t>
            </a:r>
            <a:r>
              <a:rPr lang="zh-TW" altLang="en-US" sz="4000" b="1" dirty="0">
                <a:solidFill>
                  <a:srgbClr val="0070C0"/>
                </a:solidFill>
              </a:rPr>
              <a:t>傳播</a:t>
            </a:r>
            <a:r>
              <a:rPr lang="zh-TW" altLang="zh-TW" sz="4000" b="1" dirty="0">
                <a:solidFill>
                  <a:srgbClr val="0070C0"/>
                </a:solidFill>
              </a:rPr>
              <a:t>上帝的</a:t>
            </a:r>
            <a:r>
              <a:rPr lang="zh-TW" altLang="en-US" sz="4000" b="1" dirty="0">
                <a:solidFill>
                  <a:srgbClr val="0070C0"/>
                </a:solidFill>
              </a:rPr>
              <a:t>作為</a:t>
            </a:r>
            <a:r>
              <a:rPr lang="en-US" altLang="zh-TW" sz="4000" b="1" dirty="0">
                <a:solidFill>
                  <a:srgbClr val="0070C0"/>
                </a:solidFill>
              </a:rPr>
              <a:t>/</a:t>
            </a:r>
            <a:r>
              <a:rPr lang="zh-TW" altLang="en-US" sz="4000" b="1" dirty="0">
                <a:solidFill>
                  <a:srgbClr val="0070C0"/>
                </a:solidFill>
              </a:rPr>
              <a:t>福音</a:t>
            </a:r>
            <a:r>
              <a:rPr lang="en-US" altLang="zh-TW" sz="2800" b="1" dirty="0">
                <a:solidFill>
                  <a:srgbClr val="0070C0"/>
                </a:solidFill>
              </a:rPr>
              <a:t>(</a:t>
            </a:r>
            <a:r>
              <a:rPr lang="zh-TW" altLang="en-US" sz="2800" b="1" dirty="0">
                <a:solidFill>
                  <a:srgbClr val="0070C0"/>
                </a:solidFill>
              </a:rPr>
              <a:t>而非任憑撒旦破壞地土</a:t>
            </a:r>
            <a:r>
              <a:rPr lang="en-US" altLang="zh-TW" sz="2800" b="1" dirty="0">
                <a:solidFill>
                  <a:srgbClr val="0070C0"/>
                </a:solidFill>
              </a:rPr>
              <a:t>)</a:t>
            </a:r>
            <a:endParaRPr lang="zh-TW" altLang="zh-TW" sz="4000" b="1" dirty="0">
              <a:solidFill>
                <a:srgbClr val="0070C0"/>
              </a:solidFill>
            </a:endParaRPr>
          </a:p>
          <a:p>
            <a:r>
              <a:rPr lang="zh-TW" altLang="en-US" sz="2800" b="1" dirty="0">
                <a:solidFill>
                  <a:srgbClr val="0070C0"/>
                </a:solidFill>
              </a:rPr>
              <a:t>我們傳給時代的信息：</a:t>
            </a:r>
            <a:endParaRPr lang="en-US" altLang="zh-TW" sz="2800" b="1" dirty="0">
              <a:solidFill>
                <a:srgbClr val="0070C0"/>
              </a:solidFill>
            </a:endParaRPr>
          </a:p>
          <a:p>
            <a:r>
              <a:rPr lang="zh-TW" altLang="en-US" sz="2800" b="1" dirty="0">
                <a:solidFill>
                  <a:srgbClr val="0070C0"/>
                </a:solidFill>
              </a:rPr>
              <a:t>公義、真理、悔改、真愛、家庭、永生、生命的意義與見證</a:t>
            </a:r>
            <a:r>
              <a:rPr lang="en-US" altLang="zh-TW" sz="2800" b="1" dirty="0">
                <a:solidFill>
                  <a:srgbClr val="0070C0"/>
                </a:solidFill>
              </a:rPr>
              <a:t>…</a:t>
            </a:r>
            <a:endParaRPr lang="zh-TW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783069"/>
            <a:ext cx="4064000" cy="248716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65" y="2893414"/>
            <a:ext cx="585060" cy="5772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6210" y="928700"/>
            <a:ext cx="8633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FF0000"/>
                </a:solidFill>
              </a:rPr>
              <a:t>十五、</a:t>
            </a:r>
            <a:r>
              <a:rPr lang="zh-TW" altLang="zh-TW" sz="5400" b="1" dirty="0">
                <a:solidFill>
                  <a:srgbClr val="FF0000"/>
                </a:solidFill>
              </a:rPr>
              <a:t>上帝的</a:t>
            </a:r>
            <a:r>
              <a:rPr lang="zh-TW" altLang="en-US" sz="5400" b="1" dirty="0">
                <a:solidFill>
                  <a:srgbClr val="FF0000"/>
                </a:solidFill>
              </a:rPr>
              <a:t>救贖</a:t>
            </a:r>
            <a:r>
              <a:rPr lang="zh-TW" altLang="zh-TW" sz="5400" b="1" dirty="0">
                <a:solidFill>
                  <a:srgbClr val="FF0000"/>
                </a:solidFill>
              </a:rPr>
              <a:t>心意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48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</a:rPr>
              <a:t>十六、新媒體的誕生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5944" y="2084831"/>
            <a:ext cx="7721839" cy="4229907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網路媒體 </a:t>
            </a:r>
            <a:r>
              <a:rPr lang="en-US" altLang="zh-TW" sz="2800" dirty="0"/>
              <a:t>(</a:t>
            </a:r>
            <a:r>
              <a:rPr lang="zh-TW" altLang="en-US" sz="2800" dirty="0"/>
              <a:t>官方網站、無線網路、雲端、部落格</a:t>
            </a:r>
            <a:r>
              <a:rPr lang="en-US" altLang="zh-TW" sz="2800" dirty="0"/>
              <a:t>)</a:t>
            </a:r>
          </a:p>
          <a:p>
            <a:r>
              <a:rPr lang="zh-TW" altLang="en-US" sz="2800" dirty="0"/>
              <a:t>社群媒體 </a:t>
            </a:r>
            <a:r>
              <a:rPr lang="en-US" altLang="zh-TW" sz="2800" dirty="0"/>
              <a:t>(FB</a:t>
            </a:r>
            <a:r>
              <a:rPr lang="zh-TW" altLang="en-US" sz="2800" dirty="0"/>
              <a:t>、</a:t>
            </a:r>
            <a:r>
              <a:rPr lang="en-US" altLang="zh-TW" sz="2800" dirty="0"/>
              <a:t>YouTube</a:t>
            </a:r>
            <a:r>
              <a:rPr lang="zh-TW" altLang="en-US" sz="2800" dirty="0"/>
              <a:t>、</a:t>
            </a:r>
            <a:r>
              <a:rPr lang="en-US" altLang="zh-TW" sz="2800" dirty="0"/>
              <a:t>Instagram)</a:t>
            </a:r>
            <a:r>
              <a:rPr lang="zh-TW" altLang="en-US" sz="2800" dirty="0"/>
              <a:t>、</a:t>
            </a:r>
            <a:endParaRPr lang="en-US" altLang="zh-TW" sz="2800" dirty="0"/>
          </a:p>
          <a:p>
            <a:r>
              <a:rPr lang="zh-TW" altLang="en-US" sz="2800" dirty="0"/>
              <a:t>行動媒體 </a:t>
            </a:r>
            <a:r>
              <a:rPr lang="en-US" altLang="zh-TW" sz="2800" dirty="0"/>
              <a:t>(</a:t>
            </a:r>
            <a:r>
              <a:rPr lang="zh-TW" altLang="en-US" sz="2800" dirty="0"/>
              <a:t>智慧型手機、</a:t>
            </a:r>
            <a:r>
              <a:rPr lang="en-US" altLang="zh-TW" sz="2800" dirty="0"/>
              <a:t>Line</a:t>
            </a:r>
            <a:r>
              <a:rPr lang="zh-TW" altLang="en-US" sz="2800" dirty="0"/>
              <a:t>、各種 </a:t>
            </a:r>
            <a:r>
              <a:rPr lang="en-US" altLang="zh-TW" sz="2800" dirty="0"/>
              <a:t>APP)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1.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教會應學習善用這些新媒體，免於落後、被傳播，而應把握契機反傳播。</a:t>
            </a:r>
            <a:b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</a:b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/>
            </a:r>
            <a:b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</a:b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新媒體教會就是訓練全教會的人，讓每個人都可以成為教會最好的代言人，讓人人都是媒體人。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新媒體教會需要每一個人的參與，</a:t>
            </a:r>
            <a:r>
              <a:rPr lang="zh-TW" altLang="en-US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讓教會不僅是趕上新媒體的時代，更是讓教會彎道超車，帶領這個時代。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845" y="0"/>
            <a:ext cx="3618156" cy="306592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793330" y="3261337"/>
            <a:ext cx="3521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如經上所記：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“報福音傳喜信的人，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　他們的腳蹤何等佳美！</a:t>
            </a:r>
          </a:p>
        </p:txBody>
      </p:sp>
    </p:spTree>
    <p:extLst>
      <p:ext uri="{BB962C8B-B14F-4D97-AF65-F5344CB8AC3E}">
        <p14:creationId xmlns:p14="http://schemas.microsoft.com/office/powerpoint/2010/main" val="1093767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303521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</a:rPr>
              <a:t>十七、人人都是策展人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24128" y="1892968"/>
            <a:ext cx="7975493" cy="4416392"/>
          </a:xfrm>
        </p:spPr>
        <p:txBody>
          <a:bodyPr>
            <a:noAutofit/>
          </a:bodyPr>
          <a:lstStyle/>
          <a:p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一間一間</a:t>
            </a:r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24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小時不打烊的教會，已經成立了。</a:t>
            </a:r>
            <a:endParaRPr lang="en-US" altLang="zh-TW" sz="2800" b="1" dirty="0">
              <a:solidFill>
                <a:srgbClr val="0070C0"/>
              </a:solidFill>
              <a:latin typeface="+mn-ea"/>
            </a:endParaRPr>
          </a:p>
          <a:p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在網路社群時代，你已經自動為上帝成為無薪的記者、作者與佈道家。</a:t>
            </a:r>
            <a:endParaRPr lang="en-US" altLang="zh-TW" sz="2800" b="1" dirty="0">
              <a:solidFill>
                <a:srgbClr val="0070C0"/>
              </a:solidFill>
              <a:latin typeface="+mn-ea"/>
            </a:endParaRPr>
          </a:p>
          <a:p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基督徒必須在教會之外，透過基督的價值觀與真理，用貼近世界的方式詮釋議題。</a:t>
            </a:r>
            <a:r>
              <a:rPr lang="zh-TW" altLang="en-US" sz="2800" u="sng" dirty="0">
                <a:latin typeface="新細明體" panose="02020500000000000000" pitchFamily="18" charset="-120"/>
                <a:ea typeface="新細明體" panose="02020500000000000000" pitchFamily="18" charset="-120"/>
              </a:rPr>
              <a:t>讓人</a:t>
            </a:r>
            <a:r>
              <a:rPr lang="en-US" altLang="zh-TW" sz="2800" u="sng" dirty="0">
                <a:latin typeface="新細明體" panose="02020500000000000000" pitchFamily="18" charset="-120"/>
                <a:ea typeface="新細明體" panose="02020500000000000000" pitchFamily="18" charset="-120"/>
              </a:rPr>
              <a:t>24</a:t>
            </a:r>
            <a:r>
              <a:rPr lang="zh-TW" altLang="en-US" sz="2800" u="sng" dirty="0">
                <a:latin typeface="新細明體" panose="02020500000000000000" pitchFamily="18" charset="-120"/>
                <a:ea typeface="新細明體" panose="02020500000000000000" pitchFamily="18" charset="-120"/>
              </a:rPr>
              <a:t>小時都能在網路上認識上帝，觀眾群容易喜新厭舊，你的作品要生動有梗。</a:t>
            </a:r>
          </a:p>
          <a:p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媒體教會的主張，就是</a:t>
            </a:r>
            <a:r>
              <a:rPr lang="zh-TW" altLang="en-US" sz="28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人人成為「策展人」（</a:t>
            </a:r>
            <a:r>
              <a:rPr lang="en-US" altLang="zh-TW" sz="28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curator</a:t>
            </a:r>
            <a:r>
              <a:rPr lang="zh-TW" altLang="en-US" sz="28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），希伯來文是「靈魂的照護者」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，代表著人人都能透過媒體工具來牧養靈魂。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497" y="4969263"/>
            <a:ext cx="4562783" cy="175686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34138" y="411409"/>
            <a:ext cx="2635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但聖靈降臨在你們身上，你們就必得著能力，</a:t>
            </a:r>
            <a:endParaRPr kumimoji="0" lang="en-US" altLang="zh-TW" sz="1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並要在耶路撒冷、猶太全地，和撒瑪利亞，直到地極，作我的見證。</a:t>
            </a:r>
          </a:p>
        </p:txBody>
      </p:sp>
    </p:spTree>
    <p:extLst>
      <p:ext uri="{BB962C8B-B14F-4D97-AF65-F5344CB8AC3E}">
        <p14:creationId xmlns:p14="http://schemas.microsoft.com/office/powerpoint/2010/main" val="2245951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786063"/>
            <a:ext cx="6895229" cy="86627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十八、新媒體事工倡議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5036" y="1652337"/>
            <a:ext cx="10585764" cy="4826564"/>
          </a:xfrm>
        </p:spPr>
        <p:txBody>
          <a:bodyPr>
            <a:normAutofit lnSpcReduction="10000"/>
          </a:bodyPr>
          <a:lstStyle/>
          <a:p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 救援與輔導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--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在台灣，一名女大學生因為出車禍缺血，親友在臉書上發布消息後，隔天來了十個人挽袖捐熱血，成功救回女大生。</a:t>
            </a:r>
            <a:r>
              <a:rPr lang="en-US" altLang="zh-TW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(ex.,</a:t>
            </a:r>
            <a:r>
              <a:rPr lang="zh-TW" altLang="en-US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當你走投無路的賴或粉絲團</a:t>
            </a:r>
            <a:r>
              <a:rPr lang="en-US" altLang="zh-TW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</a:p>
          <a:p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24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小時認識耶穌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--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在美國，有基督徒成立網站「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  <a:hlinkClick r:id="rId2"/>
              </a:rPr>
              <a:t>Jesus.net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」，讓人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24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小時都能找到耶穌，不但能線上決志（現在網站已得著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500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萬人決志），還能讓使用者線上互相為對方禱告。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en-US" altLang="zh-TW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ex.,</a:t>
            </a:r>
            <a:r>
              <a:rPr lang="zh-TW" altLang="en-US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愛與拯救之路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</a:p>
          <a:p>
            <a:r>
              <a:rPr lang="en-US" altLang="zh-TW" sz="2800" b="1" dirty="0">
                <a:solidFill>
                  <a:srgbClr val="0070C0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我的才藝舞台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--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在澳洲，雙胞胎姊妹花 </a:t>
            </a:r>
            <a:r>
              <a:rPr lang="en-US" altLang="zh-TW" sz="2800" dirty="0" err="1">
                <a:latin typeface="新細明體" panose="02020500000000000000" pitchFamily="18" charset="-120"/>
                <a:ea typeface="新細明體" panose="02020500000000000000" pitchFamily="18" charset="-120"/>
              </a:rPr>
              <a:t>Jayesslee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用美妙歌聲和吉他翻唱流行歌、福音歌曲，她們的頻道已有超過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120</a:t>
            </a:r>
            <a:r>
              <a:rPr lang="zh-TW" altLang="en-US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萬人訂閱。</a:t>
            </a:r>
            <a:r>
              <a:rPr lang="en-US" altLang="zh-TW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(ex.,</a:t>
            </a:r>
            <a:r>
              <a:rPr lang="zh-TW" altLang="en-US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才藝直播因為愛</a:t>
            </a:r>
            <a:r>
              <a:rPr lang="en-US" altLang="zh-TW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800" dirty="0">
                <a:solidFill>
                  <a:srgbClr val="C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zh-TW" altLang="en-US" sz="2800" b="1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世足、茶道、插花、太極拳</a:t>
            </a:r>
            <a:r>
              <a:rPr lang="en-US" altLang="zh-TW" sz="2800" b="1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…</a:t>
            </a:r>
            <a:r>
              <a:rPr lang="zh-TW" altLang="en-US" sz="2800" b="1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想想你能做甚麼？</a:t>
            </a:r>
            <a:endParaRPr lang="en-US" altLang="zh-TW" sz="2800" b="1" dirty="0">
              <a:solidFill>
                <a:schemeClr val="accent1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人人都是傳播者，每個基督徒都可以受裝備、用媒體、分分秒秒完成神所託付的大使命。</a:t>
            </a:r>
            <a:endParaRPr lang="zh-TW" altLang="en-US" sz="24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2953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9269" y="877785"/>
            <a:ext cx="9720072" cy="998639"/>
          </a:xfrm>
        </p:spPr>
        <p:txBody>
          <a:bodyPr>
            <a:normAutofit/>
          </a:bodyPr>
          <a:lstStyle/>
          <a:p>
            <a:pPr lvl="0"/>
            <a:r>
              <a:rPr lang="zh-TW" altLang="en-US" sz="5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十九、迎接福音使命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9269" y="2523267"/>
            <a:ext cx="6978832" cy="3775933"/>
          </a:xfrm>
        </p:spPr>
        <p:txBody>
          <a:bodyPr>
            <a:normAutofit/>
          </a:bodyPr>
          <a:lstStyle/>
          <a:p>
            <a:pPr lvl="0"/>
            <a:r>
              <a:rPr lang="en-US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1.</a:t>
            </a:r>
            <a:r>
              <a:rPr lang="zh-TW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他的量帶通遍天下，祂的言與傳到地極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詩篇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19:4)</a:t>
            </a:r>
            <a:endParaRPr lang="zh-TW" altLang="zh-TW" sz="4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/>
            <a:r>
              <a:rPr lang="en-US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lang="zh-TW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用諸般智慧的傳揚祂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西一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28)</a:t>
            </a:r>
            <a:endParaRPr lang="zh-TW" altLang="zh-TW" sz="4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/>
            <a:r>
              <a:rPr lang="en-US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迎戰而不怯戰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撒上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17:46)</a:t>
            </a:r>
            <a:endParaRPr lang="zh-TW" altLang="zh-TW" sz="4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/>
            <a:r>
              <a:rPr lang="en-US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4.</a:t>
            </a:r>
            <a:r>
              <a:rPr lang="zh-TW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生命即信息</a:t>
            </a:r>
            <a:r>
              <a:rPr lang="en-US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-</a:t>
            </a:r>
            <a:r>
              <a:rPr lang="zh-TW" altLang="zh-TW" sz="40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一台戲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林前四</a:t>
            </a:r>
            <a:r>
              <a:rPr lang="en-US" altLang="zh-TW" sz="40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9)</a:t>
            </a:r>
            <a:endParaRPr lang="zh-TW" altLang="zh-TW" sz="4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470" y="808842"/>
            <a:ext cx="4272643" cy="262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98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71369" y="408796"/>
            <a:ext cx="6730270" cy="1635162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二十、台灣醒報福音預工體驗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084831"/>
            <a:ext cx="4579417" cy="46171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zh-TW" altLang="en-US" sz="2900" b="1" dirty="0"/>
              <a:t>一、數位匯流的新媒體</a:t>
            </a:r>
            <a:endParaRPr lang="en-US" altLang="zh-TW" sz="2900" b="1" dirty="0"/>
          </a:p>
          <a:p>
            <a:pPr marL="0" indent="0">
              <a:buNone/>
            </a:pPr>
            <a:r>
              <a:rPr lang="zh-TW" altLang="en-US" dirty="0"/>
              <a:t>網路、實體報、廣播、影音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2900" b="1" dirty="0"/>
              <a:t>二、全方位媒體內容供應平台</a:t>
            </a:r>
            <a:endParaRPr lang="en-US" altLang="zh-TW" sz="2900" b="1" dirty="0"/>
          </a:p>
          <a:p>
            <a:pPr marL="0" indent="0">
              <a:buNone/>
            </a:pPr>
            <a:r>
              <a:rPr lang="en-US" altLang="zh-TW" dirty="0"/>
              <a:t>Yahoo</a:t>
            </a:r>
            <a:r>
              <a:rPr lang="zh-TW" altLang="en-US" dirty="0"/>
              <a:t>、</a:t>
            </a:r>
            <a:r>
              <a:rPr lang="en-US" altLang="zh-TW" dirty="0"/>
              <a:t>MSN</a:t>
            </a:r>
            <a:r>
              <a:rPr lang="zh-TW" altLang="en-US" dirty="0"/>
              <a:t>、聯合新聞網、時報新聞網、</a:t>
            </a:r>
            <a:r>
              <a:rPr lang="en-US" altLang="zh-TW" dirty="0" err="1"/>
              <a:t>Pchome</a:t>
            </a:r>
            <a:r>
              <a:rPr lang="zh-TW" altLang="en-US" dirty="0"/>
              <a:t>、</a:t>
            </a:r>
            <a:r>
              <a:rPr lang="en-US" altLang="zh-TW" dirty="0" err="1"/>
              <a:t>Hinet</a:t>
            </a:r>
            <a:r>
              <a:rPr lang="zh-TW" altLang="en-US" dirty="0"/>
              <a:t>、</a:t>
            </a:r>
            <a:r>
              <a:rPr lang="en-US" altLang="zh-TW" dirty="0"/>
              <a:t>Google…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2900" b="1" dirty="0"/>
              <a:t>三、言論市場的影響力</a:t>
            </a:r>
            <a:endParaRPr lang="en-US" altLang="zh-TW" sz="2900" b="1" dirty="0"/>
          </a:p>
          <a:p>
            <a:pPr marL="0" indent="0">
              <a:buNone/>
            </a:pPr>
            <a:r>
              <a:rPr lang="zh-TW" altLang="en-US" dirty="0"/>
              <a:t>總統府、立法院、星巴克、圖書館、學校、牙科、早餐店</a:t>
            </a:r>
            <a:r>
              <a:rPr lang="en-US" altLang="zh-TW" dirty="0"/>
              <a:t>…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2900" b="1" dirty="0"/>
              <a:t>四、產學合作的平台</a:t>
            </a:r>
            <a:endParaRPr lang="en-US" altLang="zh-TW" sz="2900" b="1" dirty="0"/>
          </a:p>
          <a:p>
            <a:pPr marL="0" indent="0">
              <a:buNone/>
            </a:pPr>
            <a:r>
              <a:rPr lang="zh-TW" altLang="en-US" dirty="0"/>
              <a:t>政大、文化大學、世新等的新聞學院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pic>
        <p:nvPicPr>
          <p:cNvPr id="5" name="圖片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770" y="1606862"/>
            <a:ext cx="2470460" cy="3773278"/>
          </a:xfrm>
          <a:prstGeom prst="rect">
            <a:avLst/>
          </a:prstGeom>
        </p:spPr>
      </p:pic>
      <p:pic>
        <p:nvPicPr>
          <p:cNvPr id="9" name="圖片 8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39" y="3493501"/>
            <a:ext cx="3897030" cy="324938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1385074-AC3D-4E2C-98A6-E941A2F82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4095" y="263858"/>
            <a:ext cx="3916525" cy="31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0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02868"/>
          </a:xfrm>
        </p:spPr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二十一、新媒體福音預工的需要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9848" y="1919296"/>
            <a:ext cx="10242585" cy="439238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rgbClr val="0070C0"/>
                </a:solidFill>
              </a:rPr>
              <a:t>人才</a:t>
            </a:r>
            <a:r>
              <a:rPr lang="zh-TW" altLang="en-US" sz="2400" b="1" dirty="0">
                <a:solidFill>
                  <a:srgbClr val="0070C0"/>
                </a:solidFill>
              </a:rPr>
              <a:t>。</a:t>
            </a:r>
            <a:r>
              <a:rPr lang="zh-TW" altLang="en-US" sz="2400" dirty="0"/>
              <a:t>求主呼召更多有專業、有使命感、願獻身的媒體工作者，一同來打這場美好的仗。</a:t>
            </a:r>
          </a:p>
          <a:p>
            <a:r>
              <a:rPr lang="zh-TW" altLang="en-US" sz="3600" b="1" dirty="0">
                <a:solidFill>
                  <a:srgbClr val="0070C0"/>
                </a:solidFill>
              </a:rPr>
              <a:t>代禱勇士。</a:t>
            </a:r>
            <a:r>
              <a:rPr lang="zh-TW" altLang="en-US" sz="2400" dirty="0"/>
              <a:t>新聞媒體工作每分每秒面對挑戰與回應，常常是發出禱告信時，已經緩不濟急，我們需要日以繼夜地屬靈遮蓋、爭戰禱告，在仇敵的各樣攻擊下，可以靠主保守、全身而退。</a:t>
            </a:r>
          </a:p>
          <a:p>
            <a:r>
              <a:rPr lang="zh-TW" altLang="en-US" sz="3600" b="1" dirty="0">
                <a:solidFill>
                  <a:srgbClr val="0070C0"/>
                </a:solidFill>
              </a:rPr>
              <a:t>充足的支持</a:t>
            </a:r>
            <a:r>
              <a:rPr lang="zh-TW" altLang="en-US" sz="2400" b="1" dirty="0">
                <a:solidFill>
                  <a:srgbClr val="0070C0"/>
                </a:solidFill>
              </a:rPr>
              <a:t>。</a:t>
            </a:r>
            <a:r>
              <a:rPr lang="zh-TW" altLang="en-US" sz="2400" dirty="0"/>
              <a:t>才能讓同仁沒有後顧之憂，也才能往業務上的損益平衡發展。</a:t>
            </a:r>
          </a:p>
          <a:p>
            <a:r>
              <a:rPr lang="zh-TW" altLang="en-US" sz="3600" b="1" dirty="0">
                <a:solidFill>
                  <a:srgbClr val="0070C0"/>
                </a:solidFill>
              </a:rPr>
              <a:t>做讀者、推廣者與媒體顧問</a:t>
            </a:r>
            <a:r>
              <a:rPr lang="zh-TW" altLang="en-US" sz="2400" b="1" dirty="0">
                <a:solidFill>
                  <a:srgbClr val="0070C0"/>
                </a:solidFill>
              </a:rPr>
              <a:t> 。</a:t>
            </a:r>
            <a:r>
              <a:rPr lang="zh-TW" altLang="en-US" sz="2400" dirty="0"/>
              <a:t>一同來經營這份每天、每分、每秒都必須推陳出新的產品。</a:t>
            </a:r>
          </a:p>
        </p:txBody>
      </p:sp>
    </p:spTree>
    <p:extLst>
      <p:ext uri="{BB962C8B-B14F-4D97-AF65-F5344CB8AC3E}">
        <p14:creationId xmlns:p14="http://schemas.microsoft.com/office/powerpoint/2010/main" val="759344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積分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3713</Words>
  <Application>Microsoft Office PowerPoint</Application>
  <PresentationFormat>Widescreen</PresentationFormat>
  <Paragraphs>139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標楷體</vt:lpstr>
      <vt:lpstr>微軟正黑體</vt:lpstr>
      <vt:lpstr>新細明體</vt:lpstr>
      <vt:lpstr>Arial</vt:lpstr>
      <vt:lpstr>Calibri</vt:lpstr>
      <vt:lpstr>Calibri Light</vt:lpstr>
      <vt:lpstr>Times New Roman</vt:lpstr>
      <vt:lpstr>Tw Cen MT</vt:lpstr>
      <vt:lpstr>Tw Cen MT Condensed</vt:lpstr>
      <vt:lpstr>Wingdings 3</vt:lpstr>
      <vt:lpstr>積分</vt:lpstr>
      <vt:lpstr>Office 佈景主題</vt:lpstr>
      <vt:lpstr>新媒體對基督徒的挑戰</vt:lpstr>
      <vt:lpstr>讀經：馬太11:17、13:3-8、西1:28</vt:lpstr>
      <vt:lpstr> 一、前言 </vt:lpstr>
      <vt:lpstr> 二、媒體與新媒體         的樣貌 </vt:lpstr>
      <vt:lpstr> 二、媒體與新媒體        的本質 </vt:lpstr>
      <vt:lpstr>三、媒體烏托邦     VS 真實的世界</vt:lpstr>
      <vt:lpstr>四、放大媒體的機會，卻沒有放大福音</vt:lpstr>
      <vt:lpstr>五、焉知…現今的機會</vt:lpstr>
      <vt:lpstr> 六、福音是甚麼?福音預工是甚麼?</vt:lpstr>
      <vt:lpstr>七、福音預工必須傳遞的信息</vt:lpstr>
      <vt:lpstr>八、媒體、信息與人</vt:lpstr>
      <vt:lpstr>九、新媒體與社群網路</vt:lpstr>
      <vt:lpstr>十、急起直追、反敗為勝</vt:lpstr>
      <vt:lpstr>十一、福音要撒在好土上</vt:lpstr>
      <vt:lpstr>十二、當人們想到基督教，會想到甚麼？</vt:lpstr>
      <vt:lpstr>PowerPoint Presentation</vt:lpstr>
      <vt:lpstr>十四、時代的巨輪飛快</vt:lpstr>
      <vt:lpstr> 信仰的核心 </vt:lpstr>
      <vt:lpstr>十六、新媒體的誕生</vt:lpstr>
      <vt:lpstr>十七、人人都是策展人</vt:lpstr>
      <vt:lpstr>十八、新媒體事工倡議</vt:lpstr>
      <vt:lpstr>十九、迎接福音使命</vt:lpstr>
      <vt:lpstr>二十、台灣醒報福音預工體驗</vt:lpstr>
      <vt:lpstr>二十一、新媒體福音預工的需要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新媒體對基督徒的挑戰</dc:title>
  <dc:creator>1121 L</dc:creator>
  <cp:lastModifiedBy>He5778Lord</cp:lastModifiedBy>
  <cp:revision>1</cp:revision>
  <dcterms:created xsi:type="dcterms:W3CDTF">2020-01-23T11:37:51Z</dcterms:created>
  <dcterms:modified xsi:type="dcterms:W3CDTF">2020-01-27T06:17:40Z</dcterms:modified>
</cp:coreProperties>
</file>