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3" r:id="rId3"/>
    <p:sldId id="265" r:id="rId4"/>
    <p:sldId id="257" r:id="rId5"/>
    <p:sldId id="272" r:id="rId6"/>
    <p:sldId id="266" r:id="rId7"/>
    <p:sldId id="262" r:id="rId8"/>
    <p:sldId id="269" r:id="rId9"/>
    <p:sldId id="261" r:id="rId10"/>
    <p:sldId id="260" r:id="rId11"/>
    <p:sldId id="270" r:id="rId12"/>
    <p:sldId id="271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uiYieh" initials="S" lastIdx="1" clrIdx="0">
    <p:extLst>
      <p:ext uri="{19B8F6BF-5375-455C-9EA6-DF929625EA0E}">
        <p15:presenceInfo xmlns:p15="http://schemas.microsoft.com/office/powerpoint/2012/main" userId="SuiYieh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7" autoAdjust="0"/>
    <p:restoredTop sz="93913" autoAdjust="0"/>
  </p:normalViewPr>
  <p:slideViewPr>
    <p:cSldViewPr snapToGrid="0">
      <p:cViewPr varScale="1">
        <p:scale>
          <a:sx n="65" d="100"/>
          <a:sy n="65" d="100"/>
        </p:scale>
        <p:origin x="710" y="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17F7F4-F688-4ED6-8D3F-0D31DA1737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90DA53-AE20-4E47-807A-CEE48E5717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B14906-0D37-49B6-A7C4-0AF43C229A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2C430-CE61-4D7C-9283-81DFAE33C7EA}" type="datetimeFigureOut">
              <a:rPr lang="en-US" smtClean="0"/>
              <a:t>4/12/2020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4EBF26-E53C-485C-A79B-E3D9D1C528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92E932-D1E6-4FBE-9EFC-DB129C947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C7BBC-FE53-41FB-80B8-0981A8C49B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7498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56ED94-66A4-4949-A4E0-56E20FA44D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4CB811-A982-4C1A-8A8F-77854CC016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A29135-14BA-4C9A-A46D-5E3D1DA43C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2C430-CE61-4D7C-9283-81DFAE33C7EA}" type="datetimeFigureOut">
              <a:rPr lang="en-US" smtClean="0"/>
              <a:t>4/12/2020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83A3A1-502A-440D-8B9C-404FCDA77C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1645EB-62F2-4E6E-AFEE-E5D5DA0DF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C7BBC-FE53-41FB-80B8-0981A8C49B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1073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8E0E63-8402-4868-94AC-4FD724D148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8697D2-6D88-4AD5-818E-6DF893790D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5006D0-F936-4873-8E04-001A94AAC2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2C430-CE61-4D7C-9283-81DFAE33C7EA}" type="datetimeFigureOut">
              <a:rPr lang="en-US" smtClean="0"/>
              <a:t>4/12/2020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402DE9-F9C3-46BD-9C99-4621F1C4F9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3AB2CC-C8B9-49F7-8B6A-136B8E72D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C7BBC-FE53-41FB-80B8-0981A8C49B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2212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667172-2E5C-403D-8BE4-E3F01DB375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C1A777-3B85-428C-8CCE-6A4782F702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E3130C-B2FB-4D2A-9853-6ACDF57227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E19B74-ACFF-4464-BE0E-243800A8A9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2C430-CE61-4D7C-9283-81DFAE33C7EA}" type="datetimeFigureOut">
              <a:rPr lang="en-US" smtClean="0"/>
              <a:t>4/12/2020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F576A9-5062-4BB8-AD56-605BC0729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DD5288-1CCF-4D0F-BAD1-4B90B70AC6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C7BBC-FE53-41FB-80B8-0981A8C49B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6091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7913D3-08AE-465C-8586-E1BC1DC41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E1B50B-7107-4A5A-AB40-A7CC6B3603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AE4A91-F67F-420F-B435-4AC1AE342C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2E8DDDC-AD50-4891-AA23-77D15849B0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6DC7BC5-6C11-4946-BC33-277CCF5404B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4C2D3A-43E1-493E-864C-333852846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2C430-CE61-4D7C-9283-81DFAE33C7EA}" type="datetimeFigureOut">
              <a:rPr lang="en-US" smtClean="0"/>
              <a:t>4/12/2020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65F85B0-DC6B-4BFA-B051-4F729DFA5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73D9FA6-AE56-41C1-BA66-B31CCD6F1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C7BBC-FE53-41FB-80B8-0981A8C49B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7961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9549AD-6195-43FC-AADE-1CE74163C0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DAD2102-110A-42F7-A06A-7952808F3F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2C430-CE61-4D7C-9283-81DFAE33C7EA}" type="datetimeFigureOut">
              <a:rPr lang="en-US" smtClean="0"/>
              <a:t>4/12/2020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4688DB5-CC17-4118-9611-8DDD91C90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B648E05-EC25-426D-B42F-8168C36E8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C7BBC-FE53-41FB-80B8-0981A8C49B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0030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69A0D06-392D-43FD-B837-4839D2DD9B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2C430-CE61-4D7C-9283-81DFAE33C7EA}" type="datetimeFigureOut">
              <a:rPr lang="en-US" smtClean="0"/>
              <a:t>4/12/2020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B62B563-B0A9-4199-A398-CAB8F211D4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2FA1B7-B40E-44D1-8A37-6E41408EF3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C7BBC-FE53-41FB-80B8-0981A8C49B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3960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6628FD-0D62-4481-8B34-A75275BDD0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39805D-C938-4BB5-83C6-4B95368A3E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6B6B63-BFCC-420B-A11D-AB9058F976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B31512-D2EA-40E2-9A92-411C84BCE8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2C430-CE61-4D7C-9283-81DFAE33C7EA}" type="datetimeFigureOut">
              <a:rPr lang="en-US" smtClean="0"/>
              <a:t>4/12/2020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E84CCF-888D-41CF-8EF3-E115BC0B90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041655-B62F-4648-B60D-9F78A653DB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C7BBC-FE53-41FB-80B8-0981A8C49B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76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C5375D-C4E7-4738-BA7A-62255AC503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5F2EED-BA58-42AF-A8A2-6019BFBBE8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72F5F8-6268-4396-A86A-5114DF3E85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4E0E28-746D-418A-A53A-4D7B7362C2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2C430-CE61-4D7C-9283-81DFAE33C7EA}" type="datetimeFigureOut">
              <a:rPr lang="en-US" smtClean="0"/>
              <a:t>4/12/2020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47EF5F-388E-4067-9648-42ABB84720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F57C15-A11C-43B9-825F-FDA88CDE25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C7BBC-FE53-41FB-80B8-0981A8C49B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476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7641BE-85E2-4B4C-8B4D-A8B601976E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113820-5D78-4B21-95AC-394F5E0B73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35935E-6B34-431A-952C-FF611E15C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2C430-CE61-4D7C-9283-81DFAE33C7EA}" type="datetimeFigureOut">
              <a:rPr lang="en-US" smtClean="0"/>
              <a:t>4/12/2020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0507C1-0EDC-42C2-9E19-DD54E255D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148DCF-6B71-462F-883E-C344EA756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C7BBC-FE53-41FB-80B8-0981A8C49B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2409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3D0F113-5B33-4967-926F-EAD452A43B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71CCD1E-9CE6-456F-8D2C-D2CB828908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8A207D-3070-496A-9A53-0EFB5A0ACB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2C430-CE61-4D7C-9283-81DFAE33C7EA}" type="datetimeFigureOut">
              <a:rPr lang="en-US" smtClean="0"/>
              <a:t>4/12/2020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236B0E-3363-4DF6-8C66-778468B753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C9CAEA-D484-46E8-95A2-7A6826C2A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C7BBC-FE53-41FB-80B8-0981A8C49B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4726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A87E025-FC68-411C-BDD6-9B2E614CE2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486705-2CDD-4D1F-A7BD-1A751E2631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F934DC-F97E-45F9-8D8F-9CC7EE02F8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42C430-CE61-4D7C-9283-81DFAE33C7EA}" type="datetimeFigureOut">
              <a:rPr lang="en-US" smtClean="0"/>
              <a:t>4/12/2020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1D468A-6808-4574-B46A-3028E8D7D2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71BABD-0C75-4681-BDD1-5F872312C5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1C7BBC-FE53-41FB-80B8-0981A8C49B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860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05EB6C-7C3A-4C21-9156-569CCEBA80E9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>
            <a:normAutofit/>
          </a:bodyPr>
          <a:lstStyle/>
          <a:p>
            <a:pPr algn="ctr"/>
            <a:r>
              <a:rPr lang="zh-CN" altLang="en-US" sz="5400" b="1" dirty="0">
                <a:solidFill>
                  <a:schemeClr val="tx1"/>
                </a:solidFill>
              </a:rPr>
              <a:t>主日信息</a:t>
            </a:r>
            <a:endParaRPr lang="en-US" sz="5400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5F376E-5CFE-4B2C-A2FF-8078F261F7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0462" y="2676698"/>
            <a:ext cx="10515600" cy="3474720"/>
          </a:xfrm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/>
          <a:lstStyle/>
          <a:p>
            <a:pPr marL="0" indent="0" algn="ctr">
              <a:buNone/>
            </a:pPr>
            <a:r>
              <a:rPr lang="zh-TW" altLang="en-US" sz="6000" b="1" dirty="0">
                <a:solidFill>
                  <a:srgbClr val="0070C0"/>
                </a:solidFill>
              </a:rPr>
              <a:t>我的主已</a:t>
            </a:r>
            <a:r>
              <a:rPr lang="zh-CN" altLang="en-US" sz="6000" b="1" dirty="0">
                <a:solidFill>
                  <a:srgbClr val="0070C0"/>
                </a:solidFill>
              </a:rPr>
              <a:t>經</a:t>
            </a:r>
            <a:r>
              <a:rPr lang="zh-TW" altLang="en-US" sz="6000" b="1" dirty="0">
                <a:solidFill>
                  <a:srgbClr val="0070C0"/>
                </a:solidFill>
              </a:rPr>
              <a:t>復活了！</a:t>
            </a:r>
            <a:endParaRPr lang="en-US" sz="6000" b="1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4613671D-F216-413A-B70D-98D0561B70D8}"/>
              </a:ext>
            </a:extLst>
          </p:cNvPr>
          <p:cNvSpPr/>
          <p:nvPr/>
        </p:nvSpPr>
        <p:spPr>
          <a:xfrm>
            <a:off x="8573193" y="1307869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482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F2B7FA-C7AB-419C-9D4E-5943114D32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668" y="299258"/>
            <a:ext cx="12103331" cy="6437430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3200" b="1" dirty="0"/>
              <a:t>主要</a:t>
            </a:r>
            <a:r>
              <a:rPr lang="zh-TW" altLang="en-US" sz="3200" b="1" dirty="0"/>
              <a:t>經文：太</a:t>
            </a:r>
            <a:r>
              <a:rPr lang="en-US" sz="3200" b="1" dirty="0"/>
              <a:t>28</a:t>
            </a:r>
            <a:r>
              <a:rPr lang="zh-TW" altLang="en-US" sz="3200" b="1" dirty="0"/>
              <a:t>：</a:t>
            </a:r>
            <a:r>
              <a:rPr lang="en-US" sz="3200" b="1" dirty="0"/>
              <a:t>1-10</a:t>
            </a:r>
          </a:p>
          <a:p>
            <a:pPr marL="0" indent="0">
              <a:buNone/>
            </a:pPr>
            <a:r>
              <a:rPr lang="zh-TW" altLang="en-US" sz="3200" b="1" dirty="0">
                <a:solidFill>
                  <a:srgbClr val="00B0F0"/>
                </a:solidFill>
              </a:rPr>
              <a:t>安息日將盡，七日的頭一日，天快亮的時候，抹大拉的馬利亞和那個馬利亞來看墳墓。</a:t>
            </a:r>
            <a:r>
              <a:rPr lang="en-US" sz="3200" b="1" dirty="0">
                <a:solidFill>
                  <a:srgbClr val="00B0F0"/>
                </a:solidFill>
              </a:rPr>
              <a:t> </a:t>
            </a:r>
            <a:r>
              <a:rPr lang="en-US" sz="3200" b="1" i="1" dirty="0">
                <a:solidFill>
                  <a:srgbClr val="00B0F0"/>
                </a:solidFill>
              </a:rPr>
              <a:t>2</a:t>
            </a:r>
            <a:r>
              <a:rPr lang="en-US" sz="3200" b="1" dirty="0">
                <a:solidFill>
                  <a:srgbClr val="00B0F0"/>
                </a:solidFill>
              </a:rPr>
              <a:t> </a:t>
            </a:r>
            <a:r>
              <a:rPr lang="zh-TW" altLang="en-US" sz="3200" b="1" dirty="0">
                <a:solidFill>
                  <a:srgbClr val="00B0F0"/>
                </a:solidFill>
              </a:rPr>
              <a:t>忽然，地大震動；因為有主的使者從天上下來，把石頭滾開，坐在上面。</a:t>
            </a:r>
            <a:r>
              <a:rPr lang="en-US" sz="3200" b="1" dirty="0">
                <a:solidFill>
                  <a:srgbClr val="00B0F0"/>
                </a:solidFill>
              </a:rPr>
              <a:t> </a:t>
            </a:r>
            <a:r>
              <a:rPr lang="en-US" sz="3200" b="1" i="1" dirty="0">
                <a:solidFill>
                  <a:srgbClr val="00B0F0"/>
                </a:solidFill>
              </a:rPr>
              <a:t>3</a:t>
            </a:r>
            <a:r>
              <a:rPr lang="en-US" sz="3200" b="1" dirty="0">
                <a:solidFill>
                  <a:srgbClr val="00B0F0"/>
                </a:solidFill>
              </a:rPr>
              <a:t> </a:t>
            </a:r>
            <a:r>
              <a:rPr lang="zh-TW" altLang="en-US" sz="3200" b="1" dirty="0">
                <a:solidFill>
                  <a:srgbClr val="00B0F0"/>
                </a:solidFill>
              </a:rPr>
              <a:t>他的相貌如同閃電，衣服潔白如雪。</a:t>
            </a:r>
            <a:r>
              <a:rPr lang="en-US" sz="3200" b="1" dirty="0">
                <a:solidFill>
                  <a:srgbClr val="00B0F0"/>
                </a:solidFill>
              </a:rPr>
              <a:t> </a:t>
            </a:r>
            <a:r>
              <a:rPr lang="en-US" sz="3200" b="1" i="1" dirty="0">
                <a:solidFill>
                  <a:srgbClr val="00B0F0"/>
                </a:solidFill>
              </a:rPr>
              <a:t>4</a:t>
            </a:r>
            <a:r>
              <a:rPr lang="en-US" sz="3200" b="1" dirty="0">
                <a:solidFill>
                  <a:srgbClr val="00B0F0"/>
                </a:solidFill>
              </a:rPr>
              <a:t> </a:t>
            </a:r>
            <a:r>
              <a:rPr lang="zh-TW" altLang="en-US" sz="3200" b="1" dirty="0">
                <a:solidFill>
                  <a:srgbClr val="00B0F0"/>
                </a:solidFill>
              </a:rPr>
              <a:t>看守的人就因他嚇得渾身亂戰，甚至和死人一樣。</a:t>
            </a:r>
            <a:r>
              <a:rPr lang="en-US" sz="3200" b="1" dirty="0">
                <a:solidFill>
                  <a:srgbClr val="00B0F0"/>
                </a:solidFill>
              </a:rPr>
              <a:t> </a:t>
            </a:r>
            <a:r>
              <a:rPr lang="en-US" sz="3200" b="1" i="1" dirty="0">
                <a:solidFill>
                  <a:srgbClr val="00B0F0"/>
                </a:solidFill>
              </a:rPr>
              <a:t>5</a:t>
            </a:r>
            <a:r>
              <a:rPr lang="en-US" sz="3200" b="1" dirty="0">
                <a:solidFill>
                  <a:srgbClr val="00B0F0"/>
                </a:solidFill>
              </a:rPr>
              <a:t> </a:t>
            </a:r>
            <a:r>
              <a:rPr lang="zh-TW" altLang="en-US" sz="3200" b="1" dirty="0">
                <a:solidFill>
                  <a:srgbClr val="00B0F0"/>
                </a:solidFill>
              </a:rPr>
              <a:t>天使對婦女說：「不要害怕！我知道你們是尋找那釘十字架的耶穌。</a:t>
            </a:r>
            <a:r>
              <a:rPr lang="en-US" sz="3200" b="1" dirty="0">
                <a:solidFill>
                  <a:srgbClr val="00B0F0"/>
                </a:solidFill>
              </a:rPr>
              <a:t> </a:t>
            </a:r>
            <a:r>
              <a:rPr lang="en-US" sz="3200" b="1" i="1" dirty="0">
                <a:solidFill>
                  <a:srgbClr val="00B0F0"/>
                </a:solidFill>
              </a:rPr>
              <a:t>6</a:t>
            </a:r>
            <a:r>
              <a:rPr lang="en-US" sz="3200" b="1" dirty="0">
                <a:solidFill>
                  <a:srgbClr val="00B0F0"/>
                </a:solidFill>
              </a:rPr>
              <a:t> </a:t>
            </a:r>
            <a:r>
              <a:rPr lang="zh-TW" altLang="en-US" sz="3200" b="1" dirty="0">
                <a:solidFill>
                  <a:srgbClr val="00B0F0"/>
                </a:solidFill>
              </a:rPr>
              <a:t>他不在這裡，照他所說的，已經復活了。你們來看安放主的地方。</a:t>
            </a:r>
            <a:r>
              <a:rPr lang="en-US" sz="3200" b="1" dirty="0">
                <a:solidFill>
                  <a:srgbClr val="00B0F0"/>
                </a:solidFill>
              </a:rPr>
              <a:t> </a:t>
            </a:r>
            <a:r>
              <a:rPr lang="en-US" sz="3200" b="1" i="1" dirty="0">
                <a:solidFill>
                  <a:srgbClr val="00B0F0"/>
                </a:solidFill>
              </a:rPr>
              <a:t>7</a:t>
            </a:r>
            <a:r>
              <a:rPr lang="en-US" sz="3200" b="1" dirty="0">
                <a:solidFill>
                  <a:srgbClr val="00B0F0"/>
                </a:solidFill>
              </a:rPr>
              <a:t> </a:t>
            </a:r>
            <a:r>
              <a:rPr lang="zh-TW" altLang="en-US" sz="3200" b="1" dirty="0">
                <a:solidFill>
                  <a:srgbClr val="00B0F0"/>
                </a:solidFill>
              </a:rPr>
              <a:t>快去告訴他的門徒，說他從死裡復活了，並且在你們以先往加利利去，在那裡你們要見他。看哪，我已經告訴你們了。」</a:t>
            </a:r>
            <a:r>
              <a:rPr lang="en-US" sz="3200" b="1" dirty="0">
                <a:solidFill>
                  <a:srgbClr val="00B0F0"/>
                </a:solidFill>
              </a:rPr>
              <a:t> </a:t>
            </a:r>
            <a:r>
              <a:rPr lang="en-US" sz="3200" b="1" i="1" dirty="0">
                <a:solidFill>
                  <a:srgbClr val="00B0F0"/>
                </a:solidFill>
              </a:rPr>
              <a:t>8</a:t>
            </a:r>
            <a:r>
              <a:rPr lang="en-US" sz="3200" b="1" dirty="0">
                <a:solidFill>
                  <a:srgbClr val="00B0F0"/>
                </a:solidFill>
              </a:rPr>
              <a:t> </a:t>
            </a:r>
            <a:r>
              <a:rPr lang="zh-TW" altLang="en-US" sz="3200" b="1" dirty="0">
                <a:solidFill>
                  <a:srgbClr val="00B0F0"/>
                </a:solidFill>
              </a:rPr>
              <a:t>婦女們就急忙離開墳墓，又害怕，又大大地歡喜，跑去要報給他的門徒。</a:t>
            </a:r>
            <a:r>
              <a:rPr lang="en-US" sz="3200" b="1" dirty="0">
                <a:solidFill>
                  <a:srgbClr val="00B0F0"/>
                </a:solidFill>
              </a:rPr>
              <a:t> </a:t>
            </a:r>
            <a:r>
              <a:rPr lang="en-US" sz="3200" b="1" i="1" dirty="0">
                <a:solidFill>
                  <a:srgbClr val="00B0F0"/>
                </a:solidFill>
              </a:rPr>
              <a:t>9</a:t>
            </a:r>
            <a:r>
              <a:rPr lang="en-US" sz="3200" b="1" dirty="0">
                <a:solidFill>
                  <a:srgbClr val="00B0F0"/>
                </a:solidFill>
              </a:rPr>
              <a:t> </a:t>
            </a:r>
            <a:r>
              <a:rPr lang="zh-TW" altLang="en-US" sz="3200" b="1" dirty="0">
                <a:solidFill>
                  <a:srgbClr val="00B0F0"/>
                </a:solidFill>
              </a:rPr>
              <a:t>忽然，耶穌遇見她們，說：「願你們平安！」她們就上前抱住他的腳拜他。</a:t>
            </a:r>
            <a:r>
              <a:rPr lang="en-US" sz="3200" b="1" dirty="0">
                <a:solidFill>
                  <a:srgbClr val="00B0F0"/>
                </a:solidFill>
              </a:rPr>
              <a:t> </a:t>
            </a:r>
            <a:r>
              <a:rPr lang="en-US" sz="3200" b="1" i="1" dirty="0">
                <a:solidFill>
                  <a:srgbClr val="00B0F0"/>
                </a:solidFill>
              </a:rPr>
              <a:t>10</a:t>
            </a:r>
            <a:r>
              <a:rPr lang="en-US" sz="3200" b="1" dirty="0">
                <a:solidFill>
                  <a:srgbClr val="00B0F0"/>
                </a:solidFill>
              </a:rPr>
              <a:t> </a:t>
            </a:r>
            <a:r>
              <a:rPr lang="zh-TW" altLang="en-US" sz="3200" b="1" dirty="0">
                <a:solidFill>
                  <a:srgbClr val="00B0F0"/>
                </a:solidFill>
              </a:rPr>
              <a:t>耶穌對她們說：「不要害怕！你們去告訴我的弟兄，叫他們往加利利去，在那裡必見我。」</a:t>
            </a:r>
            <a:endParaRPr lang="en-US" sz="3200" b="1" dirty="0">
              <a:solidFill>
                <a:srgbClr val="00B0F0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8135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0066AB-4126-4A46-9D21-FAE77228EE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98162"/>
          </a:xfrm>
        </p:spPr>
        <p:txBody>
          <a:bodyPr>
            <a:noAutofit/>
          </a:bodyPr>
          <a:lstStyle/>
          <a:p>
            <a:r>
              <a:rPr lang="zh-CN" altLang="en-US" sz="4800" b="1" dirty="0"/>
              <a:t>耶穌基督復活後，帶來的震動與改變</a:t>
            </a:r>
            <a:endParaRPr lang="en-US" sz="48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846678-9134-4AA0-B8B0-4A1727A7D2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ea1ChtPeriod"/>
            </a:pPr>
            <a:r>
              <a:rPr lang="zh-TW" altLang="en-US" sz="4000" b="1" dirty="0"/>
              <a:t> 基督成全了律法</a:t>
            </a:r>
            <a:endParaRPr lang="en-US" altLang="zh-TW" sz="4000" b="1" dirty="0"/>
          </a:p>
          <a:p>
            <a:pPr marL="514350" indent="-514350">
              <a:buAutoNum type="ea1ChtPeriod" startAt="2"/>
            </a:pPr>
            <a:r>
              <a:rPr lang="zh-TW" altLang="en-US" sz="4000" b="1" dirty="0"/>
              <a:t> 在靈界帶來的改變與衝擊</a:t>
            </a:r>
            <a:endParaRPr lang="en-US" altLang="zh-TW" sz="4000" b="1" dirty="0"/>
          </a:p>
          <a:p>
            <a:pPr marL="0" indent="0">
              <a:buNone/>
            </a:pPr>
            <a:r>
              <a:rPr lang="zh-TW" altLang="en-US" sz="4000" b="1" dirty="0"/>
              <a:t>三</a:t>
            </a:r>
            <a:r>
              <a:rPr lang="en-US" sz="4000" b="1" dirty="0"/>
              <a:t>. </a:t>
            </a:r>
            <a:r>
              <a:rPr lang="zh-TW" altLang="en-US" sz="4000" b="1" dirty="0"/>
              <a:t>對跟隨基督的人代表的意義</a:t>
            </a:r>
            <a:endParaRPr lang="en-US" sz="4000" b="1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85207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5816ABC-4FCE-4B0D-AF49-8767268D00A3}"/>
              </a:ext>
            </a:extLst>
          </p:cNvPr>
          <p:cNvCxnSpPr>
            <a:cxnSpLocks/>
          </p:cNvCxnSpPr>
          <p:nvPr/>
        </p:nvCxnSpPr>
        <p:spPr>
          <a:xfrm flipV="1">
            <a:off x="897774" y="4062152"/>
            <a:ext cx="10063941" cy="4433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CD0201C-DB43-4D5F-85FD-CC9B97196CB3}"/>
              </a:ext>
            </a:extLst>
          </p:cNvPr>
          <p:cNvCxnSpPr/>
          <p:nvPr/>
        </p:nvCxnSpPr>
        <p:spPr>
          <a:xfrm>
            <a:off x="1180407" y="2255520"/>
            <a:ext cx="1906386" cy="0"/>
          </a:xfrm>
          <a:prstGeom prst="line">
            <a:avLst/>
          </a:prstGeom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9E6530D-6528-4FAA-BEDD-501A013A5504}"/>
              </a:ext>
            </a:extLst>
          </p:cNvPr>
          <p:cNvCxnSpPr>
            <a:cxnSpLocks/>
          </p:cNvCxnSpPr>
          <p:nvPr/>
        </p:nvCxnSpPr>
        <p:spPr>
          <a:xfrm>
            <a:off x="2442554" y="961507"/>
            <a:ext cx="0" cy="3181002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8FC3CE3-7B75-4329-A54D-F2137054702C}"/>
              </a:ext>
            </a:extLst>
          </p:cNvPr>
          <p:cNvCxnSpPr>
            <a:cxnSpLocks/>
          </p:cNvCxnSpPr>
          <p:nvPr/>
        </p:nvCxnSpPr>
        <p:spPr>
          <a:xfrm flipV="1">
            <a:off x="1382681" y="1899945"/>
            <a:ext cx="2119747" cy="43588"/>
          </a:xfrm>
          <a:prstGeom prst="line">
            <a:avLst/>
          </a:prstGeom>
          <a:ln w="76200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96614B7-BCE2-4095-9927-3A2C072FB5F7}"/>
              </a:ext>
            </a:extLst>
          </p:cNvPr>
          <p:cNvCxnSpPr>
            <a:cxnSpLocks/>
          </p:cNvCxnSpPr>
          <p:nvPr/>
        </p:nvCxnSpPr>
        <p:spPr>
          <a:xfrm>
            <a:off x="1784467" y="4178531"/>
            <a:ext cx="9697" cy="254092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71FCD4-821C-4AFA-A1B6-D038993DDCF4}"/>
              </a:ext>
            </a:extLst>
          </p:cNvPr>
          <p:cNvCxnSpPr>
            <a:cxnSpLocks/>
          </p:cNvCxnSpPr>
          <p:nvPr/>
        </p:nvCxnSpPr>
        <p:spPr>
          <a:xfrm flipV="1">
            <a:off x="1747059" y="4106487"/>
            <a:ext cx="8733906" cy="7204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0722E8D2-AA90-4A89-A451-6FDA3AFBD064}"/>
              </a:ext>
            </a:extLst>
          </p:cNvPr>
          <p:cNvCxnSpPr>
            <a:cxnSpLocks/>
          </p:cNvCxnSpPr>
          <p:nvPr/>
        </p:nvCxnSpPr>
        <p:spPr>
          <a:xfrm flipV="1">
            <a:off x="1657003" y="6633556"/>
            <a:ext cx="8933412" cy="858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BFABD07C-A8DA-4226-84A3-EBDB4D0BDFE7}"/>
              </a:ext>
            </a:extLst>
          </p:cNvPr>
          <p:cNvCxnSpPr>
            <a:cxnSpLocks/>
          </p:cNvCxnSpPr>
          <p:nvPr/>
        </p:nvCxnSpPr>
        <p:spPr>
          <a:xfrm flipH="1" flipV="1">
            <a:off x="10451864" y="4106487"/>
            <a:ext cx="44334" cy="254369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73A69356-1895-4419-86A4-649E93EDCF6C}"/>
              </a:ext>
            </a:extLst>
          </p:cNvPr>
          <p:cNvCxnSpPr>
            <a:cxnSpLocks/>
          </p:cNvCxnSpPr>
          <p:nvPr/>
        </p:nvCxnSpPr>
        <p:spPr>
          <a:xfrm>
            <a:off x="1208116" y="1781695"/>
            <a:ext cx="27709" cy="637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DA2439BC-83BF-47AE-9251-4AC4F3134D8C}"/>
              </a:ext>
            </a:extLst>
          </p:cNvPr>
          <p:cNvCxnSpPr>
            <a:cxnSpLocks/>
          </p:cNvCxnSpPr>
          <p:nvPr/>
        </p:nvCxnSpPr>
        <p:spPr>
          <a:xfrm>
            <a:off x="2704407" y="2394065"/>
            <a:ext cx="44335" cy="2920539"/>
          </a:xfrm>
          <a:prstGeom prst="line">
            <a:avLst/>
          </a:prstGeom>
          <a:ln w="9525">
            <a:solidFill>
              <a:schemeClr val="tx1"/>
            </a:solidFill>
            <a:prstDash val="lgDash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DBC19180-66AB-4B52-9FBD-56EBA5D48066}"/>
              </a:ext>
            </a:extLst>
          </p:cNvPr>
          <p:cNvCxnSpPr>
            <a:cxnSpLocks/>
          </p:cNvCxnSpPr>
          <p:nvPr/>
        </p:nvCxnSpPr>
        <p:spPr>
          <a:xfrm>
            <a:off x="5214851" y="5148349"/>
            <a:ext cx="2831869" cy="141316"/>
          </a:xfrm>
          <a:prstGeom prst="line">
            <a:avLst/>
          </a:prstGeom>
          <a:ln w="12700">
            <a:solidFill>
              <a:srgbClr val="FFFFFF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F83EC5BE-1C2E-413B-B58B-ECBD53F64DA4}"/>
              </a:ext>
            </a:extLst>
          </p:cNvPr>
          <p:cNvCxnSpPr/>
          <p:nvPr/>
        </p:nvCxnSpPr>
        <p:spPr>
          <a:xfrm flipV="1">
            <a:off x="8046720" y="2460566"/>
            <a:ext cx="0" cy="2787535"/>
          </a:xfrm>
          <a:prstGeom prst="line">
            <a:avLst/>
          </a:prstGeom>
          <a:ln w="12700">
            <a:solidFill>
              <a:schemeClr val="tx1"/>
            </a:solidFill>
            <a:prstDash val="dash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B78B6DED-CFD3-44BF-B026-0975DA526E9D}"/>
              </a:ext>
            </a:extLst>
          </p:cNvPr>
          <p:cNvSpPr txBox="1"/>
          <p:nvPr/>
        </p:nvSpPr>
        <p:spPr>
          <a:xfrm flipH="1">
            <a:off x="4450084" y="4650857"/>
            <a:ext cx="16071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/>
              <a:t>   陰間</a:t>
            </a:r>
            <a:endParaRPr lang="en-US" sz="4000" b="1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BFC448A5-00B5-4ADA-86D9-8809A3917035}"/>
              </a:ext>
            </a:extLst>
          </p:cNvPr>
          <p:cNvSpPr txBox="1"/>
          <p:nvPr/>
        </p:nvSpPr>
        <p:spPr>
          <a:xfrm>
            <a:off x="4117570" y="5796742"/>
            <a:ext cx="21626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        </a:t>
            </a:r>
            <a:r>
              <a:rPr lang="zh-CN" altLang="en-US" sz="3200" b="1" dirty="0"/>
              <a:t>（</a:t>
            </a:r>
            <a:r>
              <a:rPr lang="zh-CN" altLang="en-US" sz="3600" b="1" dirty="0"/>
              <a:t>三天）</a:t>
            </a:r>
            <a:endParaRPr lang="en-US" sz="3600" b="1" dirty="0"/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8B02DC4B-90D8-41AD-B8A4-BFBB0137EF26}"/>
              </a:ext>
            </a:extLst>
          </p:cNvPr>
          <p:cNvCxnSpPr>
            <a:cxnSpLocks/>
          </p:cNvCxnSpPr>
          <p:nvPr/>
        </p:nvCxnSpPr>
        <p:spPr>
          <a:xfrm>
            <a:off x="7592291" y="2802774"/>
            <a:ext cx="0" cy="1252452"/>
          </a:xfrm>
          <a:prstGeom prst="line">
            <a:avLst/>
          </a:prstGeom>
          <a:ln w="19050">
            <a:solidFill>
              <a:schemeClr val="tx1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ACC27B86-DFAE-4E22-BB2C-4578E6869813}"/>
              </a:ext>
            </a:extLst>
          </p:cNvPr>
          <p:cNvCxnSpPr/>
          <p:nvPr/>
        </p:nvCxnSpPr>
        <p:spPr>
          <a:xfrm>
            <a:off x="7603375" y="2765366"/>
            <a:ext cx="908858" cy="0"/>
          </a:xfrm>
          <a:prstGeom prst="line">
            <a:avLst/>
          </a:prstGeom>
          <a:ln w="9525">
            <a:solidFill>
              <a:schemeClr val="tx1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A9374813-CF14-4DB6-8195-9CBB16D04632}"/>
              </a:ext>
            </a:extLst>
          </p:cNvPr>
          <p:cNvCxnSpPr>
            <a:cxnSpLocks/>
          </p:cNvCxnSpPr>
          <p:nvPr/>
        </p:nvCxnSpPr>
        <p:spPr>
          <a:xfrm>
            <a:off x="8512233" y="2765366"/>
            <a:ext cx="0" cy="1263536"/>
          </a:xfrm>
          <a:prstGeom prst="line">
            <a:avLst/>
          </a:prstGeom>
          <a:ln w="12700">
            <a:solidFill>
              <a:schemeClr val="tx1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7F7B5413-0D09-480A-B177-BDF47069D01C}"/>
              </a:ext>
            </a:extLst>
          </p:cNvPr>
          <p:cNvCxnSpPr/>
          <p:nvPr/>
        </p:nvCxnSpPr>
        <p:spPr>
          <a:xfrm>
            <a:off x="2790306" y="5335385"/>
            <a:ext cx="5200996" cy="0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67" name="Flowchart: Connector 66">
            <a:extLst>
              <a:ext uri="{FF2B5EF4-FFF2-40B4-BE49-F238E27FC236}">
                <a16:creationId xmlns:a16="http://schemas.microsoft.com/office/drawing/2014/main" id="{F4BE5C8A-0D97-4433-A4F3-A8EAA24BD1C5}"/>
              </a:ext>
            </a:extLst>
          </p:cNvPr>
          <p:cNvSpPr/>
          <p:nvPr/>
        </p:nvSpPr>
        <p:spPr>
          <a:xfrm>
            <a:off x="6057206" y="2802774"/>
            <a:ext cx="1485195" cy="1375757"/>
          </a:xfrm>
          <a:prstGeom prst="flowChartConnector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4963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804D65-4D7F-4932-8573-3F229FD90F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15530"/>
          </a:xfrm>
        </p:spPr>
        <p:txBody>
          <a:bodyPr/>
          <a:lstStyle/>
          <a:p>
            <a:pPr algn="ctr"/>
            <a:r>
              <a:rPr lang="zh-CN" altLang="en-US" b="1" dirty="0"/>
              <a:t>空墳墓</a:t>
            </a:r>
            <a:endParaRPr lang="en-US" b="1" dirty="0"/>
          </a:p>
        </p:txBody>
      </p:sp>
      <p:pic>
        <p:nvPicPr>
          <p:cNvPr id="1026" name="Picture 2" descr="Empty Tomb Of Jesus Pictures">
            <a:extLst>
              <a:ext uri="{FF2B5EF4-FFF2-40B4-BE49-F238E27FC236}">
                <a16:creationId xmlns:a16="http://schemas.microsoft.com/office/drawing/2014/main" id="{47CE2564-C149-44F3-9F9C-AEE37572085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1" y="1429789"/>
            <a:ext cx="9669086" cy="5063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43049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3C237C-EC63-448B-8B4F-76949A12F7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93609"/>
          </a:xfrm>
        </p:spPr>
        <p:txBody>
          <a:bodyPr>
            <a:normAutofit fontScale="90000"/>
          </a:bodyPr>
          <a:lstStyle/>
          <a:p>
            <a:pPr algn="ctr"/>
            <a:r>
              <a:rPr lang="zh-TW" altLang="en-US" sz="4000" b="1" dirty="0"/>
              <a:t>一</a:t>
            </a:r>
            <a:r>
              <a:rPr lang="en-US" sz="4000" b="1" dirty="0"/>
              <a:t>.  </a:t>
            </a:r>
            <a:r>
              <a:rPr lang="zh-TW" altLang="en-US" sz="4000" b="1" dirty="0"/>
              <a:t>基督成全了律法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C8DEE9-13FE-449E-9EEF-703FDE492F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840" y="1119447"/>
            <a:ext cx="11876116" cy="5525193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zh-TW" altLang="en-US" sz="3200" b="1" dirty="0"/>
              <a:t>從安息日到主日</a:t>
            </a:r>
            <a:endParaRPr lang="en-US" altLang="zh-TW" sz="3200" b="1" dirty="0"/>
          </a:p>
          <a:p>
            <a:pPr marL="0" indent="0">
              <a:buNone/>
            </a:pPr>
            <a:r>
              <a:rPr lang="zh-TW" altLang="en-US" sz="3200" b="1" dirty="0">
                <a:solidFill>
                  <a:srgbClr val="00B0F0"/>
                </a:solidFill>
              </a:rPr>
              <a:t>出</a:t>
            </a:r>
            <a:r>
              <a:rPr lang="en-US" sz="3200" b="1" dirty="0">
                <a:solidFill>
                  <a:srgbClr val="00B0F0"/>
                </a:solidFill>
              </a:rPr>
              <a:t>20</a:t>
            </a:r>
            <a:r>
              <a:rPr lang="zh-TW" altLang="en-US" sz="3200" b="1" dirty="0">
                <a:solidFill>
                  <a:srgbClr val="00B0F0"/>
                </a:solidFill>
              </a:rPr>
              <a:t>：</a:t>
            </a:r>
            <a:r>
              <a:rPr lang="en-US" sz="3200" b="1" dirty="0">
                <a:solidFill>
                  <a:srgbClr val="00B0F0"/>
                </a:solidFill>
              </a:rPr>
              <a:t>8</a:t>
            </a:r>
            <a:r>
              <a:rPr lang="zh-TW" altLang="en-US" sz="3200" b="1" dirty="0">
                <a:solidFill>
                  <a:srgbClr val="00B0F0"/>
                </a:solidFill>
              </a:rPr>
              <a:t>，</a:t>
            </a:r>
            <a:r>
              <a:rPr lang="en-US" sz="3200" b="1" dirty="0">
                <a:solidFill>
                  <a:srgbClr val="00B0F0"/>
                </a:solidFill>
              </a:rPr>
              <a:t>11-</a:t>
            </a:r>
            <a:r>
              <a:rPr lang="zh-TW" altLang="en-US" sz="3200" b="1" dirty="0">
                <a:solidFill>
                  <a:srgbClr val="00B0F0"/>
                </a:solidFill>
              </a:rPr>
              <a:t>當記念</a:t>
            </a:r>
            <a:r>
              <a:rPr lang="zh-TW" altLang="en-US" sz="3200" b="1" i="1" dirty="0">
                <a:solidFill>
                  <a:srgbClr val="00B0F0"/>
                </a:solidFill>
              </a:rPr>
              <a:t>安息日</a:t>
            </a:r>
            <a:r>
              <a:rPr lang="zh-TW" altLang="en-US" sz="3200" b="1" dirty="0">
                <a:solidFill>
                  <a:srgbClr val="00B0F0"/>
                </a:solidFill>
              </a:rPr>
              <a:t>，守為聖日。。。</a:t>
            </a:r>
            <a:r>
              <a:rPr lang="en-US" sz="3200" b="1" dirty="0">
                <a:solidFill>
                  <a:srgbClr val="00B0F0"/>
                </a:solidFill>
              </a:rPr>
              <a:t>11-</a:t>
            </a:r>
            <a:r>
              <a:rPr lang="zh-TW" altLang="en-US" sz="3200" b="1" dirty="0">
                <a:solidFill>
                  <a:srgbClr val="00B0F0"/>
                </a:solidFill>
              </a:rPr>
              <a:t>因為六日之內，耶和華造天、地、海，和其中的萬物，第七日便安息，所以耶和華賜福與安息日，定為聖日。</a:t>
            </a:r>
            <a:endParaRPr lang="en-US" altLang="zh-TW" sz="3200" b="1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zh-TW" altLang="en-US" sz="3200" b="1" dirty="0">
                <a:solidFill>
                  <a:srgbClr val="00B0F0"/>
                </a:solidFill>
              </a:rPr>
              <a:t>申</a:t>
            </a:r>
            <a:r>
              <a:rPr lang="en-US" sz="3200" b="1" dirty="0">
                <a:solidFill>
                  <a:srgbClr val="00B0F0"/>
                </a:solidFill>
              </a:rPr>
              <a:t>5</a:t>
            </a:r>
            <a:r>
              <a:rPr lang="zh-TW" altLang="en-US" sz="3200" b="1" dirty="0">
                <a:solidFill>
                  <a:srgbClr val="00B0F0"/>
                </a:solidFill>
              </a:rPr>
              <a:t>：</a:t>
            </a:r>
            <a:r>
              <a:rPr lang="en-US" sz="3200" b="1" dirty="0">
                <a:solidFill>
                  <a:srgbClr val="00B0F0"/>
                </a:solidFill>
              </a:rPr>
              <a:t>15-</a:t>
            </a:r>
            <a:r>
              <a:rPr lang="zh-TW" altLang="en-US" sz="3200" b="1" dirty="0">
                <a:solidFill>
                  <a:srgbClr val="00B0F0"/>
                </a:solidFill>
              </a:rPr>
              <a:t>你也要記念你在埃及地作過奴僕；耶和華</a:t>
            </a:r>
            <a:r>
              <a:rPr lang="en-US" sz="3200" b="1" dirty="0">
                <a:solidFill>
                  <a:srgbClr val="00B0F0"/>
                </a:solidFill>
              </a:rPr>
              <a:t>─</a:t>
            </a:r>
            <a:r>
              <a:rPr lang="zh-TW" altLang="en-US" sz="3200" b="1" dirty="0">
                <a:solidFill>
                  <a:srgbClr val="00B0F0"/>
                </a:solidFill>
              </a:rPr>
              <a:t>你　神用大能的手和伸出來的膀臂將你從那裡領出來。</a:t>
            </a:r>
            <a:endParaRPr lang="en-US" sz="3200" b="1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en-US" sz="3200" b="1" dirty="0"/>
              <a:t>2. </a:t>
            </a:r>
            <a:r>
              <a:rPr lang="zh-TW" altLang="en-US" sz="3200" b="1" dirty="0"/>
              <a:t>人子是安息日的主</a:t>
            </a:r>
            <a:endParaRPr lang="en-US" altLang="zh-TW" sz="3200" b="1" dirty="0"/>
          </a:p>
          <a:p>
            <a:pPr marL="0" indent="0">
              <a:buNone/>
            </a:pPr>
            <a:r>
              <a:rPr lang="zh-CN" altLang="en-US" sz="3200" b="1" dirty="0"/>
              <a:t>     路</a:t>
            </a:r>
            <a:r>
              <a:rPr lang="en-US" altLang="zh-CN" sz="3200" b="1" dirty="0"/>
              <a:t>6</a:t>
            </a:r>
            <a:r>
              <a:rPr lang="zh-CN" altLang="en-US" sz="3200" b="1" dirty="0"/>
              <a:t>：</a:t>
            </a:r>
            <a:r>
              <a:rPr lang="en-US" altLang="zh-CN" sz="3200" b="1" dirty="0"/>
              <a:t>5-</a:t>
            </a:r>
            <a:r>
              <a:rPr lang="zh-CN" altLang="en-US" sz="3200" b="1" dirty="0"/>
              <a:t>又對他們說：“</a:t>
            </a:r>
            <a:r>
              <a:rPr lang="zh-TW" altLang="en-US" sz="3200" b="1" dirty="0"/>
              <a:t>人子是安息日的主</a:t>
            </a:r>
            <a:r>
              <a:rPr lang="zh-CN" altLang="en-US" sz="3200" b="1" dirty="0"/>
              <a:t>。”</a:t>
            </a:r>
            <a:endParaRPr lang="en-US" sz="3200" b="1" dirty="0"/>
          </a:p>
          <a:p>
            <a:pPr marL="0" indent="0">
              <a:buNone/>
            </a:pPr>
            <a:r>
              <a:rPr lang="en-US" sz="3200" b="1" dirty="0"/>
              <a:t>3. </a:t>
            </a:r>
            <a:r>
              <a:rPr lang="zh-TW" altLang="en-US" sz="3200" b="1" dirty="0"/>
              <a:t>出律法的門，進入恩典的門得著新生命</a:t>
            </a:r>
            <a:endParaRPr lang="en-US" sz="3200" b="1" dirty="0"/>
          </a:p>
          <a:p>
            <a:pPr marL="0" indent="0">
              <a:buNone/>
            </a:pPr>
            <a:r>
              <a:rPr lang="en-US" sz="3200" b="1" dirty="0"/>
              <a:t>     1.</a:t>
            </a:r>
            <a:r>
              <a:rPr lang="zh-TW" altLang="en-US" sz="3200" b="1" dirty="0"/>
              <a:t>） 耶穌基督是更美的祭物，成就更美的約</a:t>
            </a:r>
            <a:endParaRPr lang="en-US" altLang="zh-TW" sz="3200" b="1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6837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97F155-2924-4DD5-89A5-91568209D3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8308"/>
            <a:ext cx="10515600" cy="886806"/>
          </a:xfrm>
        </p:spPr>
        <p:txBody>
          <a:bodyPr>
            <a:normAutofit/>
          </a:bodyPr>
          <a:lstStyle/>
          <a:p>
            <a:pPr algn="ctr"/>
            <a:r>
              <a:rPr lang="zh-CN" altLang="en-US" sz="4800" b="1" dirty="0"/>
              <a:t>舊約摩西的帳幕</a:t>
            </a:r>
            <a:endParaRPr lang="en-US" sz="4800" b="1" dirty="0"/>
          </a:p>
        </p:txBody>
      </p:sp>
      <p:pic>
        <p:nvPicPr>
          <p:cNvPr id="1026" name="Picture 2" descr="海狗皮罩住的會幕| 海外華人福音網">
            <a:extLst>
              <a:ext uri="{FF2B5EF4-FFF2-40B4-BE49-F238E27FC236}">
                <a16:creationId xmlns:a16="http://schemas.microsoft.com/office/drawing/2014/main" id="{36DF2CFB-11B3-4C24-BFB3-E9564BD0C87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17" y="1219087"/>
            <a:ext cx="11737571" cy="5592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36C6D3F-4393-4CEF-BD0C-757204FB3231}"/>
              </a:ext>
            </a:extLst>
          </p:cNvPr>
          <p:cNvSpPr txBox="1"/>
          <p:nvPr/>
        </p:nvSpPr>
        <p:spPr>
          <a:xfrm>
            <a:off x="232756" y="5054138"/>
            <a:ext cx="31643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/>
              <a:t>約櫃</a:t>
            </a:r>
            <a:endParaRPr lang="en-US" sz="3200" b="1" dirty="0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1D81B1CD-08BE-4D66-A776-41C906618C2F}"/>
              </a:ext>
            </a:extLst>
          </p:cNvPr>
          <p:cNvCxnSpPr>
            <a:cxnSpLocks/>
          </p:cNvCxnSpPr>
          <p:nvPr/>
        </p:nvCxnSpPr>
        <p:spPr>
          <a:xfrm flipH="1">
            <a:off x="1286628" y="3823855"/>
            <a:ext cx="2463338" cy="142978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1A390A0C-247B-4BDD-8E47-5BEBC39FA570}"/>
              </a:ext>
            </a:extLst>
          </p:cNvPr>
          <p:cNvCxnSpPr/>
          <p:nvPr/>
        </p:nvCxnSpPr>
        <p:spPr>
          <a:xfrm flipH="1">
            <a:off x="3524596" y="4538749"/>
            <a:ext cx="2067099" cy="159050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EBAFB1FA-30DB-4F4D-9110-E5451BF61D71}"/>
              </a:ext>
            </a:extLst>
          </p:cNvPr>
          <p:cNvSpPr txBox="1"/>
          <p:nvPr/>
        </p:nvSpPr>
        <p:spPr>
          <a:xfrm>
            <a:off x="2222269" y="6084917"/>
            <a:ext cx="16847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/>
              <a:t>    </a:t>
            </a:r>
            <a:r>
              <a:rPr lang="zh-CN" altLang="en-US" sz="3200" b="1" dirty="0"/>
              <a:t>金香壇</a:t>
            </a:r>
            <a:endParaRPr lang="en-US" sz="3200" b="1" dirty="0"/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7139085A-8B02-4FB7-B083-DE93DD3FC57D}"/>
              </a:ext>
            </a:extLst>
          </p:cNvPr>
          <p:cNvCxnSpPr>
            <a:cxnSpLocks/>
          </p:cNvCxnSpPr>
          <p:nvPr/>
        </p:nvCxnSpPr>
        <p:spPr>
          <a:xfrm flipH="1">
            <a:off x="5475316" y="4882341"/>
            <a:ext cx="1005374" cy="138447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E33DB064-A24F-42D7-A176-CDE6A87AE989}"/>
              </a:ext>
            </a:extLst>
          </p:cNvPr>
          <p:cNvSpPr txBox="1"/>
          <p:nvPr/>
        </p:nvSpPr>
        <p:spPr>
          <a:xfrm>
            <a:off x="3524596" y="6189410"/>
            <a:ext cx="25307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/>
              <a:t>         金燈台</a:t>
            </a:r>
            <a:endParaRPr lang="en-US" sz="3200" b="1" dirty="0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88066086-E935-488A-9A81-45BAEBB636EE}"/>
              </a:ext>
            </a:extLst>
          </p:cNvPr>
          <p:cNvCxnSpPr/>
          <p:nvPr/>
        </p:nvCxnSpPr>
        <p:spPr>
          <a:xfrm flipV="1">
            <a:off x="8190807" y="2122516"/>
            <a:ext cx="1435331" cy="2604655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D51D3CB5-4AAD-4FAA-9821-2724A2EF02D9}"/>
              </a:ext>
            </a:extLst>
          </p:cNvPr>
          <p:cNvSpPr txBox="1"/>
          <p:nvPr/>
        </p:nvSpPr>
        <p:spPr>
          <a:xfrm>
            <a:off x="8462356" y="1465754"/>
            <a:ext cx="31810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          </a:t>
            </a:r>
            <a:r>
              <a:rPr lang="zh-CN" altLang="en-US" sz="3200" b="1" dirty="0"/>
              <a:t>桌子和陳設餅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2758742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41D43A4D-0A87-498B-921D-B7E71BA64D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5601609"/>
              </p:ext>
            </p:extLst>
          </p:nvPr>
        </p:nvGraphicFramePr>
        <p:xfrm>
          <a:off x="177339" y="55419"/>
          <a:ext cx="11887199" cy="675547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10488">
                  <a:extLst>
                    <a:ext uri="{9D8B030D-6E8A-4147-A177-3AD203B41FA5}">
                      <a16:colId xmlns:a16="http://schemas.microsoft.com/office/drawing/2014/main" val="3147926539"/>
                    </a:ext>
                  </a:extLst>
                </a:gridCol>
                <a:gridCol w="4336309">
                  <a:extLst>
                    <a:ext uri="{9D8B030D-6E8A-4147-A177-3AD203B41FA5}">
                      <a16:colId xmlns:a16="http://schemas.microsoft.com/office/drawing/2014/main" val="1307637149"/>
                    </a:ext>
                  </a:extLst>
                </a:gridCol>
                <a:gridCol w="5540402">
                  <a:extLst>
                    <a:ext uri="{9D8B030D-6E8A-4147-A177-3AD203B41FA5}">
                      <a16:colId xmlns:a16="http://schemas.microsoft.com/office/drawing/2014/main" val="1286280015"/>
                    </a:ext>
                  </a:extLst>
                </a:gridCol>
              </a:tblGrid>
              <a:tr h="5076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u="none" strike="noStrike" dirty="0">
                          <a:effectLst/>
                        </a:rPr>
                        <a:t> 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</a:endParaRPr>
                    </a:p>
                  </a:txBody>
                  <a:tcPr marL="1849" marR="1849" marT="184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sz="2400" b="1" u="none" strike="noStrike">
                          <a:effectLst/>
                        </a:rPr>
                        <a:t>舊約 （律法）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</a:endParaRPr>
                    </a:p>
                  </a:txBody>
                  <a:tcPr marL="1849" marR="1849" marT="184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sz="2400" b="1" u="none" strike="noStrike">
                          <a:effectLst/>
                        </a:rPr>
                        <a:t>新約 （恩典）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</a:endParaRPr>
                    </a:p>
                  </a:txBody>
                  <a:tcPr marL="1849" marR="1849" marT="1849" marB="0" anchor="ctr"/>
                </a:tc>
                <a:extLst>
                  <a:ext uri="{0D108BD9-81ED-4DB2-BD59-A6C34878D82A}">
                    <a16:rowId xmlns:a16="http://schemas.microsoft.com/office/drawing/2014/main" val="910970846"/>
                  </a:ext>
                </a:extLst>
              </a:tr>
              <a:tr h="589909">
                <a:tc>
                  <a:txBody>
                    <a:bodyPr/>
                    <a:lstStyle/>
                    <a:p>
                      <a:pPr algn="ctr" fontAlgn="ctr"/>
                      <a:r>
                        <a:rPr lang="zh-CN" sz="2400" b="1" u="none" strike="noStrike">
                          <a:effectLst/>
                        </a:rPr>
                        <a:t>聖所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</a:endParaRPr>
                    </a:p>
                  </a:txBody>
                  <a:tcPr marL="1849" marR="1849" marT="184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sz="2400" b="1" u="none" strike="noStrike" dirty="0">
                          <a:effectLst/>
                        </a:rPr>
                        <a:t>地上帳幕（是人手所造）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</a:endParaRPr>
                    </a:p>
                  </a:txBody>
                  <a:tcPr marL="1849" marR="1849" marT="184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sz="2400" b="1" u="none" strike="noStrike">
                          <a:effectLst/>
                        </a:rPr>
                        <a:t>天上的真帳幕(來9：24)-神所在的至聖所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</a:endParaRPr>
                    </a:p>
                  </a:txBody>
                  <a:tcPr marL="1849" marR="1849" marT="1849" marB="0" anchor="ctr"/>
                </a:tc>
                <a:extLst>
                  <a:ext uri="{0D108BD9-81ED-4DB2-BD59-A6C34878D82A}">
                    <a16:rowId xmlns:a16="http://schemas.microsoft.com/office/drawing/2014/main" val="1453719761"/>
                  </a:ext>
                </a:extLst>
              </a:tr>
              <a:tr h="58990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u="none" strike="noStrike">
                          <a:effectLst/>
                        </a:rPr>
                        <a:t> 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</a:endParaRPr>
                    </a:p>
                  </a:txBody>
                  <a:tcPr marL="1849" marR="1849" marT="184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sz="2400" b="1" u="none" strike="noStrike">
                          <a:effectLst/>
                        </a:rPr>
                        <a:t>屬地的（影兒）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</a:endParaRPr>
                    </a:p>
                  </a:txBody>
                  <a:tcPr marL="1849" marR="1849" marT="184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sz="2400" b="1" u="none" strike="noStrike">
                          <a:effectLst/>
                        </a:rPr>
                        <a:t>屬天的（實體）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</a:endParaRPr>
                    </a:p>
                  </a:txBody>
                  <a:tcPr marL="1849" marR="1849" marT="1849" marB="0" anchor="ctr"/>
                </a:tc>
                <a:extLst>
                  <a:ext uri="{0D108BD9-81ED-4DB2-BD59-A6C34878D82A}">
                    <a16:rowId xmlns:a16="http://schemas.microsoft.com/office/drawing/2014/main" val="2112676412"/>
                  </a:ext>
                </a:extLst>
              </a:tr>
              <a:tr h="589909">
                <a:tc>
                  <a:txBody>
                    <a:bodyPr/>
                    <a:lstStyle/>
                    <a:p>
                      <a:pPr algn="ctr" fontAlgn="ctr"/>
                      <a:r>
                        <a:rPr lang="zh-CN" sz="2400" b="1" u="none" strike="noStrike">
                          <a:effectLst/>
                        </a:rPr>
                        <a:t>大祭司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</a:endParaRPr>
                    </a:p>
                  </a:txBody>
                  <a:tcPr marL="1849" marR="1849" marT="184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sz="2400" b="1" u="none" strike="noStrike">
                          <a:effectLst/>
                        </a:rPr>
                        <a:t>亞倫後裔（照屬肉體的條例）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</a:endParaRPr>
                    </a:p>
                  </a:txBody>
                  <a:tcPr marL="1849" marR="1849" marT="184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sz="2400" b="1" u="none" strike="noStrike">
                          <a:effectLst/>
                        </a:rPr>
                        <a:t>耶穌基督（照著無窮生命的大能）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</a:endParaRPr>
                    </a:p>
                  </a:txBody>
                  <a:tcPr marL="1849" marR="1849" marT="1849" marB="0" anchor="ctr"/>
                </a:tc>
                <a:extLst>
                  <a:ext uri="{0D108BD9-81ED-4DB2-BD59-A6C34878D82A}">
                    <a16:rowId xmlns:a16="http://schemas.microsoft.com/office/drawing/2014/main" val="3666237384"/>
                  </a:ext>
                </a:extLst>
              </a:tr>
              <a:tr h="589909">
                <a:tc>
                  <a:txBody>
                    <a:bodyPr/>
                    <a:lstStyle/>
                    <a:p>
                      <a:pPr algn="ctr" fontAlgn="ctr"/>
                      <a:r>
                        <a:rPr lang="zh-CN" sz="2400" b="1" u="none" strike="noStrike">
                          <a:effectLst/>
                        </a:rPr>
                        <a:t>祭物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</a:endParaRPr>
                    </a:p>
                  </a:txBody>
                  <a:tcPr marL="1849" marR="1849" marT="184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sz="2400" b="1" u="none" strike="noStrike">
                          <a:effectLst/>
                        </a:rPr>
                        <a:t>牛羊鴿子斑鳩。。。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</a:endParaRPr>
                    </a:p>
                  </a:txBody>
                  <a:tcPr marL="1849" marR="1849" marT="184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sz="2400" b="1" u="none" strike="noStrike">
                          <a:effectLst/>
                        </a:rPr>
                        <a:t>耶穌基督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</a:endParaRPr>
                    </a:p>
                  </a:txBody>
                  <a:tcPr marL="1849" marR="1849" marT="1849" marB="0" anchor="ctr"/>
                </a:tc>
                <a:extLst>
                  <a:ext uri="{0D108BD9-81ED-4DB2-BD59-A6C34878D82A}">
                    <a16:rowId xmlns:a16="http://schemas.microsoft.com/office/drawing/2014/main" val="168524521"/>
                  </a:ext>
                </a:extLst>
              </a:tr>
              <a:tr h="589909">
                <a:tc>
                  <a:txBody>
                    <a:bodyPr/>
                    <a:lstStyle/>
                    <a:p>
                      <a:pPr algn="ctr" fontAlgn="ctr"/>
                      <a:r>
                        <a:rPr lang="zh-CN" sz="2400" b="1" u="none" strike="noStrike">
                          <a:effectLst/>
                        </a:rPr>
                        <a:t>血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</a:endParaRPr>
                    </a:p>
                  </a:txBody>
                  <a:tcPr marL="1849" marR="1849" marT="184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sz="2400" b="1" u="none" strike="noStrike">
                          <a:effectLst/>
                        </a:rPr>
                        <a:t>牛羊的血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</a:endParaRPr>
                    </a:p>
                  </a:txBody>
                  <a:tcPr marL="1849" marR="1849" marT="184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sz="2400" b="1" u="none" strike="noStrike">
                          <a:effectLst/>
                        </a:rPr>
                        <a:t>耶穌基督的血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</a:endParaRPr>
                    </a:p>
                  </a:txBody>
                  <a:tcPr marL="1849" marR="1849" marT="1849" marB="0" anchor="ctr"/>
                </a:tc>
                <a:extLst>
                  <a:ext uri="{0D108BD9-81ED-4DB2-BD59-A6C34878D82A}">
                    <a16:rowId xmlns:a16="http://schemas.microsoft.com/office/drawing/2014/main" val="765091363"/>
                  </a:ext>
                </a:extLst>
              </a:tr>
              <a:tr h="58990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u="none" strike="noStrike">
                          <a:effectLst/>
                        </a:rPr>
                        <a:t> 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</a:endParaRPr>
                    </a:p>
                  </a:txBody>
                  <a:tcPr marL="1849" marR="1849" marT="184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sz="2400" b="1" u="none" strike="noStrike">
                          <a:effectLst/>
                        </a:rPr>
                        <a:t>使人成聖，身體潔净（外在）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</a:endParaRPr>
                    </a:p>
                  </a:txBody>
                  <a:tcPr marL="1849" marR="1849" marT="184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sz="2400" b="1" u="none" strike="noStrike">
                          <a:effectLst/>
                        </a:rPr>
                        <a:t>洗净良心，脫離死刑（内在）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</a:endParaRPr>
                    </a:p>
                  </a:txBody>
                  <a:tcPr marL="1849" marR="1849" marT="1849" marB="0" anchor="ctr"/>
                </a:tc>
                <a:extLst>
                  <a:ext uri="{0D108BD9-81ED-4DB2-BD59-A6C34878D82A}">
                    <a16:rowId xmlns:a16="http://schemas.microsoft.com/office/drawing/2014/main" val="372415852"/>
                  </a:ext>
                </a:extLst>
              </a:tr>
              <a:tr h="58990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u="none" strike="noStrike">
                          <a:effectLst/>
                        </a:rPr>
                        <a:t> 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</a:endParaRPr>
                    </a:p>
                  </a:txBody>
                  <a:tcPr marL="1849" marR="1849" marT="184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sz="2400" b="1" u="none" strike="noStrike" dirty="0">
                          <a:effectLst/>
                        </a:rPr>
                        <a:t>立舊約（在西</a:t>
                      </a:r>
                      <a:r>
                        <a:rPr lang="zh-CN" altLang="en-US" sz="2400" b="1" u="none" strike="noStrike" dirty="0">
                          <a:effectLst/>
                        </a:rPr>
                        <a:t>乃</a:t>
                      </a:r>
                      <a:r>
                        <a:rPr lang="zh-TW" sz="2400" b="1" u="none" strike="noStrike" dirty="0">
                          <a:effectLst/>
                        </a:rPr>
                        <a:t>山）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</a:endParaRPr>
                    </a:p>
                  </a:txBody>
                  <a:tcPr marL="1849" marR="1849" marT="184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sz="2400" b="1" u="none" strike="noStrike">
                          <a:effectLst/>
                        </a:rPr>
                        <a:t>立新約（錫安山）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</a:endParaRPr>
                    </a:p>
                  </a:txBody>
                  <a:tcPr marL="1849" marR="1849" marT="1849" marB="0" anchor="ctr"/>
                </a:tc>
                <a:extLst>
                  <a:ext uri="{0D108BD9-81ED-4DB2-BD59-A6C34878D82A}">
                    <a16:rowId xmlns:a16="http://schemas.microsoft.com/office/drawing/2014/main" val="2132178896"/>
                  </a:ext>
                </a:extLst>
              </a:tr>
              <a:tr h="58990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u="none" strike="noStrike">
                          <a:effectLst/>
                        </a:rPr>
                        <a:t> 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</a:endParaRPr>
                    </a:p>
                  </a:txBody>
                  <a:tcPr marL="1849" marR="1849" marT="184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sz="2400" b="1" u="none" strike="noStrike">
                          <a:effectLst/>
                        </a:rPr>
                        <a:t>潔净地上物件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</a:endParaRPr>
                    </a:p>
                  </a:txBody>
                  <a:tcPr marL="1849" marR="1849" marT="184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sz="2400" b="1" u="none" strike="noStrike">
                          <a:effectLst/>
                        </a:rPr>
                        <a:t>潔净天上本物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</a:endParaRPr>
                    </a:p>
                  </a:txBody>
                  <a:tcPr marL="1849" marR="1849" marT="1849" marB="0" anchor="ctr"/>
                </a:tc>
                <a:extLst>
                  <a:ext uri="{0D108BD9-81ED-4DB2-BD59-A6C34878D82A}">
                    <a16:rowId xmlns:a16="http://schemas.microsoft.com/office/drawing/2014/main" val="3532019833"/>
                  </a:ext>
                </a:extLst>
              </a:tr>
              <a:tr h="152853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u="none" strike="noStrike">
                          <a:effectLst/>
                        </a:rPr>
                        <a:t> 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</a:endParaRPr>
                    </a:p>
                  </a:txBody>
                  <a:tcPr marL="1849" marR="1849" marT="184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sz="2400" b="1" u="none" strike="noStrike" dirty="0">
                          <a:effectLst/>
                        </a:rPr>
                        <a:t>一獻再獻，不能除罪（利未人祭司須先為自己的罪獻祭，有死阻隔，不能長久，多次獻祭）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</a:endParaRPr>
                    </a:p>
                  </a:txBody>
                  <a:tcPr marL="1849" marR="1849" marT="184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sz="2400" b="1" u="none" strike="noStrike" dirty="0">
                          <a:effectLst/>
                        </a:rPr>
                        <a:t>一次獻祭，永遠完全（基督為祭司，是獨一的，長久不更換，聖潔無邪惡，無玷污，遠離罪人，高過諸天，一次獻祭）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</a:endParaRPr>
                    </a:p>
                  </a:txBody>
                  <a:tcPr marL="1849" marR="1849" marT="1849" marB="0" anchor="ctr"/>
                </a:tc>
                <a:extLst>
                  <a:ext uri="{0D108BD9-81ED-4DB2-BD59-A6C34878D82A}">
                    <a16:rowId xmlns:a16="http://schemas.microsoft.com/office/drawing/2014/main" val="17022104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49789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CA8828-FA65-41E4-9FF2-034B3FE53C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4578" y="420543"/>
            <a:ext cx="10515600" cy="931661"/>
          </a:xfrm>
        </p:spPr>
        <p:txBody>
          <a:bodyPr>
            <a:normAutofit/>
          </a:bodyPr>
          <a:lstStyle/>
          <a:p>
            <a:pPr algn="ctr"/>
            <a:r>
              <a:rPr lang="zh-CN" altLang="en-US" sz="4800" b="1" dirty="0"/>
              <a:t>死啊，你的毒鈎在哪裏！</a:t>
            </a:r>
            <a:endParaRPr lang="en-US" sz="48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2C4064-B3CB-45A3-A0C2-C8E9B16C50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46415"/>
            <a:ext cx="10515600" cy="4758257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4000" b="1" dirty="0">
                <a:solidFill>
                  <a:srgbClr val="00B0F0"/>
                </a:solidFill>
              </a:rPr>
              <a:t>林前</a:t>
            </a:r>
            <a:r>
              <a:rPr lang="en-US" altLang="zh-CN" sz="4000" b="1" dirty="0">
                <a:solidFill>
                  <a:srgbClr val="00B0F0"/>
                </a:solidFill>
              </a:rPr>
              <a:t>15</a:t>
            </a:r>
            <a:r>
              <a:rPr lang="zh-CN" altLang="en-US" sz="4000" b="1" dirty="0">
                <a:solidFill>
                  <a:srgbClr val="00B0F0"/>
                </a:solidFill>
              </a:rPr>
              <a:t>：</a:t>
            </a:r>
            <a:r>
              <a:rPr lang="en-US" altLang="zh-CN" sz="4000" b="1" dirty="0">
                <a:solidFill>
                  <a:srgbClr val="00B0F0"/>
                </a:solidFill>
              </a:rPr>
              <a:t>55-</a:t>
            </a:r>
            <a:r>
              <a:rPr lang="zh-TW" altLang="en-US" sz="4000" b="1" dirty="0">
                <a:solidFill>
                  <a:srgbClr val="00B0F0"/>
                </a:solidFill>
              </a:rPr>
              <a:t>死啊！你得勝的權勢在哪裡？死啊！你的毒鉤在哪裡？ </a:t>
            </a:r>
            <a:r>
              <a:rPr lang="en-US" altLang="zh-TW" sz="4000" b="1" i="1" dirty="0">
                <a:solidFill>
                  <a:srgbClr val="00B0F0"/>
                </a:solidFill>
              </a:rPr>
              <a:t>56</a:t>
            </a:r>
            <a:r>
              <a:rPr lang="zh-TW" altLang="en-US" sz="4000" b="1" dirty="0">
                <a:solidFill>
                  <a:srgbClr val="00B0F0"/>
                </a:solidFill>
              </a:rPr>
              <a:t> 死的毒鉤就是罪，罪的權勢就是律法。 </a:t>
            </a:r>
            <a:r>
              <a:rPr lang="en-US" altLang="zh-TW" sz="4000" b="1" i="1" dirty="0">
                <a:solidFill>
                  <a:srgbClr val="00B0F0"/>
                </a:solidFill>
              </a:rPr>
              <a:t>57</a:t>
            </a:r>
            <a:r>
              <a:rPr lang="zh-TW" altLang="en-US" sz="4000" b="1" dirty="0">
                <a:solidFill>
                  <a:srgbClr val="00B0F0"/>
                </a:solidFill>
              </a:rPr>
              <a:t> 感謝　神，使我們藉著我們的主耶穌基督得勝。</a:t>
            </a:r>
            <a:endParaRPr lang="en-US" altLang="zh-CN" sz="4000" b="1" dirty="0">
              <a:solidFill>
                <a:srgbClr val="00B0F0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35742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ADCE5-D78B-4740-8D76-6E5B4693F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007" y="365125"/>
            <a:ext cx="11654444" cy="970453"/>
          </a:xfrm>
        </p:spPr>
        <p:txBody>
          <a:bodyPr>
            <a:normAutofit/>
          </a:bodyPr>
          <a:lstStyle/>
          <a:p>
            <a:r>
              <a:rPr lang="zh-CN" altLang="en-US" b="1" dirty="0"/>
              <a:t>除去罪之後，死在人身上沒有權柄（林前</a:t>
            </a:r>
            <a:r>
              <a:rPr lang="en-US" altLang="zh-CN" b="1" dirty="0"/>
              <a:t>15</a:t>
            </a:r>
            <a:r>
              <a:rPr lang="zh-CN" altLang="en-US" b="1" dirty="0"/>
              <a:t>）</a:t>
            </a:r>
            <a:endParaRPr lang="en-US" b="1" dirty="0"/>
          </a:p>
        </p:txBody>
      </p:sp>
      <p:pic>
        <p:nvPicPr>
          <p:cNvPr id="2050" name="Picture 2" descr="伊拉克IS發射「蠍子炸彈」 炸開上萬毒蠍亂竄| ETtoday國際新聞 ...">
            <a:extLst>
              <a:ext uri="{FF2B5EF4-FFF2-40B4-BE49-F238E27FC236}">
                <a16:creationId xmlns:a16="http://schemas.microsoft.com/office/drawing/2014/main" id="{A0430E39-7468-448C-B3CE-3A043CA47CA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589" y="1623752"/>
            <a:ext cx="11538066" cy="5153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6AC0403A-F96E-4EA1-B079-99138C383601}"/>
              </a:ext>
            </a:extLst>
          </p:cNvPr>
          <p:cNvSpPr txBox="1"/>
          <p:nvPr/>
        </p:nvSpPr>
        <p:spPr>
          <a:xfrm>
            <a:off x="5979622" y="2062588"/>
            <a:ext cx="41341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/>
              <a:t>     毒鈎</a:t>
            </a:r>
            <a:endParaRPr lang="en-US" sz="3600" b="1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73182AD-A77D-4D1E-9D3F-24E750FF7F93}"/>
              </a:ext>
            </a:extLst>
          </p:cNvPr>
          <p:cNvCxnSpPr>
            <a:cxnSpLocks/>
          </p:cNvCxnSpPr>
          <p:nvPr/>
        </p:nvCxnSpPr>
        <p:spPr>
          <a:xfrm flipH="1" flipV="1">
            <a:off x="7664335" y="2493818"/>
            <a:ext cx="2338648" cy="120890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09155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207C0A-AC0D-4765-AC62-4A6065DDB3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160" y="221673"/>
            <a:ext cx="10515600" cy="637309"/>
          </a:xfrm>
        </p:spPr>
        <p:txBody>
          <a:bodyPr>
            <a:normAutofit fontScale="90000"/>
          </a:bodyPr>
          <a:lstStyle/>
          <a:p>
            <a:br>
              <a:rPr lang="en-US" altLang="zh-TW" b="1" dirty="0"/>
            </a:br>
            <a:r>
              <a:rPr lang="zh-TW" altLang="en-US" b="1" dirty="0"/>
              <a:t>二</a:t>
            </a:r>
            <a:r>
              <a:rPr lang="en-US" b="1" dirty="0"/>
              <a:t>.  </a:t>
            </a:r>
            <a:r>
              <a:rPr lang="zh-TW" altLang="en-US" b="1" dirty="0"/>
              <a:t>在靈界帶來的改變與衝擊</a:t>
            </a:r>
            <a:br>
              <a:rPr lang="en-US" b="1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9A5B58-D0F8-4394-98D4-DB249EE441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9258" y="1202575"/>
            <a:ext cx="11704320" cy="55861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/>
              <a:t>1.  </a:t>
            </a:r>
            <a:r>
              <a:rPr lang="zh-TW" altLang="en-US" sz="3200" b="1" dirty="0"/>
              <a:t>打破撒旦的頭（創</a:t>
            </a:r>
            <a:r>
              <a:rPr lang="en-US" sz="3200" b="1" dirty="0"/>
              <a:t>3</a:t>
            </a:r>
            <a:r>
              <a:rPr lang="zh-TW" altLang="en-US" sz="3200" b="1" dirty="0"/>
              <a:t>：</a:t>
            </a:r>
            <a:r>
              <a:rPr lang="en-US" sz="3200" b="1" dirty="0"/>
              <a:t>15</a:t>
            </a:r>
            <a:r>
              <a:rPr lang="zh-TW" altLang="en-US" sz="3200" b="1" dirty="0"/>
              <a:t>）</a:t>
            </a:r>
            <a:endParaRPr lang="en-US" sz="3200" b="1" dirty="0"/>
          </a:p>
          <a:p>
            <a:pPr marL="0" indent="0">
              <a:buNone/>
            </a:pPr>
            <a:r>
              <a:rPr lang="zh-TW" altLang="en-US" sz="3200" b="1" dirty="0"/>
              <a:t> </a:t>
            </a:r>
            <a:r>
              <a:rPr lang="zh-TW" altLang="en-US" sz="3200" b="1" dirty="0">
                <a:solidFill>
                  <a:srgbClr val="00B0F0"/>
                </a:solidFill>
              </a:rPr>
              <a:t>羅</a:t>
            </a:r>
            <a:r>
              <a:rPr lang="en-US" sz="3200" b="1" dirty="0">
                <a:solidFill>
                  <a:srgbClr val="00B0F0"/>
                </a:solidFill>
              </a:rPr>
              <a:t>6</a:t>
            </a:r>
            <a:r>
              <a:rPr lang="zh-TW" altLang="en-US" sz="3200" b="1" dirty="0">
                <a:solidFill>
                  <a:srgbClr val="00B0F0"/>
                </a:solidFill>
              </a:rPr>
              <a:t>：</a:t>
            </a:r>
            <a:r>
              <a:rPr lang="en-US" sz="3200" b="1" dirty="0">
                <a:solidFill>
                  <a:srgbClr val="00B0F0"/>
                </a:solidFill>
              </a:rPr>
              <a:t>23-</a:t>
            </a:r>
            <a:r>
              <a:rPr lang="zh-TW" altLang="en-US" sz="3200" b="1" dirty="0">
                <a:solidFill>
                  <a:srgbClr val="00B0F0"/>
                </a:solidFill>
              </a:rPr>
              <a:t>因為罪的工價乃是死；惟有神的恩賜，在我們的主基督耶穌裡，  乃是永生。</a:t>
            </a:r>
            <a:endParaRPr lang="en-US" altLang="zh-TW" sz="3200" b="1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zh-TW" altLang="en-US" sz="3200" b="1" dirty="0">
                <a:solidFill>
                  <a:srgbClr val="00B0F0"/>
                </a:solidFill>
              </a:rPr>
              <a:t>來</a:t>
            </a:r>
            <a:r>
              <a:rPr lang="en-US" sz="3200" b="1" dirty="0">
                <a:solidFill>
                  <a:srgbClr val="00B0F0"/>
                </a:solidFill>
              </a:rPr>
              <a:t>2</a:t>
            </a:r>
            <a:r>
              <a:rPr lang="zh-TW" altLang="en-US" sz="3200" b="1" dirty="0">
                <a:solidFill>
                  <a:srgbClr val="00B0F0"/>
                </a:solidFill>
              </a:rPr>
              <a:t>：</a:t>
            </a:r>
            <a:r>
              <a:rPr lang="en-US" sz="3200" b="1" dirty="0">
                <a:solidFill>
                  <a:srgbClr val="00B0F0"/>
                </a:solidFill>
              </a:rPr>
              <a:t>14-15-</a:t>
            </a:r>
            <a:r>
              <a:rPr lang="zh-TW" altLang="en-US" sz="3200" b="1" dirty="0">
                <a:solidFill>
                  <a:srgbClr val="00B0F0"/>
                </a:solidFill>
              </a:rPr>
              <a:t>兒女既同有血肉之體，他也照樣親自成了血肉之體，特要藉著死敗壞那掌死權的，就是魔鬼，</a:t>
            </a:r>
            <a:r>
              <a:rPr lang="en-US" sz="3200" b="1" dirty="0">
                <a:solidFill>
                  <a:srgbClr val="00B0F0"/>
                </a:solidFill>
              </a:rPr>
              <a:t> </a:t>
            </a:r>
            <a:r>
              <a:rPr lang="en-US" sz="3200" b="1" i="1" dirty="0">
                <a:solidFill>
                  <a:srgbClr val="00B0F0"/>
                </a:solidFill>
              </a:rPr>
              <a:t>15</a:t>
            </a:r>
            <a:r>
              <a:rPr lang="en-US" sz="3200" b="1" dirty="0">
                <a:solidFill>
                  <a:srgbClr val="00B0F0"/>
                </a:solidFill>
              </a:rPr>
              <a:t> </a:t>
            </a:r>
            <a:r>
              <a:rPr lang="zh-TW" altLang="en-US" sz="3200" b="1" dirty="0">
                <a:solidFill>
                  <a:srgbClr val="00B0F0"/>
                </a:solidFill>
              </a:rPr>
              <a:t>並要釋放那些一生因怕死而為奴僕的人。</a:t>
            </a:r>
            <a:endParaRPr lang="en-US" sz="3200" b="1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en-US" sz="3200" b="1" dirty="0"/>
              <a:t>2. </a:t>
            </a:r>
            <a:r>
              <a:rPr lang="zh-TW" altLang="en-US" sz="3200" b="1" dirty="0"/>
              <a:t>敗壞掌死權的魔鬼</a:t>
            </a:r>
            <a:r>
              <a:rPr lang="zh-CN" altLang="en-US" sz="3200" b="1" dirty="0"/>
              <a:t>；</a:t>
            </a:r>
            <a:r>
              <a:rPr lang="zh-TW" altLang="en-US" sz="3200" b="1" dirty="0"/>
              <a:t>得著死亡和陰間的鑰匙</a:t>
            </a:r>
            <a:endParaRPr lang="en-US" altLang="zh-TW" sz="3200" b="1" dirty="0"/>
          </a:p>
          <a:p>
            <a:pPr marL="0" indent="0">
              <a:buNone/>
            </a:pPr>
            <a:r>
              <a:rPr lang="zh-TW" altLang="en-US" sz="3200" b="1" dirty="0">
                <a:solidFill>
                  <a:srgbClr val="00B0F0"/>
                </a:solidFill>
              </a:rPr>
              <a:t>啓</a:t>
            </a:r>
            <a:r>
              <a:rPr lang="en-US" sz="3200" b="1" dirty="0">
                <a:solidFill>
                  <a:srgbClr val="00B0F0"/>
                </a:solidFill>
              </a:rPr>
              <a:t>1:18-</a:t>
            </a:r>
            <a:r>
              <a:rPr lang="zh-TW" altLang="en-US" sz="3200" b="1" dirty="0">
                <a:solidFill>
                  <a:srgbClr val="00B0F0"/>
                </a:solidFill>
              </a:rPr>
              <a:t>我一看見，就仆倒在他腳前，像死了一樣。他用右又是那存活的；我曾死過，現在又活了，直活到永永遠遠；並且拿著死亡和陰間的鑰匙。</a:t>
            </a:r>
            <a:endParaRPr lang="en-US" altLang="zh-TW" sz="3200" b="1" dirty="0">
              <a:solidFill>
                <a:srgbClr val="00B0F0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0860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DD7CD6-A70C-4AC0-A87F-43400B6CA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721070"/>
          </a:xfrm>
        </p:spPr>
        <p:txBody>
          <a:bodyPr>
            <a:normAutofit fontScale="90000"/>
          </a:bodyPr>
          <a:lstStyle/>
          <a:p>
            <a:br>
              <a:rPr lang="en-US" altLang="zh-TW" b="1" dirty="0"/>
            </a:br>
            <a:r>
              <a:rPr lang="zh-TW" altLang="en-US" b="1" dirty="0"/>
              <a:t>三</a:t>
            </a:r>
            <a:r>
              <a:rPr lang="en-US" b="1" dirty="0"/>
              <a:t>. </a:t>
            </a:r>
            <a:r>
              <a:rPr lang="zh-TW" altLang="en-US" b="1" dirty="0"/>
              <a:t>對跟隨基督的人代表的意義：</a:t>
            </a:r>
            <a:br>
              <a:rPr lang="en-US" b="1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BD9BA3-1AB5-42FF-84A2-291DD8DF21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839" y="1241368"/>
            <a:ext cx="11804073" cy="5525192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zh-TW" altLang="en-US" sz="3200" b="1" dirty="0"/>
              <a:t>信徒成爲神的兒子，是基督的弟兄</a:t>
            </a:r>
            <a:endParaRPr lang="en-US" altLang="zh-TW" sz="3200" b="1" dirty="0"/>
          </a:p>
          <a:p>
            <a:pPr marL="0" indent="0">
              <a:buNone/>
            </a:pPr>
            <a:r>
              <a:rPr lang="zh-CN" altLang="en-US" sz="3200" b="1" dirty="0">
                <a:solidFill>
                  <a:srgbClr val="00B0F0"/>
                </a:solidFill>
              </a:rPr>
              <a:t>徒</a:t>
            </a:r>
            <a:r>
              <a:rPr lang="en-US" altLang="zh-CN" sz="3200" b="1" dirty="0">
                <a:solidFill>
                  <a:srgbClr val="00B0F0"/>
                </a:solidFill>
              </a:rPr>
              <a:t>13</a:t>
            </a:r>
            <a:r>
              <a:rPr lang="zh-CN" altLang="en-US" sz="3200" b="1" dirty="0">
                <a:solidFill>
                  <a:srgbClr val="00B0F0"/>
                </a:solidFill>
              </a:rPr>
              <a:t>：</a:t>
            </a:r>
            <a:r>
              <a:rPr lang="en-US" altLang="zh-CN" sz="3200" b="1" dirty="0">
                <a:solidFill>
                  <a:srgbClr val="00B0F0"/>
                </a:solidFill>
              </a:rPr>
              <a:t>33-</a:t>
            </a:r>
            <a:r>
              <a:rPr lang="zh-TW" altLang="en-US" sz="3200" b="1" dirty="0">
                <a:solidFill>
                  <a:srgbClr val="00B0F0"/>
                </a:solidFill>
              </a:rPr>
              <a:t>神已經向我們這作兒女的完全應驗，叫耶穌復活了，正如詩篇第二篇上所記：“你是我的兒子，我今日生了你。</a:t>
            </a:r>
            <a:r>
              <a:rPr lang="zh-CN" altLang="en-US" sz="3200" b="1" dirty="0">
                <a:solidFill>
                  <a:srgbClr val="00B0F0"/>
                </a:solidFill>
              </a:rPr>
              <a:t>”</a:t>
            </a:r>
            <a:endParaRPr lang="en-US" sz="3200" b="1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zh-TW" altLang="en-US" sz="3200" b="1" dirty="0">
                <a:solidFill>
                  <a:srgbClr val="00B0F0"/>
                </a:solidFill>
              </a:rPr>
              <a:t>約</a:t>
            </a:r>
            <a:r>
              <a:rPr lang="en-US" sz="3200" b="1" dirty="0">
                <a:solidFill>
                  <a:srgbClr val="00B0F0"/>
                </a:solidFill>
              </a:rPr>
              <a:t>1</a:t>
            </a:r>
            <a:r>
              <a:rPr lang="zh-TW" altLang="en-US" sz="3200" b="1" dirty="0">
                <a:solidFill>
                  <a:srgbClr val="00B0F0"/>
                </a:solidFill>
              </a:rPr>
              <a:t>：</a:t>
            </a:r>
            <a:r>
              <a:rPr lang="en-US" sz="3200" b="1" dirty="0">
                <a:solidFill>
                  <a:srgbClr val="00B0F0"/>
                </a:solidFill>
              </a:rPr>
              <a:t>12-</a:t>
            </a:r>
            <a:r>
              <a:rPr lang="zh-TW" altLang="en-US" sz="3200" b="1" dirty="0">
                <a:solidFill>
                  <a:srgbClr val="00B0F0"/>
                </a:solidFill>
              </a:rPr>
              <a:t>凡接待他的，就是信他名的人，他就賜他們權柄做神的兒女。</a:t>
            </a:r>
            <a:endParaRPr lang="en-US" sz="3200" b="1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en-US" sz="3200" b="1" dirty="0"/>
              <a:t>2. </a:t>
            </a:r>
            <a:r>
              <a:rPr lang="zh-TW" altLang="en-US" sz="3200" b="1" dirty="0"/>
              <a:t>凡在基督裏的都要</a:t>
            </a:r>
            <a:r>
              <a:rPr lang="zh-CN" altLang="en-US" sz="3200" b="1" dirty="0"/>
              <a:t>重生；死後要</a:t>
            </a:r>
            <a:r>
              <a:rPr lang="zh-TW" altLang="en-US" sz="3200" b="1" dirty="0"/>
              <a:t>復活</a:t>
            </a:r>
            <a:endParaRPr lang="en-US" altLang="zh-TW" sz="3200" b="1" dirty="0"/>
          </a:p>
          <a:p>
            <a:pPr marL="0" indent="0">
              <a:buNone/>
            </a:pPr>
            <a:r>
              <a:rPr lang="zh-TW" altLang="en-US" sz="3200" b="1" dirty="0">
                <a:solidFill>
                  <a:srgbClr val="00B0F0"/>
                </a:solidFill>
              </a:rPr>
              <a:t>約</a:t>
            </a:r>
            <a:r>
              <a:rPr lang="en-US" sz="3200" b="1" dirty="0">
                <a:solidFill>
                  <a:srgbClr val="00B0F0"/>
                </a:solidFill>
              </a:rPr>
              <a:t>12</a:t>
            </a:r>
            <a:r>
              <a:rPr lang="zh-TW" altLang="en-US" sz="3200" b="1" dirty="0">
                <a:solidFill>
                  <a:srgbClr val="00B0F0"/>
                </a:solidFill>
              </a:rPr>
              <a:t>：</a:t>
            </a:r>
            <a:r>
              <a:rPr lang="en-US" sz="3200" b="1" dirty="0">
                <a:solidFill>
                  <a:srgbClr val="00B0F0"/>
                </a:solidFill>
              </a:rPr>
              <a:t>24-</a:t>
            </a:r>
            <a:r>
              <a:rPr lang="zh-TW" altLang="en-US" sz="3200" b="1" dirty="0">
                <a:solidFill>
                  <a:srgbClr val="00B0F0"/>
                </a:solidFill>
              </a:rPr>
              <a:t>我實實在在地告訴你們，一粒麥子不落在地裡死了，仍舊是一粒，若是死了，就結出許多子粒來。</a:t>
            </a:r>
            <a:endParaRPr lang="en-US" altLang="zh-TW" sz="3200" b="1" dirty="0">
              <a:solidFill>
                <a:srgbClr val="00B0F0"/>
              </a:solidFill>
            </a:endParaRPr>
          </a:p>
          <a:p>
            <a:pPr marL="514350" indent="-514350">
              <a:buAutoNum type="arabicPeriod" startAt="3"/>
            </a:pPr>
            <a:r>
              <a:rPr lang="zh-CN" altLang="en-US" sz="3200" b="1" dirty="0"/>
              <a:t>喚醒呼召，完成使命</a:t>
            </a:r>
            <a:endParaRPr lang="en-US" altLang="zh-CN" sz="3200" b="1" dirty="0"/>
          </a:p>
          <a:p>
            <a:pPr marL="0" indent="0">
              <a:buNone/>
            </a:pPr>
            <a:r>
              <a:rPr lang="en-US" altLang="zh-CN" sz="3200" b="1" dirty="0"/>
              <a:t>4. </a:t>
            </a:r>
            <a:r>
              <a:rPr lang="en-US" sz="3200" b="1" dirty="0"/>
              <a:t> </a:t>
            </a:r>
            <a:r>
              <a:rPr lang="zh-TW" altLang="en-US" sz="3200" b="1" dirty="0"/>
              <a:t>得勝的要與基督一同做王一千年（啓</a:t>
            </a:r>
            <a:r>
              <a:rPr lang="en-US" sz="3200" b="1" dirty="0"/>
              <a:t>22</a:t>
            </a:r>
            <a:r>
              <a:rPr lang="zh-TW" altLang="en-US" sz="3200" b="1" dirty="0"/>
              <a:t>：</a:t>
            </a:r>
            <a:r>
              <a:rPr lang="en-US" sz="3200" b="1" dirty="0"/>
              <a:t>5</a:t>
            </a:r>
            <a:r>
              <a:rPr lang="zh-TW" altLang="en-US" sz="3200" b="1" dirty="0"/>
              <a:t>）</a:t>
            </a:r>
            <a:endParaRPr lang="en-US" altLang="zh-TW" sz="3200" b="1" dirty="0"/>
          </a:p>
          <a:p>
            <a:pPr marL="0" indent="0">
              <a:buNone/>
            </a:pPr>
            <a:endParaRPr lang="en-US" dirty="0">
              <a:solidFill>
                <a:srgbClr val="00B0F0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3851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1063</TotalTime>
  <Words>1444</Words>
  <Application>Microsoft Office PowerPoint</Application>
  <PresentationFormat>Widescreen</PresentationFormat>
  <Paragraphs>72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DengXian</vt:lpstr>
      <vt:lpstr>Arial</vt:lpstr>
      <vt:lpstr>Calibri</vt:lpstr>
      <vt:lpstr>Calibri Light</vt:lpstr>
      <vt:lpstr>Office Theme</vt:lpstr>
      <vt:lpstr>主日信息</vt:lpstr>
      <vt:lpstr>PowerPoint Presentation</vt:lpstr>
      <vt:lpstr>耶穌基督復活後，帶來的震動與改變</vt:lpstr>
      <vt:lpstr>PowerPoint Presentation</vt:lpstr>
      <vt:lpstr>空墳墓</vt:lpstr>
      <vt:lpstr>一.  基督成全了律法</vt:lpstr>
      <vt:lpstr>舊約摩西的帳幕</vt:lpstr>
      <vt:lpstr>PowerPoint Presentation</vt:lpstr>
      <vt:lpstr>死啊，你的毒鈎在哪裏！</vt:lpstr>
      <vt:lpstr>除去罪之後，死在人身上沒有權柄（林前15）</vt:lpstr>
      <vt:lpstr> 二.  在靈界帶來的改變與衝擊 </vt:lpstr>
      <vt:lpstr> 三. 對跟隨基督的人代表的意義：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SuiYieh</dc:creator>
  <cp:lastModifiedBy>SuiYieh</cp:lastModifiedBy>
  <cp:revision>38</cp:revision>
  <dcterms:created xsi:type="dcterms:W3CDTF">2020-04-07T23:41:21Z</dcterms:created>
  <dcterms:modified xsi:type="dcterms:W3CDTF">2020-04-12T20:44:58Z</dcterms:modified>
</cp:coreProperties>
</file>