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183" r:id="rId10"/>
  </p:sldMasterIdLst>
  <p:notesMasterIdLst>
    <p:notesMasterId r:id="rId41"/>
  </p:notesMasterIdLst>
  <p:sldIdLst>
    <p:sldId id="10113" r:id="rId11"/>
    <p:sldId id="10284" r:id="rId12"/>
    <p:sldId id="10279" r:id="rId13"/>
    <p:sldId id="10300" r:id="rId14"/>
    <p:sldId id="10309" r:id="rId15"/>
    <p:sldId id="10295" r:id="rId16"/>
    <p:sldId id="10316" r:id="rId17"/>
    <p:sldId id="10313" r:id="rId18"/>
    <p:sldId id="10299" r:id="rId19"/>
    <p:sldId id="10278" r:id="rId20"/>
    <p:sldId id="10286" r:id="rId21"/>
    <p:sldId id="10254" r:id="rId22"/>
    <p:sldId id="10318" r:id="rId23"/>
    <p:sldId id="10312" r:id="rId24"/>
    <p:sldId id="10281" r:id="rId25"/>
    <p:sldId id="10289" r:id="rId26"/>
    <p:sldId id="10315" r:id="rId27"/>
    <p:sldId id="10285" r:id="rId28"/>
    <p:sldId id="10298" r:id="rId29"/>
    <p:sldId id="10296" r:id="rId30"/>
    <p:sldId id="10301" r:id="rId31"/>
    <p:sldId id="10293" r:id="rId32"/>
    <p:sldId id="10317" r:id="rId33"/>
    <p:sldId id="10302" r:id="rId34"/>
    <p:sldId id="10291" r:id="rId35"/>
    <p:sldId id="10292" r:id="rId36"/>
    <p:sldId id="10282" r:id="rId37"/>
    <p:sldId id="10159" r:id="rId38"/>
    <p:sldId id="10323" r:id="rId39"/>
    <p:sldId id="10314" r:id="rId40"/>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CCFF"/>
    <a:srgbClr val="FFCC99"/>
    <a:srgbClr val="FFCC66"/>
    <a:srgbClr val="FF99CC"/>
    <a:srgbClr val="FFFF99"/>
    <a:srgbClr val="FFCC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70" d="100"/>
          <a:sy n="70" d="100"/>
        </p:scale>
        <p:origin x="40" y="144"/>
      </p:cViewPr>
      <p:guideLst>
        <p:guide orient="horz" pos="2160"/>
        <p:guide pos="384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6/7/2020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2349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6/7/2020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6/7/2020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7E72A86-14CF-4209-BDC4-8E1C8DCEE48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6254975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7CB8D95-3EDC-4C75-87D4-1ED05DE7844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7281746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3382789-E97A-423C-871F-02348775151E}"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2263484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AE71452-9B9F-44F9-9E76-000EA9F2DAF4}"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281404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E233F83-5022-4A11-B5CF-5B83EA5D531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834202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4081EA81-035F-444F-B9D2-CEC2A7BB620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958043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4F6A14D-4A93-4DCA-A5C1-C341077156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255630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648286C-3482-4963-B408-6DB39ED0CE0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023814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D18A9657-B4E1-4CA7-8B1F-F334562A454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580205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36070A5-2F55-4DE4-9E40-01B1B35F6BB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9191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6A6E8DD-820B-4120-A173-0D2E4E166D43}"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8680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28F712FE-4DB7-4D7B-BA2B-04BECC75A02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57531652"/>
      </p:ext>
    </p:extLst>
  </p:cSld>
  <p:clrMap bg1="lt1" tx1="dk1" bg2="lt2" tx2="dk2" accent1="accent1" accent2="accent2" accent3="accent3" accent4="accent4" accent5="accent5" accent6="accent6" hlink="hlink" folHlink="folHlink"/>
  <p:sldLayoutIdLst>
    <p:sldLayoutId id="2147501184" r:id="rId1"/>
    <p:sldLayoutId id="2147501185" r:id="rId2"/>
    <p:sldLayoutId id="2147501186" r:id="rId3"/>
    <p:sldLayoutId id="2147501187" r:id="rId4"/>
    <p:sldLayoutId id="2147501188" r:id="rId5"/>
    <p:sldLayoutId id="2147501189" r:id="rId6"/>
    <p:sldLayoutId id="2147501190" r:id="rId7"/>
    <p:sldLayoutId id="2147501191" r:id="rId8"/>
    <p:sldLayoutId id="2147501192" r:id="rId9"/>
    <p:sldLayoutId id="2147501193" r:id="rId10"/>
    <p:sldLayoutId id="214750119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None/>
              <a:defRPr/>
            </a:pPr>
            <a:r>
              <a:rPr lang="zh-TW" altLang="en-US"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主日信息</a:t>
            </a:r>
            <a:endParaRPr lang="en-US" altLang="zh-TW"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a:p>
            <a:pPr algn="ctr" defTabSz="914400" eaLnBrk="1" fontAlgn="base" hangingPunct="1">
              <a:spcBef>
                <a:spcPct val="0"/>
              </a:spcBef>
              <a:spcAft>
                <a:spcPct val="0"/>
              </a:spcAft>
              <a:buNone/>
              <a:defRPr/>
            </a:pPr>
            <a:r>
              <a:rPr lang="en-US" altLang="zh-TW" sz="54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lang="en-US" altLang="zh-TW" sz="7200" b="1" i="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69857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694" y="-344179"/>
            <a:ext cx="11262099" cy="6857999"/>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None/>
              <a:defRPr/>
            </a:pPr>
            <a:r>
              <a:rPr kumimoji="1" lang="zh-TW" altLang="en-US" sz="72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說話的智</a:t>
            </a:r>
            <a:r>
              <a:rPr kumimoji="1" lang="zh-TW" altLang="en-US"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慧</a:t>
            </a:r>
            <a:endParaRPr kumimoji="1" lang="en-US" altLang="zh-TW"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zh-TW" altLang="en-US" sz="1000" b="1" dirty="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en-US" altLang="zh-TW" sz="100" b="1" dirty="0">
              <a:solidFill>
                <a:srgbClr val="FFFFFF"/>
              </a:solidFill>
              <a:latin typeface="Century" panose="02040604050505020304" pitchFamily="18" charset="0"/>
              <a:ea typeface="DFKai-SB" panose="03000509000000000000" pitchFamily="65" charset="-120"/>
              <a:cs typeface="Charis SIL" panose="02000500060000020004" pitchFamily="2" charset="0"/>
            </a:endParaRPr>
          </a:p>
          <a:p>
            <a:pPr algn="ctr" defTabSz="456919" eaLnBrk="1" hangingPunct="1">
              <a:spcBef>
                <a:spcPts val="0"/>
              </a:spcBef>
              <a:buNone/>
              <a:defRPr/>
            </a:pPr>
            <a:r>
              <a:rPr kumimoji="1" lang="en-US" altLang="zh-TW" sz="44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Wisdom in Speech</a:t>
            </a: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r>
              <a:rPr lang="zh-TW" altLang="en-US" sz="4000" b="1"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4000" b="1"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None/>
              <a:defRPr/>
            </a:pPr>
            <a:endParaRPr lang="en-US" altLang="zh-TW" sz="2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endParaRPr lang="en-US" altLang="zh-TW" sz="7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r>
              <a:rPr lang="en-US" altLang="zh-TW" b="1" kern="0" dirty="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June 7,  2020</a:t>
            </a:r>
          </a:p>
        </p:txBody>
      </p:sp>
    </p:spTree>
    <p:extLst>
      <p:ext uri="{BB962C8B-B14F-4D97-AF65-F5344CB8AC3E}">
        <p14:creationId xmlns:p14="http://schemas.microsoft.com/office/powerpoint/2010/main" val="3240979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407122"/>
            <a:ext cx="8960275" cy="6170920"/>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原來我們在許多事上都有過失；若有人在話語上沒有過失，他就是完全人，也能勒住自己的全身。 我們若把嚼環放在馬嘴裡，叫牠順服，就能調動牠的全身。</a:t>
            </a:r>
            <a:endParaRPr kumimoji="1" lang="en-US" altLang="zh-TW" sz="4800" b="1" dirty="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雅各書</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James 3:2-3</a:t>
            </a:r>
            <a:r>
              <a:rPr lang="en-US" altLang="zh-TW" sz="4400" b="1" dirty="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8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2800" b="1" i="1" dirty="0">
                <a:solidFill>
                  <a:srgbClr val="FFFFFF"/>
                </a:solidFill>
                <a:latin typeface="Century" panose="02040604050505020304" pitchFamily="18" charset="0"/>
                <a:ea typeface="DFKai-SB" pitchFamily="65" charset="-120"/>
                <a:cs typeface="Arial" charset="0"/>
              </a:rPr>
              <a:t>2 </a:t>
            </a:r>
            <a:r>
              <a:rPr lang="en-US" altLang="zh-TW" sz="3200" b="1" dirty="0">
                <a:solidFill>
                  <a:srgbClr val="FFFFFF"/>
                </a:solidFill>
                <a:latin typeface="Century" panose="02040604050505020304" pitchFamily="18" charset="0"/>
                <a:ea typeface="DFKai-SB" pitchFamily="65" charset="-120"/>
                <a:cs typeface="Arial" charset="0"/>
              </a:rPr>
              <a:t>  We all stumble in many ways.  Anyone who is never at fault in what they say is perfect, able to keep their whole body in check.</a:t>
            </a:r>
          </a:p>
        </p:txBody>
      </p:sp>
    </p:spTree>
    <p:extLst>
      <p:ext uri="{BB962C8B-B14F-4D97-AF65-F5344CB8AC3E}">
        <p14:creationId xmlns:p14="http://schemas.microsoft.com/office/powerpoint/2010/main" val="854263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rPr>
              <a:t>煉淨</a:t>
            </a:r>
            <a:endParaRPr kumimoji="1" lang="en-US" altLang="zh-TW" sz="100" b="1" i="1" u="none" strike="noStrike" kern="1200" cap="none" spc="0" normalizeH="0" baseline="0" noProof="0" dirty="0">
              <a:ln>
                <a:noFill/>
              </a:ln>
              <a:solidFill>
                <a:schemeClr val="tx1">
                  <a:lumMod val="85000"/>
                  <a:lumOff val="1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25207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rPr>
              <a:t>煉淨</a:t>
            </a:r>
            <a:endParaRPr kumimoji="1" lang="en-US" altLang="zh-TW" sz="100" b="1" i="1" u="none" strike="noStrike" kern="1200" cap="none" spc="0" normalizeH="0" baseline="0" noProof="0" dirty="0">
              <a:ln>
                <a:noFill/>
              </a:ln>
              <a:solidFill>
                <a:schemeClr val="tx1">
                  <a:lumMod val="85000"/>
                  <a:lumOff val="1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409172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407122"/>
            <a:ext cx="8960275" cy="6155531"/>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他們吃完了早飯，耶穌對西門</a:t>
            </a:r>
            <a:r>
              <a:rPr kumimoji="1" lang="en-US" altLang="zh-TW" sz="48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彼得說：「約</a:t>
            </a:r>
            <a:r>
              <a:rPr kumimoji="1" lang="zh-TW" altLang="en-US" sz="4800" b="1" dirty="0" smtClean="0">
                <a:solidFill>
                  <a:srgbClr val="FFFFFF"/>
                </a:solidFill>
                <a:latin typeface="DFKai-SB" panose="03000509000000000000" pitchFamily="65" charset="-120"/>
                <a:ea typeface="DFKai-SB" panose="03000509000000000000" pitchFamily="65" charset="-120"/>
              </a:rPr>
              <a:t>翰的</a:t>
            </a:r>
            <a:r>
              <a:rPr kumimoji="1" lang="zh-TW" altLang="en-US" sz="4800" b="1" dirty="0">
                <a:solidFill>
                  <a:srgbClr val="FFFFFF"/>
                </a:solidFill>
                <a:latin typeface="DFKai-SB" panose="03000509000000000000" pitchFamily="65" charset="-120"/>
                <a:ea typeface="DFKai-SB" panose="03000509000000000000" pitchFamily="65" charset="-120"/>
              </a:rPr>
              <a:t>兒子西門，你愛我比這些更深嗎？」彼得說：「主啊，是的，你知道我愛你。」耶穌對他說：「你餵養我的小羊。」</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b="1" dirty="0" smtClean="0">
                <a:solidFill>
                  <a:srgbClr val="FFFFFF"/>
                </a:solidFill>
                <a:latin typeface="DFKai-SB" pitchFamily="65" charset="-120"/>
                <a:ea typeface="DFKai-SB" pitchFamily="65" charset="-120"/>
                <a:cs typeface="Arial" charset="0"/>
              </a:rPr>
              <a:t> </a:t>
            </a:r>
            <a:r>
              <a:rPr lang="zh-TW" altLang="en-US" sz="2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John 21:15</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8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When </a:t>
            </a:r>
            <a:r>
              <a:rPr lang="en-US" altLang="zh-TW" sz="3200" b="1" dirty="0">
                <a:solidFill>
                  <a:srgbClr val="FFFFFF"/>
                </a:solidFill>
                <a:latin typeface="Century" panose="02040604050505020304" pitchFamily="18" charset="0"/>
                <a:ea typeface="DFKai-SB" pitchFamily="65" charset="-120"/>
                <a:cs typeface="Arial" charset="0"/>
              </a:rPr>
              <a:t>they had finished eating, Jesus said to Simon Peter, “Simon son of John, do you love me more than these?”</a:t>
            </a:r>
          </a:p>
        </p:txBody>
      </p:sp>
    </p:spTree>
    <p:extLst>
      <p:ext uri="{BB962C8B-B14F-4D97-AF65-F5344CB8AC3E}">
        <p14:creationId xmlns:p14="http://schemas.microsoft.com/office/powerpoint/2010/main" val="25772936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977044"/>
            <a:ext cx="8960275" cy="413959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800" b="1" dirty="0" smtClean="0">
                <a:solidFill>
                  <a:srgbClr val="FFFFFF"/>
                </a:solidFill>
                <a:latin typeface="Century" panose="02040604050505020304" pitchFamily="18" charset="0"/>
                <a:ea typeface="DFKai-SB" panose="03000509000000000000" pitchFamily="65" charset="-120"/>
              </a:rPr>
              <a:t>“Elephant in the room”</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000" b="1" dirty="0" smtClean="0">
                <a:solidFill>
                  <a:srgbClr val="FFFFFF"/>
                </a:solidFill>
                <a:latin typeface="Century" panose="02040604050505020304" pitchFamily="18" charset="0"/>
                <a:ea typeface="DFKai-SB" panose="03000509000000000000" pitchFamily="65" charset="-120"/>
              </a:rPr>
              <a:t>「房間裡的大象」</a:t>
            </a:r>
            <a:endParaRPr kumimoji="1" lang="en-US" altLang="zh-TW" sz="6000" b="1" dirty="0" smtClean="0">
              <a:solidFill>
                <a:srgbClr val="FFFFFF"/>
              </a:solidFill>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8800" b="1" dirty="0" smtClean="0">
                <a:solidFill>
                  <a:srgbClr val="FFFFFF"/>
                </a:solidFill>
                <a:latin typeface="Century" panose="02040604050505020304" pitchFamily="18" charset="0"/>
                <a:ea typeface="DFKai-SB" panose="03000509000000000000" pitchFamily="65" charset="-120"/>
              </a:rPr>
              <a:t>三次不認主</a:t>
            </a:r>
            <a:r>
              <a:rPr kumimoji="1" lang="zh-TW" altLang="en-US" sz="8800" b="1" dirty="0" smtClean="0">
                <a:solidFill>
                  <a:srgbClr val="FFFFFF"/>
                </a:solidFill>
                <a:latin typeface="Charis SIL" panose="02000500060000020004" pitchFamily="2" charset="0"/>
                <a:ea typeface="DFKai-SB" panose="03000509000000000000" pitchFamily="65" charset="-120"/>
                <a:cs typeface="Charis SIL" panose="02000500060000020004" pitchFamily="2" charset="0"/>
              </a:rPr>
              <a:t>！</a:t>
            </a:r>
            <a:r>
              <a:rPr kumimoji="1" lang="en-US" altLang="zh-TW" sz="8800" b="1" dirty="0" smtClean="0">
                <a:solidFill>
                  <a:srgbClr val="FFFFFF"/>
                </a:solidFill>
                <a:latin typeface="Charis SIL" panose="02000500060000020004" pitchFamily="2" charset="0"/>
                <a:ea typeface="DFKai-SB" panose="03000509000000000000" pitchFamily="65" charset="-120"/>
                <a:cs typeface="Charis SIL" panose="02000500060000020004" pitchFamily="2" charset="0"/>
              </a:rPr>
              <a:t>?</a:t>
            </a:r>
            <a:endParaRPr kumimoji="1" lang="en-US" altLang="zh-TW" sz="8800" b="1" i="0" u="none" strike="noStrike" kern="1200" cap="none" spc="0" normalizeH="0" baseline="0" noProof="0" dirty="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1950701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771063"/>
            <a:ext cx="8960275" cy="5601533"/>
          </a:xfrm>
          <a:prstGeom prst="rect">
            <a:avLst/>
          </a:prstGeom>
        </p:spPr>
        <p:txBody>
          <a:bodyPr wrap="square">
            <a:spAutoFit/>
          </a:bodyPr>
          <a:lstStyle/>
          <a:p>
            <a:pPr algn="ctr" defTabSz="914400" fontAlgn="base">
              <a:spcBef>
                <a:spcPct val="0"/>
              </a:spcBef>
              <a:spcAft>
                <a:spcPct val="0"/>
              </a:spcAft>
              <a:defRPr/>
            </a:pPr>
            <a:r>
              <a:rPr kumimoji="1" lang="zh-TW" altLang="en-US" sz="6600" b="1" u="sng" dirty="0">
                <a:solidFill>
                  <a:srgbClr val="FFFFFF"/>
                </a:solidFill>
                <a:latin typeface="DFKai-SB" panose="03000509000000000000" pitchFamily="65" charset="-120"/>
                <a:ea typeface="DFKai-SB" panose="03000509000000000000" pitchFamily="65" charset="-120"/>
              </a:rPr>
              <a:t>掌握關係的基</a:t>
            </a:r>
            <a:r>
              <a:rPr kumimoji="1" lang="zh-TW" altLang="en-US" sz="6600" b="1" u="sng" dirty="0" smtClean="0">
                <a:solidFill>
                  <a:srgbClr val="FFFFFF"/>
                </a:solidFill>
                <a:latin typeface="DFKai-SB" panose="03000509000000000000" pitchFamily="65" charset="-120"/>
                <a:ea typeface="DFKai-SB" panose="03000509000000000000" pitchFamily="65" charset="-120"/>
              </a:rPr>
              <a:t>石</a:t>
            </a:r>
            <a:endParaRPr kumimoji="1" lang="en-US" altLang="zh-TW" sz="6600" b="1" u="sng" dirty="0" smtClean="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endParaRPr kumimoji="1" lang="zh-TW" altLang="en-US" sz="2800" b="1" dirty="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rPr>
              <a:t>關係重於情勢</a:t>
            </a:r>
            <a:endParaRPr kumimoji="1" lang="en-US" altLang="zh-TW" sz="5400" b="1" dirty="0" smtClean="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rPr>
              <a:t>關懷先於對抗</a:t>
            </a:r>
            <a:endParaRPr kumimoji="1" lang="en-US" altLang="zh-TW" sz="5400" b="1" dirty="0" smtClean="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endParaRPr kumimoji="1" lang="en-US" altLang="zh-TW" sz="1200" b="1" dirty="0">
              <a:solidFill>
                <a:srgbClr val="FFFFFF"/>
              </a:solidFill>
              <a:latin typeface="DFKai-SB" panose="03000509000000000000" pitchFamily="65" charset="-120"/>
              <a:ea typeface="DFKai-SB" panose="03000509000000000000" pitchFamily="65" charset="-120"/>
              <a:cs typeface="Arial" charset="0"/>
            </a:endParaRPr>
          </a:p>
          <a:p>
            <a:pPr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cs typeface="Arial" charset="0"/>
              </a:rPr>
              <a:t>委身強過情緒</a:t>
            </a:r>
            <a:endParaRPr kumimoji="1" lang="en-US" altLang="zh-TW" sz="5400" b="1" dirty="0" smtClean="0">
              <a:solidFill>
                <a:srgbClr val="FFFFFF"/>
              </a:solidFill>
              <a:latin typeface="DFKai-SB" panose="03000509000000000000" pitchFamily="65" charset="-120"/>
              <a:ea typeface="DFKai-SB" panose="03000509000000000000" pitchFamily="65" charset="-120"/>
              <a:cs typeface="Arial" charset="0"/>
            </a:endParaRPr>
          </a:p>
          <a:p>
            <a:pPr algn="ctr" defTabSz="914400" fontAlgn="base">
              <a:spcBef>
                <a:spcPct val="0"/>
              </a:spcBef>
              <a:spcAft>
                <a:spcPct val="0"/>
              </a:spcAft>
              <a:defRPr/>
            </a:pPr>
            <a:endParaRPr kumimoji="1" lang="en-US" altLang="zh-TW" sz="1200" b="1" dirty="0">
              <a:solidFill>
                <a:srgbClr val="FFFFFF"/>
              </a:solidFill>
              <a:latin typeface="DFKai-SB" panose="03000509000000000000" pitchFamily="65" charset="-120"/>
              <a:ea typeface="DFKai-SB" panose="03000509000000000000" pitchFamily="65" charset="-120"/>
              <a:cs typeface="Arial" charset="0"/>
            </a:endParaRPr>
          </a:p>
          <a:p>
            <a:pPr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cs typeface="Arial" charset="0"/>
              </a:rPr>
              <a:t>樂於投資他人</a:t>
            </a:r>
            <a:endParaRPr lang="en-US" altLang="zh-TW" sz="3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7502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rPr>
              <a:t>煉淨</a:t>
            </a:r>
            <a:endParaRPr kumimoji="1" lang="en-US" altLang="zh-TW" sz="100" b="1" i="1" u="none" strike="noStrike" kern="1200" cap="none" spc="0" normalizeH="0" baseline="0" noProof="0" dirty="0">
              <a:ln>
                <a:noFill/>
              </a:ln>
              <a:solidFill>
                <a:schemeClr val="tx1">
                  <a:lumMod val="85000"/>
                  <a:lumOff val="1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709929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2388" y="531216"/>
            <a:ext cx="8960275" cy="5924699"/>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以法蓮人對基甸說：「你去與米甸人爭戰，沒有招我們同去，為甚麼這樣待我們呢？」他們就與基甸大大地爭吵</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士師記</a:t>
            </a:r>
            <a:r>
              <a:rPr kumimoji="1" lang="zh-TW" altLang="en-US" b="1" dirty="0" smtClean="0">
                <a:solidFill>
                  <a:srgbClr val="FFFFFF"/>
                </a:solidFill>
                <a:latin typeface="DFKai-SB" pitchFamily="65" charset="-120"/>
                <a:ea typeface="DFKai-SB" pitchFamily="65" charset="-120"/>
                <a:cs typeface="Arial" charset="0"/>
              </a:rPr>
              <a:t> </a:t>
            </a:r>
            <a:r>
              <a:rPr lang="zh-TW" altLang="en-US" sz="2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Judges 8:1</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5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Now the </a:t>
            </a:r>
            <a:r>
              <a:rPr lang="en-US" altLang="zh-TW" sz="3200" b="1" dirty="0" err="1">
                <a:solidFill>
                  <a:srgbClr val="FFFFFF"/>
                </a:solidFill>
                <a:latin typeface="Century" panose="02040604050505020304" pitchFamily="18" charset="0"/>
                <a:ea typeface="DFKai-SB" pitchFamily="65" charset="-120"/>
                <a:cs typeface="Arial" charset="0"/>
              </a:rPr>
              <a:t>Ephraimites</a:t>
            </a:r>
            <a:r>
              <a:rPr lang="en-US" altLang="zh-TW" sz="3200" b="1" dirty="0">
                <a:solidFill>
                  <a:srgbClr val="FFFFFF"/>
                </a:solidFill>
                <a:latin typeface="Century" panose="02040604050505020304" pitchFamily="18" charset="0"/>
                <a:ea typeface="DFKai-SB" pitchFamily="65" charset="-120"/>
                <a:cs typeface="Arial" charset="0"/>
              </a:rPr>
              <a:t> asked Gideon, “Why have you treated us like this? </a:t>
            </a:r>
            <a:r>
              <a:rPr lang="en-US" altLang="zh-TW" sz="3200" b="1" dirty="0" smtClean="0">
                <a:solidFill>
                  <a:srgbClr val="FFFFFF"/>
                </a:solidFill>
                <a:latin typeface="Century" panose="02040604050505020304" pitchFamily="18" charset="0"/>
                <a:ea typeface="DFKai-SB" pitchFamily="65" charset="-120"/>
                <a:cs typeface="Arial" charset="0"/>
              </a:rPr>
              <a:t> Why </a:t>
            </a:r>
            <a:r>
              <a:rPr lang="en-US" altLang="zh-TW" sz="3200" b="1" dirty="0">
                <a:solidFill>
                  <a:srgbClr val="FFFFFF"/>
                </a:solidFill>
                <a:latin typeface="Century" panose="02040604050505020304" pitchFamily="18" charset="0"/>
                <a:ea typeface="DFKai-SB" pitchFamily="65" charset="-120"/>
                <a:cs typeface="Arial" charset="0"/>
              </a:rPr>
              <a:t>didn’t you call us when you went to fight Midian?” </a:t>
            </a:r>
            <a:r>
              <a:rPr lang="en-US" altLang="zh-TW" sz="3200" b="1" dirty="0" smtClean="0">
                <a:solidFill>
                  <a:srgbClr val="FFFFFF"/>
                </a:solidFill>
                <a:latin typeface="Century" panose="02040604050505020304" pitchFamily="18" charset="0"/>
                <a:ea typeface="DFKai-SB" pitchFamily="65" charset="-120"/>
                <a:cs typeface="Arial" charset="0"/>
              </a:rPr>
              <a:t> And </a:t>
            </a:r>
            <a:r>
              <a:rPr lang="en-US" altLang="zh-TW" sz="3200" b="1" dirty="0">
                <a:solidFill>
                  <a:srgbClr val="FFFFFF"/>
                </a:solidFill>
                <a:latin typeface="Century" panose="02040604050505020304" pitchFamily="18" charset="0"/>
                <a:ea typeface="DFKai-SB" pitchFamily="65" charset="-120"/>
                <a:cs typeface="Arial" charset="0"/>
              </a:rPr>
              <a:t>they challenged him vigorously.</a:t>
            </a:r>
          </a:p>
        </p:txBody>
      </p:sp>
    </p:spTree>
    <p:extLst>
      <p:ext uri="{BB962C8B-B14F-4D97-AF65-F5344CB8AC3E}">
        <p14:creationId xmlns:p14="http://schemas.microsoft.com/office/powerpoint/2010/main" val="1557040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381090"/>
            <a:ext cx="8960275" cy="6001643"/>
          </a:xfrm>
          <a:prstGeom prst="rect">
            <a:avLst/>
          </a:prstGeom>
        </p:spPr>
        <p:txBody>
          <a:bodyPr wrap="square">
            <a:spAutoFit/>
          </a:bodyPr>
          <a:lstStyle/>
          <a:p>
            <a:pPr defTabSz="914400" fontAlgn="base">
              <a:spcBef>
                <a:spcPct val="0"/>
              </a:spcBef>
              <a:spcAft>
                <a:spcPct val="0"/>
              </a:spcAft>
              <a:defRPr/>
            </a:pPr>
            <a:r>
              <a:rPr kumimoji="1" lang="zh-TW" altLang="en-US" sz="4800" b="1" dirty="0" smtClean="0">
                <a:solidFill>
                  <a:srgbClr val="FFFFFF"/>
                </a:solidFill>
                <a:latin typeface="DFKai-SB" panose="03000509000000000000" pitchFamily="65" charset="-120"/>
                <a:ea typeface="DFKai-SB" panose="03000509000000000000" pitchFamily="65" charset="-120"/>
              </a:rPr>
              <a:t>基</a:t>
            </a:r>
            <a:r>
              <a:rPr kumimoji="1" lang="zh-TW" altLang="en-US" sz="4800" b="1" dirty="0">
                <a:solidFill>
                  <a:srgbClr val="FFFFFF"/>
                </a:solidFill>
                <a:latin typeface="DFKai-SB" panose="03000509000000000000" pitchFamily="65" charset="-120"/>
                <a:ea typeface="DFKai-SB" panose="03000509000000000000" pitchFamily="65" charset="-120"/>
              </a:rPr>
              <a:t>甸對他們說：「我所行的豈能比你們所行的呢？以法蓮拾取剩下的葡萄不強過亞比以謝所摘的葡萄嗎？ </a:t>
            </a:r>
            <a:r>
              <a:rPr kumimoji="1" lang="zh-TW" altLang="en-US" sz="4800" b="1" dirty="0" smtClean="0">
                <a:solidFill>
                  <a:srgbClr val="FFFFFF"/>
                </a:solidFill>
                <a:latin typeface="DFKai-SB" panose="03000509000000000000" pitchFamily="65" charset="-120"/>
                <a:ea typeface="DFKai-SB" panose="03000509000000000000" pitchFamily="65" charset="-120"/>
              </a:rPr>
              <a:t>神</a:t>
            </a:r>
            <a:r>
              <a:rPr kumimoji="1" lang="zh-TW" altLang="en-US" sz="4800" b="1" dirty="0">
                <a:solidFill>
                  <a:srgbClr val="FFFFFF"/>
                </a:solidFill>
                <a:latin typeface="DFKai-SB" panose="03000509000000000000" pitchFamily="65" charset="-120"/>
                <a:ea typeface="DFKai-SB" panose="03000509000000000000" pitchFamily="65" charset="-120"/>
              </a:rPr>
              <a:t>已將米甸人的兩個首領俄立和西伊伯交在你們手中；我所行的豈能比你們所行的呢？」基甸說了這話，以法蓮人的怒氣就消了</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士師記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Judges 8:1</a:t>
            </a:r>
            <a:r>
              <a:rPr lang="en-US" altLang="zh-TW" sz="4400" b="1" dirty="0" smtClean="0">
                <a:solidFill>
                  <a:srgbClr val="FFFFFF"/>
                </a:solidFill>
                <a:latin typeface="DFKai-SB" pitchFamily="65" charset="-120"/>
                <a:ea typeface="DFKai-SB" pitchFamily="65" charset="-120"/>
                <a:cs typeface="Arial" charset="0"/>
              </a:rPr>
              <a:t>)</a:t>
            </a:r>
            <a:endParaRPr lang="en-US" altLang="zh-TW" sz="9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4282229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694989"/>
            <a:ext cx="8960275" cy="5186035"/>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回答柔和</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使怒消退</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言語暴戾</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觸動怒氣</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智慧人的舌善發知識</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愚昧人的口吐出愚昧</a:t>
            </a:r>
            <a:r>
              <a:rPr kumimoji="1" lang="zh-TW" altLang="en-US" sz="4400" b="1" dirty="0">
                <a:solidFill>
                  <a:srgbClr val="FFFFFF"/>
                </a:solidFill>
                <a:latin typeface="DFKai-SB" panose="03000509000000000000" pitchFamily="65" charset="-120"/>
                <a:ea typeface="DFKai-SB" panose="03000509000000000000" pitchFamily="65" charset="-120"/>
              </a:rPr>
              <a:t>。</a:t>
            </a:r>
            <a:endParaRPr kumimoji="1" lang="en-US" altLang="zh-TW" sz="4400" b="1" dirty="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Proverbs 15:1-2</a:t>
            </a:r>
            <a:r>
              <a:rPr lang="en-US" altLang="zh-TW" sz="4400" b="1" dirty="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A gentle answer turns away wrath,</a:t>
            </a: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but a harsh word stirs up anger.</a:t>
            </a: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The tongue of the wise adorns knowledge,</a:t>
            </a: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but the mouth of the fool gushes folly.</a:t>
            </a:r>
          </a:p>
        </p:txBody>
      </p:sp>
    </p:spTree>
    <p:extLst>
      <p:ext uri="{BB962C8B-B14F-4D97-AF65-F5344CB8AC3E}">
        <p14:creationId xmlns:p14="http://schemas.microsoft.com/office/powerpoint/2010/main" val="3707212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694989"/>
            <a:ext cx="8960275" cy="2908489"/>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一句話說得合宜，就如金蘋果在銀網子裡。</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Proverbs 2</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5:11</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Like apples of gold in settings of silver</a:t>
            </a:r>
          </a:p>
          <a:p>
            <a:pPr defTabSz="914400" fontAlgn="base">
              <a:spcBef>
                <a:spcPct val="0"/>
              </a:spcBef>
              <a:spcAft>
                <a:spcPct val="0"/>
              </a:spcAft>
              <a:defRPr/>
            </a:pPr>
            <a:r>
              <a:rPr lang="en-US" altLang="zh-TW" sz="3600" b="1" dirty="0" smtClean="0">
                <a:solidFill>
                  <a:srgbClr val="FFFFFF"/>
                </a:solidFill>
                <a:latin typeface="Century" panose="02040604050505020304" pitchFamily="18" charset="0"/>
                <a:ea typeface="DFKai-SB" pitchFamily="65" charset="-120"/>
                <a:cs typeface="Arial" charset="0"/>
              </a:rPr>
              <a:t>is </a:t>
            </a:r>
            <a:r>
              <a:rPr lang="en-US" altLang="zh-TW" sz="3600" b="1" dirty="0">
                <a:solidFill>
                  <a:srgbClr val="FFFFFF"/>
                </a:solidFill>
                <a:latin typeface="Century" panose="02040604050505020304" pitchFamily="18" charset="0"/>
                <a:ea typeface="DFKai-SB" pitchFamily="65" charset="-120"/>
                <a:cs typeface="Arial" charset="0"/>
              </a:rPr>
              <a:t>a word spoken in </a:t>
            </a:r>
            <a:r>
              <a:rPr lang="en-US" altLang="zh-TW" sz="3600" b="1" dirty="0" smtClean="0">
                <a:solidFill>
                  <a:srgbClr val="FFFFFF"/>
                </a:solidFill>
                <a:latin typeface="Century" panose="02040604050505020304" pitchFamily="18" charset="0"/>
                <a:ea typeface="DFKai-SB" pitchFamily="65" charset="-120"/>
                <a:cs typeface="Arial" charset="0"/>
              </a:rPr>
              <a:t>right </a:t>
            </a:r>
            <a:r>
              <a:rPr lang="en-US" altLang="zh-TW" sz="3600" b="1" dirty="0">
                <a:solidFill>
                  <a:srgbClr val="FFFFFF"/>
                </a:solidFill>
                <a:latin typeface="Century" panose="02040604050505020304" pitchFamily="18" charset="0"/>
                <a:ea typeface="DFKai-SB" pitchFamily="65" charset="-120"/>
                <a:cs typeface="Arial" charset="0"/>
              </a:rPr>
              <a:t>circumstances.</a:t>
            </a:r>
          </a:p>
        </p:txBody>
      </p:sp>
    </p:spTree>
    <p:extLst>
      <p:ext uri="{BB962C8B-B14F-4D97-AF65-F5344CB8AC3E}">
        <p14:creationId xmlns:p14="http://schemas.microsoft.com/office/powerpoint/2010/main" val="1004367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1240901"/>
            <a:ext cx="8960275" cy="2985433"/>
          </a:xfrm>
          <a:prstGeom prst="rect">
            <a:avLst/>
          </a:prstGeom>
        </p:spPr>
        <p:txBody>
          <a:bodyPr wrap="square">
            <a:spAutoFit/>
          </a:bodyPr>
          <a:lstStyle/>
          <a:p>
            <a:pPr algn="ctr" defTabSz="914400" fontAlgn="base">
              <a:spcBef>
                <a:spcPct val="0"/>
              </a:spcBef>
              <a:spcAft>
                <a:spcPct val="0"/>
              </a:spcAft>
              <a:defRPr/>
            </a:pPr>
            <a:r>
              <a:rPr kumimoji="1" lang="en-US" altLang="zh-TW" sz="6000" b="1" dirty="0" smtClean="0">
                <a:solidFill>
                  <a:srgbClr val="FFFFFF"/>
                </a:solidFill>
                <a:latin typeface="Century" panose="02040604050505020304" pitchFamily="18" charset="0"/>
                <a:ea typeface="DFKai-SB" panose="03000509000000000000" pitchFamily="65" charset="-120"/>
              </a:rPr>
              <a:t>SYNERGY</a:t>
            </a:r>
          </a:p>
          <a:p>
            <a:pPr algn="ctr" defTabSz="914400" fontAlgn="base">
              <a:spcBef>
                <a:spcPct val="0"/>
              </a:spcBef>
              <a:spcAft>
                <a:spcPct val="0"/>
              </a:spcAft>
              <a:defRPr/>
            </a:pPr>
            <a:endParaRPr kumimoji="1" lang="en-US" altLang="zh-TW" sz="4800" b="1" dirty="0">
              <a:solidFill>
                <a:srgbClr val="FFFFFF"/>
              </a:solidFill>
              <a:latin typeface="DFKai-SB" panose="03000509000000000000" pitchFamily="65" charset="-120"/>
              <a:ea typeface="DFKai-SB" panose="03000509000000000000" pitchFamily="65" charset="-120"/>
            </a:endParaRPr>
          </a:p>
          <a:p>
            <a:pPr algn="ctr" defTabSz="914400" fontAlgn="base">
              <a:spcBef>
                <a:spcPct val="0"/>
              </a:spcBef>
              <a:spcAft>
                <a:spcPct val="0"/>
              </a:spcAft>
              <a:defRPr/>
            </a:pPr>
            <a:r>
              <a:rPr kumimoji="1" lang="zh-TW" altLang="en-US" sz="8000" b="1" dirty="0" smtClean="0">
                <a:solidFill>
                  <a:srgbClr val="FFFFFF"/>
                </a:solidFill>
                <a:latin typeface="DFKai-SB" panose="03000509000000000000" pitchFamily="65" charset="-120"/>
                <a:ea typeface="DFKai-SB" panose="03000509000000000000" pitchFamily="65" charset="-120"/>
              </a:rPr>
              <a:t>協同增效</a:t>
            </a:r>
            <a:endParaRPr kumimoji="1" lang="en-US" altLang="zh-TW" sz="72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351150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1563894"/>
            <a:ext cx="8960275" cy="2308324"/>
          </a:xfrm>
          <a:prstGeom prst="rect">
            <a:avLst/>
          </a:prstGeom>
        </p:spPr>
        <p:txBody>
          <a:bodyPr wrap="square">
            <a:spAutoFit/>
          </a:bodyPr>
          <a:lstStyle/>
          <a:p>
            <a:pPr defTabSz="914400" fontAlgn="base">
              <a:spcBef>
                <a:spcPct val="0"/>
              </a:spcBef>
              <a:spcAft>
                <a:spcPct val="0"/>
              </a:spcAft>
              <a:defRPr/>
            </a:pPr>
            <a:r>
              <a:rPr kumimoji="1" lang="en-US" altLang="zh-TW" sz="48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當有理的時候，若能管住你的舌頭；當有錯的時候，對於舌頭就不至於失去控制的能力。</a:t>
            </a:r>
            <a:r>
              <a:rPr kumimoji="1" lang="en-US" altLang="zh-TW" sz="4800" b="1" dirty="0">
                <a:solidFill>
                  <a:srgbClr val="FFFFFF"/>
                </a:solidFill>
                <a:latin typeface="DFKai-SB" panose="03000509000000000000" pitchFamily="65" charset="-120"/>
                <a:ea typeface="DFKai-SB" panose="03000509000000000000" pitchFamily="65" charset="-120"/>
              </a:rPr>
              <a:t>』</a:t>
            </a:r>
            <a:endParaRPr lang="en-US" altLang="zh-TW" sz="32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086764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煉淨</a:t>
            </a: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6085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宜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時機、聖靈的許可</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rPr>
              <a:t>煉淨</a:t>
            </a:r>
            <a:endParaRPr kumimoji="1" lang="en-US" altLang="zh-TW" sz="100" b="1" i="1" u="none" strike="noStrike" kern="1200" cap="none" spc="0" normalizeH="0" baseline="0" noProof="0" dirty="0">
              <a:ln>
                <a:noFill/>
              </a:ln>
              <a:solidFill>
                <a:schemeClr val="tx1">
                  <a:lumMod val="85000"/>
                  <a:lumOff val="1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240017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849662"/>
            <a:ext cx="8960275" cy="3585597"/>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撕裂有時，縫補有時；靜默有時，言語有時</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傳道書</a:t>
            </a:r>
            <a:r>
              <a:rPr kumimoji="1" lang="zh-TW" altLang="en-US" sz="1100" b="1" dirty="0" smtClean="0">
                <a:solidFill>
                  <a:srgbClr val="FFFFFF"/>
                </a:solidFill>
                <a:latin typeface="DFKai-SB" pitchFamily="65" charset="-120"/>
                <a:ea typeface="DFKai-SB" pitchFamily="65" charset="-120"/>
                <a:cs typeface="Arial" charset="0"/>
              </a:rPr>
              <a:t> </a:t>
            </a:r>
            <a:r>
              <a:rPr lang="zh-TW" altLang="en-US" sz="1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Ecclesiastes 3:7</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 a time to tear and a time to mend,</a:t>
            </a: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    a time to be silent and a time to speak,</a:t>
            </a:r>
          </a:p>
        </p:txBody>
      </p:sp>
    </p:spTree>
    <p:extLst>
      <p:ext uri="{BB962C8B-B14F-4D97-AF65-F5344CB8AC3E}">
        <p14:creationId xmlns:p14="http://schemas.microsoft.com/office/powerpoint/2010/main" val="751180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872408"/>
            <a:ext cx="8960275" cy="4139595"/>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你見言語急躁的人嗎？愚昧</a:t>
            </a:r>
            <a:r>
              <a:rPr kumimoji="1" lang="zh-TW" altLang="en-US" sz="4800" b="1" dirty="0" smtClean="0">
                <a:solidFill>
                  <a:srgbClr val="FFFFFF"/>
                </a:solidFill>
                <a:latin typeface="DFKai-SB" panose="03000509000000000000" pitchFamily="65" charset="-120"/>
                <a:ea typeface="DFKai-SB" panose="03000509000000000000" pitchFamily="65" charset="-120"/>
              </a:rPr>
              <a:t>人 比</a:t>
            </a:r>
            <a:r>
              <a:rPr kumimoji="1" lang="zh-TW" altLang="en-US" sz="4800" b="1" dirty="0">
                <a:solidFill>
                  <a:srgbClr val="FFFFFF"/>
                </a:solidFill>
                <a:latin typeface="DFKai-SB" panose="03000509000000000000" pitchFamily="65" charset="-120"/>
                <a:ea typeface="DFKai-SB" panose="03000509000000000000" pitchFamily="65" charset="-120"/>
              </a:rPr>
              <a:t>他更有指望。</a:t>
            </a:r>
            <a:r>
              <a:rPr kumimoji="1" lang="zh-TW" altLang="en-US" sz="2000" b="1" dirty="0" smtClean="0">
                <a:solidFill>
                  <a:srgbClr val="FFFFFF"/>
                </a:solidFill>
                <a:latin typeface="DFKai-SB" panose="03000509000000000000" pitchFamily="65" charset="-120"/>
                <a:ea typeface="DFKai-SB" panose="03000509000000000000" pitchFamily="65" charset="-120"/>
              </a:rPr>
              <a:t>  </a:t>
            </a:r>
            <a:endParaRPr kumimoji="1" lang="en-US" altLang="zh-TW" sz="20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smtClean="0">
                <a:solidFill>
                  <a:srgbClr val="FFFFFF"/>
                </a:solidFill>
                <a:latin typeface="DFKai-SB" pitchFamily="65" charset="-120"/>
                <a:ea typeface="DFKai-SB" pitchFamily="65" charset="-120"/>
                <a:cs typeface="Arial" charset="0"/>
              </a:rPr>
              <a:t>箴</a:t>
            </a:r>
            <a:r>
              <a:rPr kumimoji="1" lang="zh-TW" altLang="en-US" sz="4400" b="1" dirty="0">
                <a:solidFill>
                  <a:srgbClr val="FFFFFF"/>
                </a:solidFill>
                <a:latin typeface="DFKai-SB" pitchFamily="65" charset="-120"/>
                <a:ea typeface="DFKai-SB" pitchFamily="65" charset="-120"/>
                <a:cs typeface="Arial" charset="0"/>
              </a:rPr>
              <a:t>言</a:t>
            </a:r>
            <a:r>
              <a:rPr kumimoji="1" lang="zh-TW" altLang="en-US" sz="1100" b="1" dirty="0" smtClean="0">
                <a:solidFill>
                  <a:srgbClr val="FFFFFF"/>
                </a:solidFill>
                <a:latin typeface="DFKai-SB" pitchFamily="65" charset="-120"/>
                <a:ea typeface="DFKai-SB" pitchFamily="65" charset="-120"/>
                <a:cs typeface="Arial" charset="0"/>
              </a:rPr>
              <a:t> </a:t>
            </a:r>
            <a:r>
              <a:rPr lang="zh-TW" altLang="en-US" sz="1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Proverbs 29:20</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smtClean="0">
                <a:solidFill>
                  <a:srgbClr val="FFFFFF"/>
                </a:solidFill>
                <a:latin typeface="Century" panose="02040604050505020304" pitchFamily="18" charset="0"/>
                <a:ea typeface="DFKai-SB" pitchFamily="65" charset="-120"/>
                <a:cs typeface="Arial" charset="0"/>
              </a:rPr>
              <a:t>Do </a:t>
            </a:r>
            <a:r>
              <a:rPr lang="en-US" altLang="zh-TW" sz="3600" b="1" dirty="0">
                <a:solidFill>
                  <a:srgbClr val="FFFFFF"/>
                </a:solidFill>
                <a:latin typeface="Century" panose="02040604050505020304" pitchFamily="18" charset="0"/>
                <a:ea typeface="DFKai-SB" pitchFamily="65" charset="-120"/>
                <a:cs typeface="Arial" charset="0"/>
              </a:rPr>
              <a:t>you see someone who speaks in </a:t>
            </a:r>
            <a:r>
              <a:rPr lang="en-US" altLang="zh-TW" sz="3600" b="1" dirty="0" smtClean="0">
                <a:solidFill>
                  <a:srgbClr val="FFFFFF"/>
                </a:solidFill>
                <a:latin typeface="Century" panose="02040604050505020304" pitchFamily="18" charset="0"/>
                <a:ea typeface="DFKai-SB" pitchFamily="65" charset="-120"/>
                <a:cs typeface="Arial" charset="0"/>
              </a:rPr>
              <a:t>haste? There </a:t>
            </a:r>
            <a:r>
              <a:rPr lang="en-US" altLang="zh-TW" sz="3600" b="1" dirty="0">
                <a:solidFill>
                  <a:srgbClr val="FFFFFF"/>
                </a:solidFill>
                <a:latin typeface="Century" panose="02040604050505020304" pitchFamily="18" charset="0"/>
                <a:ea typeface="DFKai-SB" pitchFamily="65" charset="-120"/>
                <a:cs typeface="Arial" charset="0"/>
              </a:rPr>
              <a:t>is more hope for a fool than for them.</a:t>
            </a:r>
          </a:p>
        </p:txBody>
      </p:sp>
    </p:spTree>
    <p:extLst>
      <p:ext uri="{BB962C8B-B14F-4D97-AF65-F5344CB8AC3E}">
        <p14:creationId xmlns:p14="http://schemas.microsoft.com/office/powerpoint/2010/main" val="2285188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407122"/>
            <a:ext cx="8960275" cy="617092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原來我們在許多事上都有過失；若有人在話語上沒有過失，他就是完全人，也能勒住自己的全身。 我們若把嚼環放在馬嘴裡，叫牠順服，就能調動牠的全身。</a:t>
            </a:r>
            <a:endParaRPr kumimoji="1" lang="en-US" altLang="zh-TW"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雅各書</a:t>
            </a:r>
            <a:r>
              <a:rPr kumimoji="1" lang="zh-TW" altLang="en-US" sz="1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2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1" lang="en-US" altLang="zh-TW" sz="4400" b="0" i="0" u="none" strike="noStrike" kern="1200" cap="none" spc="0" normalizeH="0" baseline="0" noProof="0" dirty="0">
                <a:ln>
                  <a:noFill/>
                </a:ln>
                <a:solidFill>
                  <a:srgbClr val="FFFFFF"/>
                </a:solidFill>
                <a:effectLst/>
                <a:uLnTx/>
                <a:uFillTx/>
                <a:latin typeface="Arial" panose="020B0604020202020204" pitchFamily="34" charset="0"/>
                <a:ea typeface="DFKai-SB" pitchFamily="65" charset="-120"/>
                <a:cs typeface="Arial" panose="020B0604020202020204" pitchFamily="34" charset="0"/>
              </a:rPr>
              <a:t>James 3:2-3</a:t>
            </a:r>
            <a:r>
              <a:rPr kumimoji="0" lang="en-US" altLang="zh-TW"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i="1" dirty="0">
                <a:solidFill>
                  <a:srgbClr val="FFFFFF"/>
                </a:solidFill>
                <a:latin typeface="Century" panose="02040604050505020304" pitchFamily="18" charset="0"/>
                <a:ea typeface="DFKai-SB" pitchFamily="65" charset="-120"/>
                <a:cs typeface="Arial" charset="0"/>
              </a:rPr>
              <a:t>3</a:t>
            </a:r>
            <a:r>
              <a:rPr kumimoji="0" lang="en-US" altLang="zh-TW" sz="28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When </a:t>
            </a:r>
            <a:r>
              <a:rPr lang="en-US" altLang="zh-TW" sz="3200" b="1" dirty="0">
                <a:solidFill>
                  <a:srgbClr val="FFFFFF"/>
                </a:solidFill>
                <a:latin typeface="Century" panose="02040604050505020304" pitchFamily="18" charset="0"/>
                <a:ea typeface="DFKai-SB" pitchFamily="65" charset="-120"/>
                <a:cs typeface="Arial" charset="0"/>
              </a:rPr>
              <a:t>we put bits into the mouths of horses to make them obey us, we can turn the whole animal.</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115469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47869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參透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神的心意、事情真相</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rPr>
              <a:t>煉淨</a:t>
            </a:r>
            <a:endParaRPr kumimoji="1" lang="en-US" altLang="zh-TW" sz="100" b="1" i="1" u="none" strike="noStrike" kern="1200" cap="none" spc="0" normalizeH="0" baseline="0" noProof="0" dirty="0">
              <a:ln>
                <a:noFill/>
              </a:ln>
              <a:solidFill>
                <a:schemeClr val="tx1">
                  <a:lumMod val="85000"/>
                  <a:lumOff val="1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4310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945197"/>
            <a:ext cx="8960275" cy="4755148"/>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提幔人以利法回答說</a:t>
            </a:r>
            <a:r>
              <a:rPr kumimoji="1" lang="zh-TW" altLang="en-US" sz="4800" b="1" dirty="0" smtClean="0">
                <a:solidFill>
                  <a:srgbClr val="FFFFFF"/>
                </a:solidFill>
                <a:latin typeface="DFKai-SB" panose="03000509000000000000" pitchFamily="65" charset="-120"/>
                <a:ea typeface="DFKai-SB" panose="03000509000000000000" pitchFamily="65" charset="-120"/>
              </a:rPr>
              <a:t>：人</a:t>
            </a:r>
            <a:r>
              <a:rPr kumimoji="1" lang="zh-TW" altLang="en-US" sz="4800" b="1" dirty="0">
                <a:solidFill>
                  <a:srgbClr val="FFFFFF"/>
                </a:solidFill>
                <a:latin typeface="DFKai-SB" panose="03000509000000000000" pitchFamily="65" charset="-120"/>
                <a:ea typeface="DFKai-SB" panose="03000509000000000000" pitchFamily="65" charset="-120"/>
              </a:rPr>
              <a:t>若想與你說話，你就厭煩嗎</a:t>
            </a:r>
            <a:r>
              <a:rPr kumimoji="1" lang="zh-TW" altLang="en-US" sz="4800" b="1" dirty="0" smtClean="0">
                <a:solidFill>
                  <a:srgbClr val="FFFFFF"/>
                </a:solidFill>
                <a:latin typeface="DFKai-SB" panose="03000509000000000000" pitchFamily="65" charset="-120"/>
                <a:ea typeface="DFKai-SB" panose="03000509000000000000" pitchFamily="65" charset="-120"/>
              </a:rPr>
              <a:t>？ 但</a:t>
            </a:r>
            <a:r>
              <a:rPr kumimoji="1" lang="zh-TW" altLang="en-US" sz="4800" b="1" dirty="0">
                <a:solidFill>
                  <a:srgbClr val="FFFFFF"/>
                </a:solidFill>
                <a:latin typeface="DFKai-SB" panose="03000509000000000000" pitchFamily="65" charset="-120"/>
                <a:ea typeface="DFKai-SB" panose="03000509000000000000" pitchFamily="65" charset="-120"/>
              </a:rPr>
              <a:t>誰能忍住不說呢？</a:t>
            </a:r>
            <a:r>
              <a:rPr kumimoji="1" lang="zh-TW" altLang="en-US" sz="800" b="1" dirty="0" smtClean="0">
                <a:solidFill>
                  <a:srgbClr val="FFFFFF"/>
                </a:solidFill>
                <a:latin typeface="DFKai-SB" panose="03000509000000000000" pitchFamily="65" charset="-120"/>
                <a:ea typeface="DFKai-SB" panose="03000509000000000000" pitchFamily="65" charset="-120"/>
              </a:rPr>
              <a:t> </a:t>
            </a:r>
            <a:r>
              <a:rPr kumimoji="1" lang="zh-TW" altLang="en-US" sz="1400" b="1" dirty="0" smtClean="0">
                <a:solidFill>
                  <a:srgbClr val="FFFFFF"/>
                </a:solidFill>
                <a:latin typeface="DFKai-SB" panose="03000509000000000000" pitchFamily="65" charset="-120"/>
                <a:ea typeface="DFKai-SB" panose="03000509000000000000" pitchFamily="65" charset="-120"/>
              </a:rPr>
              <a:t> </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約伯記</a:t>
            </a:r>
            <a:r>
              <a:rPr kumimoji="1" lang="zh-TW" altLang="en-US" sz="1100" b="1" dirty="0" smtClean="0">
                <a:solidFill>
                  <a:srgbClr val="FFFFFF"/>
                </a:solidFill>
                <a:latin typeface="DFKai-SB" pitchFamily="65" charset="-120"/>
                <a:ea typeface="DFKai-SB" pitchFamily="65" charset="-120"/>
                <a:cs typeface="Arial" charset="0"/>
              </a:rPr>
              <a:t> </a:t>
            </a:r>
            <a:r>
              <a:rPr lang="zh-TW" altLang="en-US" sz="1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Job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4</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:1-2</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Then </a:t>
            </a:r>
            <a:r>
              <a:rPr lang="en-US" altLang="zh-TW" sz="3600" b="1" dirty="0" err="1">
                <a:solidFill>
                  <a:srgbClr val="FFFFFF"/>
                </a:solidFill>
                <a:latin typeface="Century" panose="02040604050505020304" pitchFamily="18" charset="0"/>
                <a:ea typeface="DFKai-SB" pitchFamily="65" charset="-120"/>
                <a:cs typeface="Arial" charset="0"/>
              </a:rPr>
              <a:t>Eliphaz</a:t>
            </a:r>
            <a:r>
              <a:rPr lang="en-US" altLang="zh-TW" sz="3600" b="1" dirty="0">
                <a:solidFill>
                  <a:srgbClr val="FFFFFF"/>
                </a:solidFill>
                <a:latin typeface="Century" panose="02040604050505020304" pitchFamily="18" charset="0"/>
                <a:ea typeface="DFKai-SB" pitchFamily="65" charset="-120"/>
                <a:cs typeface="Arial" charset="0"/>
              </a:rPr>
              <a:t> the </a:t>
            </a:r>
            <a:r>
              <a:rPr lang="en-US" altLang="zh-TW" sz="3600" b="1" dirty="0" err="1">
                <a:solidFill>
                  <a:srgbClr val="FFFFFF"/>
                </a:solidFill>
                <a:latin typeface="Century" panose="02040604050505020304" pitchFamily="18" charset="0"/>
                <a:ea typeface="DFKai-SB" pitchFamily="65" charset="-120"/>
                <a:cs typeface="Arial" charset="0"/>
              </a:rPr>
              <a:t>Temanite</a:t>
            </a:r>
            <a:r>
              <a:rPr lang="en-US" altLang="zh-TW" sz="3600" b="1" dirty="0">
                <a:solidFill>
                  <a:srgbClr val="FFFFFF"/>
                </a:solidFill>
                <a:latin typeface="Century" panose="02040604050505020304" pitchFamily="18" charset="0"/>
                <a:ea typeface="DFKai-SB" pitchFamily="65" charset="-120"/>
                <a:cs typeface="Arial" charset="0"/>
              </a:rPr>
              <a:t> replied:</a:t>
            </a:r>
          </a:p>
          <a:p>
            <a:pPr defTabSz="914400" fontAlgn="base">
              <a:spcBef>
                <a:spcPct val="0"/>
              </a:spcBef>
              <a:spcAft>
                <a:spcPct val="0"/>
              </a:spcAft>
              <a:defRPr/>
            </a:pPr>
            <a:r>
              <a:rPr lang="en-US" altLang="zh-TW" sz="3600" b="1" dirty="0" smtClean="0">
                <a:solidFill>
                  <a:srgbClr val="FFFFFF"/>
                </a:solidFill>
                <a:latin typeface="Century" panose="02040604050505020304" pitchFamily="18" charset="0"/>
                <a:ea typeface="DFKai-SB" pitchFamily="65" charset="-120"/>
                <a:cs typeface="Arial" charset="0"/>
              </a:rPr>
              <a:t>“If </a:t>
            </a:r>
            <a:r>
              <a:rPr lang="en-US" altLang="zh-TW" sz="3600" b="1" dirty="0">
                <a:solidFill>
                  <a:srgbClr val="FFFFFF"/>
                </a:solidFill>
                <a:latin typeface="Century" panose="02040604050505020304" pitchFamily="18" charset="0"/>
                <a:ea typeface="DFKai-SB" pitchFamily="65" charset="-120"/>
                <a:cs typeface="Arial" charset="0"/>
              </a:rPr>
              <a:t>someone ventures a word with you, will you be </a:t>
            </a:r>
            <a:r>
              <a:rPr lang="en-US" altLang="zh-TW" sz="3600" b="1" dirty="0" smtClean="0">
                <a:solidFill>
                  <a:srgbClr val="FFFFFF"/>
                </a:solidFill>
                <a:latin typeface="Century" panose="02040604050505020304" pitchFamily="18" charset="0"/>
                <a:ea typeface="DFKai-SB" pitchFamily="65" charset="-120"/>
                <a:cs typeface="Arial" charset="0"/>
              </a:rPr>
              <a:t>impatient?</a:t>
            </a:r>
            <a:r>
              <a:rPr lang="zh-TW" altLang="en-US" sz="3600" b="1" dirty="0" smtClean="0">
                <a:solidFill>
                  <a:srgbClr val="FFFFFF"/>
                </a:solidFill>
                <a:latin typeface="Century" panose="02040604050505020304" pitchFamily="18" charset="0"/>
                <a:ea typeface="DFKai-SB" pitchFamily="65" charset="-120"/>
                <a:cs typeface="Arial" charset="0"/>
              </a:rPr>
              <a:t> </a:t>
            </a:r>
            <a:r>
              <a:rPr lang="en-US" altLang="zh-TW" sz="3600" b="1" dirty="0" smtClean="0">
                <a:solidFill>
                  <a:srgbClr val="FFFFFF"/>
                </a:solidFill>
                <a:latin typeface="Century" panose="02040604050505020304" pitchFamily="18" charset="0"/>
                <a:ea typeface="DFKai-SB" pitchFamily="65" charset="-120"/>
                <a:cs typeface="Arial" charset="0"/>
              </a:rPr>
              <a:t>But </a:t>
            </a:r>
            <a:r>
              <a:rPr lang="en-US" altLang="zh-TW" sz="3600" b="1" dirty="0">
                <a:solidFill>
                  <a:srgbClr val="FFFFFF"/>
                </a:solidFill>
                <a:latin typeface="Century" panose="02040604050505020304" pitchFamily="18" charset="0"/>
                <a:ea typeface="DFKai-SB" pitchFamily="65" charset="-120"/>
                <a:cs typeface="Arial" charset="0"/>
              </a:rPr>
              <a:t>who can keep from speaking?</a:t>
            </a:r>
          </a:p>
        </p:txBody>
      </p:sp>
    </p:spTree>
    <p:extLst>
      <p:ext uri="{BB962C8B-B14F-4D97-AF65-F5344CB8AC3E}">
        <p14:creationId xmlns:p14="http://schemas.microsoft.com/office/powerpoint/2010/main" val="16965587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945197"/>
            <a:ext cx="8960275" cy="4755148"/>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那時，耶和華從旋風中回答約伯說：誰用無知的言語使我的旨意暗昧不明</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約伯記</a:t>
            </a:r>
            <a:r>
              <a:rPr kumimoji="1" lang="zh-TW" altLang="en-US" sz="1100" b="1" dirty="0" smtClean="0">
                <a:solidFill>
                  <a:srgbClr val="FFFFFF"/>
                </a:solidFill>
                <a:latin typeface="DFKai-SB" pitchFamily="65" charset="-120"/>
                <a:ea typeface="DFKai-SB" pitchFamily="65" charset="-120"/>
                <a:cs typeface="Arial" charset="0"/>
              </a:rPr>
              <a:t> </a:t>
            </a:r>
            <a:r>
              <a:rPr lang="zh-TW" altLang="en-US" sz="1400" dirty="0" smtClean="0">
                <a:solidFill>
                  <a:srgbClr val="FFFFFF"/>
                </a:solidFill>
                <a:latin typeface="DFKai-SB" pitchFamily="65" charset="-120"/>
                <a:ea typeface="DFKai-SB" pitchFamily="65" charset="-120"/>
                <a:cs typeface="Arial"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Job 38:1-2</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Then the Lord spoke to Job out of the storm. He said</a:t>
            </a:r>
            <a:r>
              <a:rPr lang="en-US" altLang="zh-TW" sz="3600" b="1" dirty="0" smtClean="0">
                <a:solidFill>
                  <a:srgbClr val="FFFFFF"/>
                </a:solidFill>
                <a:latin typeface="Century" panose="02040604050505020304" pitchFamily="18" charset="0"/>
                <a:ea typeface="DFKai-SB" pitchFamily="65" charset="-120"/>
                <a:cs typeface="Arial" charset="0"/>
              </a:rPr>
              <a:t>: “Who </a:t>
            </a:r>
            <a:r>
              <a:rPr lang="en-US" altLang="zh-TW" sz="3600" b="1" dirty="0">
                <a:solidFill>
                  <a:srgbClr val="FFFFFF"/>
                </a:solidFill>
                <a:latin typeface="Century" panose="02040604050505020304" pitchFamily="18" charset="0"/>
                <a:ea typeface="DFKai-SB" pitchFamily="65" charset="-120"/>
                <a:cs typeface="Arial" charset="0"/>
              </a:rPr>
              <a:t>is this that obscures my </a:t>
            </a:r>
            <a:r>
              <a:rPr lang="en-US" altLang="zh-TW" sz="3600" b="1" dirty="0" smtClean="0">
                <a:solidFill>
                  <a:srgbClr val="FFFFFF"/>
                </a:solidFill>
                <a:latin typeface="Century" panose="02040604050505020304" pitchFamily="18" charset="0"/>
                <a:ea typeface="DFKai-SB" pitchFamily="65" charset="-120"/>
                <a:cs typeface="Arial" charset="0"/>
              </a:rPr>
              <a:t>plans with </a:t>
            </a:r>
            <a:r>
              <a:rPr lang="en-US" altLang="zh-TW" sz="3600" b="1" dirty="0">
                <a:solidFill>
                  <a:srgbClr val="FFFFFF"/>
                </a:solidFill>
                <a:latin typeface="Century" panose="02040604050505020304" pitchFamily="18" charset="0"/>
                <a:ea typeface="DFKai-SB" pitchFamily="65" charset="-120"/>
                <a:cs typeface="Arial" charset="0"/>
              </a:rPr>
              <a:t>words without knowledge?</a:t>
            </a:r>
          </a:p>
        </p:txBody>
      </p:sp>
    </p:spTree>
    <p:extLst>
      <p:ext uri="{BB962C8B-B14F-4D97-AF65-F5344CB8AC3E}">
        <p14:creationId xmlns:p14="http://schemas.microsoft.com/office/powerpoint/2010/main" val="32284563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47869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rPr>
              <a:t>宜</a:t>
            </a:r>
            <a:endParaRPr kumimoji="1" lang="en-US" altLang="zh-TW" sz="4800" b="1" i="0" u="none" strike="noStrike" kern="1200" cap="none" spc="0" normalizeH="0" baseline="0" noProof="0" dirty="0" smtClean="0">
              <a:ln>
                <a:noFill/>
              </a:ln>
              <a:solidFill>
                <a:srgbClr val="000000">
                  <a:lumMod val="50000"/>
                  <a:lumOff val="50000"/>
                </a:srgb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參透</a:t>
            </a:r>
            <a:endParaRPr kumimoji="1" lang="en-US" altLang="zh-TW" sz="4800" b="1" i="0" u="none" strike="noStrike" kern="1200" cap="none" spc="0" normalizeH="0" baseline="0" noProof="0" dirty="0" smtClean="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rPr>
              <a:t>煉淨 </a:t>
            </a:r>
            <a:r>
              <a:rPr kumimoji="1" lang="en-US" altLang="zh-TW" sz="4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rPr>
              <a:t>(</a:t>
            </a:r>
            <a:r>
              <a:rPr kumimoji="1" lang="zh-TW" altLang="en-US" sz="4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rPr>
              <a:t>自我省察、與舌頭立約</a:t>
            </a:r>
            <a:r>
              <a:rPr kumimoji="1" lang="en-US" altLang="zh-TW" sz="44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rPr>
              <a:t>)</a:t>
            </a:r>
            <a:endParaRPr kumimoji="1" lang="en-US" altLang="zh-TW" sz="100" b="1" i="1" u="none" strike="noStrike" kern="1200" cap="none" spc="0" normalizeH="0" baseline="0" noProof="0" dirty="0">
              <a:ln>
                <a:noFill/>
              </a:ln>
              <a:solidFill>
                <a:schemeClr val="bg1"/>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86221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544863"/>
            <a:ext cx="8960275" cy="5924699"/>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舌頭就是火，在我們百體中，舌頭是個罪惡的世界，能污穢全身，也能把生命的輪子點起來，並且是從地獄裡點著的。</a:t>
            </a:r>
            <a:endParaRPr kumimoji="1" lang="en-US" altLang="zh-TW" sz="4800" b="1" dirty="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雅各書</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James 3:6</a:t>
            </a:r>
            <a:r>
              <a:rPr lang="en-US" altLang="zh-TW" sz="4400" b="1" dirty="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The tongue also is a fire, a world of evil among the parts of the body. It corrupts the whole body, sets the whole course of one’s life on fire, and is itself set on fire by hell.</a:t>
            </a:r>
          </a:p>
        </p:txBody>
      </p:sp>
    </p:spTree>
    <p:extLst>
      <p:ext uri="{BB962C8B-B14F-4D97-AF65-F5344CB8AC3E}">
        <p14:creationId xmlns:p14="http://schemas.microsoft.com/office/powerpoint/2010/main" val="4098937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456154"/>
            <a:ext cx="8960275" cy="6024726"/>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那時我說：「禍哉！我滅亡了！因為我是嘴唇不潔的人，又住在嘴唇不潔的民中，又因我眼見大君王─萬軍之耶和華。」</a:t>
            </a:r>
            <a:r>
              <a:rPr kumimoji="1" lang="zh-TW" altLang="en-US" sz="2400" b="1" dirty="0">
                <a:solidFill>
                  <a:srgbClr val="FFFFFF"/>
                </a:solidFill>
                <a:latin typeface="DFKai-SB" panose="03000509000000000000" pitchFamily="65" charset="-120"/>
                <a:ea typeface="DFKai-SB" panose="03000509000000000000" pitchFamily="65" charset="-120"/>
              </a:rPr>
              <a:t> </a:t>
            </a:r>
            <a:endParaRPr kumimoji="1" lang="en-US" altLang="zh-TW" sz="2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以賽亞書</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Isaiah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6:5</a:t>
            </a:r>
            <a:r>
              <a:rPr lang="en-US" altLang="zh-TW" sz="4400" b="1" dirty="0">
                <a:solidFill>
                  <a:srgbClr val="FFFFFF"/>
                </a:solidFill>
                <a:latin typeface="DFKai-SB" pitchFamily="65" charset="-120"/>
                <a:ea typeface="DFKai-SB" pitchFamily="65" charset="-120"/>
                <a:cs typeface="Arial" charset="0"/>
              </a:rPr>
              <a:t>) </a:t>
            </a:r>
            <a:endParaRPr lang="en-US" altLang="zh-TW" sz="4400" b="1" dirty="0" smtClean="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8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a:t>
            </a:r>
            <a:r>
              <a:rPr lang="en-US" altLang="zh-TW" sz="3200" b="1" dirty="0">
                <a:solidFill>
                  <a:srgbClr val="FFFFFF"/>
                </a:solidFill>
                <a:latin typeface="Century" panose="02040604050505020304" pitchFamily="18" charset="0"/>
                <a:ea typeface="DFKai-SB" pitchFamily="65" charset="-120"/>
                <a:cs typeface="Arial" charset="0"/>
              </a:rPr>
              <a:t>Woe to me!” I cried. “I am ruined! For I am a man of unclean lips, and I live among a people of unclean lips, and my eyes have seen the King, the Lord Almighty.”</a:t>
            </a:r>
            <a:endParaRPr lang="en-US" altLang="zh-TW" sz="6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05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370316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651770"/>
            <a:ext cx="8960275" cy="4693593"/>
          </a:xfrm>
          <a:prstGeom prst="rect">
            <a:avLst/>
          </a:prstGeom>
        </p:spPr>
        <p:txBody>
          <a:bodyPr wrap="square">
            <a:spAutoFit/>
          </a:bodyPr>
          <a:lstStyle/>
          <a:p>
            <a:pPr defTabSz="914400" fontAlgn="base">
              <a:spcBef>
                <a:spcPct val="0"/>
              </a:spcBef>
              <a:spcAft>
                <a:spcPct val="0"/>
              </a:spcAft>
              <a:defRPr/>
            </a:pPr>
            <a:r>
              <a:rPr kumimoji="1" lang="zh-TW" altLang="en-US" sz="4800" b="1" dirty="0" smtClean="0">
                <a:solidFill>
                  <a:srgbClr val="FFFFFF"/>
                </a:solidFill>
                <a:latin typeface="DFKai-SB" panose="03000509000000000000" pitchFamily="65" charset="-120"/>
                <a:ea typeface="DFKai-SB" panose="03000509000000000000" pitchFamily="65" charset="-120"/>
              </a:rPr>
              <a:t>有</a:t>
            </a:r>
            <a:r>
              <a:rPr kumimoji="1" lang="zh-TW" altLang="en-US" sz="4800" b="1" dirty="0">
                <a:solidFill>
                  <a:srgbClr val="FFFFFF"/>
                </a:solidFill>
                <a:latin typeface="DFKai-SB" panose="03000509000000000000" pitchFamily="65" charset="-120"/>
                <a:ea typeface="DFKai-SB" panose="03000509000000000000" pitchFamily="65" charset="-120"/>
              </a:rPr>
              <a:t>一撒拉弗飛到我跟前，手裡拿著紅炭，是用火剪從壇上取下來的， 將炭沾我的口，說：「看哪，這炭沾了你的嘴，你的罪孽便除掉，你的罪惡就赦免了。</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以賽亞書</a:t>
            </a:r>
            <a:r>
              <a:rPr kumimoji="1" lang="zh-TW" altLang="en-US" b="1" dirty="0">
                <a:solidFill>
                  <a:srgbClr val="FFFFFF"/>
                </a:solidFill>
                <a:latin typeface="DFKai-SB" pitchFamily="65" charset="-120"/>
                <a:ea typeface="DFKai-SB" pitchFamily="65" charset="-120"/>
                <a:cs typeface="Arial" charset="0"/>
              </a:rPr>
              <a:t> </a:t>
            </a:r>
            <a:r>
              <a:rPr lang="zh-TW" altLang="en-US" sz="2400" dirty="0">
                <a:solidFill>
                  <a:srgbClr val="FFFFFF"/>
                </a:solidFill>
                <a:latin typeface="DFKai-SB" pitchFamily="65" charset="-120"/>
                <a:ea typeface="DFKai-SB" pitchFamily="65" charset="-120"/>
                <a:cs typeface="Arial" charset="0"/>
              </a:rPr>
              <a:t> </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Isaiah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6:6-7</a:t>
            </a:r>
            <a:r>
              <a:rPr lang="en-US" altLang="zh-TW" sz="4400" b="1" dirty="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4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1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021201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5313921"/>
          </a:xfrm>
          <a:prstGeom prst="rect">
            <a:avLst/>
          </a:prstGeom>
        </p:spPr>
      </p:pic>
      <p:sp>
        <p:nvSpPr>
          <p:cNvPr id="4" name="TextBox 3"/>
          <p:cNvSpPr txBox="1"/>
          <p:nvPr/>
        </p:nvSpPr>
        <p:spPr>
          <a:xfrm>
            <a:off x="1811867" y="5436851"/>
            <a:ext cx="8636000" cy="1323439"/>
          </a:xfrm>
          <a:prstGeom prst="rect">
            <a:avLst/>
          </a:prstGeom>
          <a:noFill/>
        </p:spPr>
        <p:txBody>
          <a:bodyPr wrap="square" rtlCol="0">
            <a:spAutoFit/>
          </a:bodyPr>
          <a:lstStyle/>
          <a:p>
            <a:pPr algn="ctr"/>
            <a:r>
              <a:rPr lang="zh-TW" altLang="en-US" sz="4000" b="1" dirty="0">
                <a:solidFill>
                  <a:schemeClr val="bg1"/>
                </a:solidFill>
                <a:latin typeface="Yu Gothic UI Semibold" panose="020B0700000000000000" pitchFamily="34" charset="-128"/>
                <a:ea typeface="Yu Gothic UI Semibold" panose="020B0700000000000000" pitchFamily="34" charset="-128"/>
              </a:rPr>
              <a:t>又有舌頭如火焰顯現出來，分開落在他們各人頭上。 </a:t>
            </a:r>
            <a:r>
              <a:rPr lang="en-US" altLang="zh-TW" sz="4000" b="1" dirty="0">
                <a:solidFill>
                  <a:schemeClr val="bg1"/>
                </a:solidFill>
                <a:latin typeface="Yu Gothic UI Semibold" panose="020B0700000000000000" pitchFamily="34" charset="-128"/>
                <a:ea typeface="Yu Gothic UI Semibold" panose="020B0700000000000000" pitchFamily="34" charset="-128"/>
              </a:rPr>
              <a:t>(</a:t>
            </a:r>
            <a:r>
              <a:rPr lang="zh-TW" altLang="en-US" sz="4000" b="1" dirty="0">
                <a:solidFill>
                  <a:schemeClr val="bg1"/>
                </a:solidFill>
                <a:latin typeface="Yu Gothic UI Semibold" panose="020B0700000000000000" pitchFamily="34" charset="-128"/>
                <a:ea typeface="Yu Gothic UI Semibold" panose="020B0700000000000000" pitchFamily="34" charset="-128"/>
              </a:rPr>
              <a:t>使徒行傳 </a:t>
            </a:r>
            <a:r>
              <a:rPr lang="en-US" altLang="zh-TW" sz="4000" b="1" dirty="0">
                <a:solidFill>
                  <a:schemeClr val="bg1"/>
                </a:solidFill>
                <a:latin typeface="Yu Gothic UI Semibold" panose="020B0700000000000000" pitchFamily="34" charset="-128"/>
                <a:ea typeface="Yu Gothic UI Semibold" panose="020B0700000000000000" pitchFamily="34" charset="-128"/>
              </a:rPr>
              <a:t>Acts 2:3)</a:t>
            </a:r>
            <a:endParaRPr lang="en-US" sz="4000" b="1"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5818756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89098"/>
            <a:ext cx="9144000" cy="664797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說話的智</a:t>
            </a:r>
            <a:r>
              <a:rPr kumimoji="1" lang="zh-TW" altLang="en-US"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慧</a:t>
            </a:r>
            <a:endParaRPr kumimoji="1" lang="en-US" altLang="zh-TW" sz="6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掌握關係的基石</a:t>
            </a:r>
            <a:endParaRPr kumimoji="1"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調整說話的心</a:t>
            </a:r>
            <a:r>
              <a:rPr kumimoji="1" lang="zh-TW" altLang="en-US"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態</a:t>
            </a:r>
            <a:endParaRPr kumimoji="1"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敏銳聖靈的帶領</a:t>
            </a:r>
            <a:endPar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13177" lvl="1" indent="-857250" defTabSz="914400" fontAlgn="base">
              <a:spcBef>
                <a:spcPct val="0"/>
              </a:spcBef>
              <a:spcAft>
                <a:spcPct val="0"/>
              </a:spcAft>
              <a:buFont typeface="Arial" panose="020B0604020202020204" pitchFamily="34" charset="0"/>
              <a:buChar char="•"/>
              <a:defRPr/>
            </a:pPr>
            <a:r>
              <a:rPr kumimoji="1" lang="zh-TW" altLang="en-US" sz="4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rPr>
              <a:t>合</a:t>
            </a:r>
            <a:r>
              <a:rPr kumimoji="1" lang="zh-TW" altLang="en-US"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rPr>
              <a:t>宜 </a:t>
            </a:r>
            <a:r>
              <a:rPr kumimoji="1" lang="en-US" altLang="zh-TW" sz="4000" b="1" dirty="0" smtClean="0">
                <a:solidFill>
                  <a:schemeClr val="bg1"/>
                </a:solidFill>
                <a:latin typeface="Century" panose="02040604050505020304" pitchFamily="18" charset="0"/>
                <a:ea typeface="DFKai-SB" panose="03000509000000000000" pitchFamily="65" charset="-120"/>
              </a:rPr>
              <a:t>(</a:t>
            </a:r>
            <a:r>
              <a:rPr kumimoji="1" lang="zh-TW" altLang="en-US" sz="4800" b="1" dirty="0">
                <a:solidFill>
                  <a:schemeClr val="bg1"/>
                </a:solidFill>
                <a:latin typeface="Century" panose="02040604050505020304" pitchFamily="18" charset="0"/>
                <a:ea typeface="DFKai-SB" panose="03000509000000000000" pitchFamily="65" charset="-120"/>
              </a:rPr>
              <a:t>時機、聖靈的許可</a:t>
            </a:r>
            <a:r>
              <a:rPr kumimoji="1" lang="en-US" altLang="zh-TW" sz="4000" b="1" dirty="0">
                <a:solidFill>
                  <a:schemeClr val="bg1"/>
                </a:solidFill>
                <a:latin typeface="Century" panose="02040604050505020304" pitchFamily="18" charset="0"/>
                <a:ea typeface="DFKai-SB" panose="03000509000000000000" pitchFamily="65" charset="-120"/>
              </a:rPr>
              <a:t>)</a:t>
            </a:r>
            <a:endParaRPr kumimoji="1" lang="en-US" altLang="zh-TW"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endParaRPr>
          </a:p>
          <a:p>
            <a:pPr marL="1313177" lvl="1" indent="-857250" defTabSz="914400" fontAlgn="base">
              <a:spcBef>
                <a:spcPct val="0"/>
              </a:spcBef>
              <a:spcAft>
                <a:spcPct val="0"/>
              </a:spcAft>
              <a:buFont typeface="Arial" panose="020B0604020202020204" pitchFamily="34" charset="0"/>
              <a:buChar char="•"/>
              <a:defRPr/>
            </a:pPr>
            <a:r>
              <a:rPr kumimoji="1" lang="zh-TW" altLang="en-US"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rPr>
              <a:t>參透 </a:t>
            </a:r>
            <a:r>
              <a:rPr kumimoji="1" lang="en-US" altLang="zh-TW" sz="4000" b="1" dirty="0" smtClean="0">
                <a:solidFill>
                  <a:schemeClr val="bg1"/>
                </a:solidFill>
                <a:latin typeface="Century" panose="02040604050505020304" pitchFamily="18" charset="0"/>
                <a:ea typeface="DFKai-SB" panose="03000509000000000000" pitchFamily="65" charset="-120"/>
              </a:rPr>
              <a:t>(</a:t>
            </a:r>
            <a:r>
              <a:rPr kumimoji="1" lang="zh-TW" altLang="en-US" sz="4800" b="1" dirty="0">
                <a:solidFill>
                  <a:schemeClr val="bg1"/>
                </a:solidFill>
                <a:latin typeface="Century" panose="02040604050505020304" pitchFamily="18" charset="0"/>
                <a:ea typeface="DFKai-SB" panose="03000509000000000000" pitchFamily="65" charset="-120"/>
              </a:rPr>
              <a:t>神的心意、事情真相</a:t>
            </a:r>
            <a:r>
              <a:rPr kumimoji="1" lang="en-US" altLang="zh-TW" sz="4000" b="1" dirty="0">
                <a:solidFill>
                  <a:schemeClr val="bg1"/>
                </a:solidFill>
                <a:latin typeface="Century" panose="02040604050505020304" pitchFamily="18" charset="0"/>
                <a:ea typeface="DFKai-SB" panose="03000509000000000000" pitchFamily="65" charset="-120"/>
              </a:rPr>
              <a:t>)</a:t>
            </a:r>
            <a:endParaRPr kumimoji="1" lang="en-US" altLang="zh-TW"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cs typeface="+mn-cs"/>
            </a:endParaRPr>
          </a:p>
          <a:p>
            <a:pPr marL="1313177" lvl="1" indent="-857250" defTabSz="914400" fontAlgn="base">
              <a:spcBef>
                <a:spcPct val="0"/>
              </a:spcBef>
              <a:spcAft>
                <a:spcPct val="0"/>
              </a:spcAft>
              <a:buFont typeface="Arial" panose="020B0604020202020204" pitchFamily="34" charset="0"/>
              <a:buChar char="•"/>
              <a:defRPr/>
            </a:pPr>
            <a:r>
              <a:rPr kumimoji="1" lang="zh-TW" altLang="en-US" sz="4800" b="1" i="0" u="none" strike="noStrike" kern="1200" cap="none" spc="0" normalizeH="0" baseline="0" noProof="0" dirty="0" smtClean="0">
                <a:ln>
                  <a:noFill/>
                </a:ln>
                <a:solidFill>
                  <a:schemeClr val="bg1"/>
                </a:solidFill>
                <a:effectLst/>
                <a:uLnTx/>
                <a:uFillTx/>
                <a:latin typeface="Century" panose="02040604050505020304" pitchFamily="18" charset="0"/>
                <a:ea typeface="DFKai-SB" panose="03000509000000000000" pitchFamily="65" charset="-120"/>
              </a:rPr>
              <a:t>煉淨 </a:t>
            </a:r>
            <a:r>
              <a:rPr kumimoji="1" lang="en-US" altLang="zh-TW" sz="4000" b="1" dirty="0" smtClean="0">
                <a:solidFill>
                  <a:schemeClr val="bg1"/>
                </a:solidFill>
                <a:latin typeface="Century" panose="02040604050505020304" pitchFamily="18" charset="0"/>
                <a:ea typeface="DFKai-SB" panose="03000509000000000000" pitchFamily="65" charset="-120"/>
              </a:rPr>
              <a:t>(</a:t>
            </a:r>
            <a:r>
              <a:rPr kumimoji="1" lang="zh-TW" altLang="en-US" sz="4800" b="1" dirty="0">
                <a:solidFill>
                  <a:schemeClr val="bg1"/>
                </a:solidFill>
                <a:latin typeface="Century" panose="02040604050505020304" pitchFamily="18" charset="0"/>
                <a:ea typeface="DFKai-SB" panose="03000509000000000000" pitchFamily="65" charset="-120"/>
              </a:rPr>
              <a:t>自我省察</a:t>
            </a:r>
            <a:r>
              <a:rPr kumimoji="1" lang="zh-TW" altLang="en-US" sz="4000" b="1" dirty="0">
                <a:solidFill>
                  <a:schemeClr val="bg1"/>
                </a:solidFill>
                <a:latin typeface="Century" panose="02040604050505020304" pitchFamily="18" charset="0"/>
                <a:ea typeface="DFKai-SB" panose="03000509000000000000" pitchFamily="65" charset="-120"/>
              </a:rPr>
              <a:t>、</a:t>
            </a:r>
            <a:r>
              <a:rPr kumimoji="1" lang="zh-TW" altLang="en-US" sz="4800" b="1" dirty="0">
                <a:solidFill>
                  <a:schemeClr val="bg1"/>
                </a:solidFill>
                <a:latin typeface="Century" panose="02040604050505020304" pitchFamily="18" charset="0"/>
                <a:ea typeface="DFKai-SB" panose="03000509000000000000" pitchFamily="65" charset="-120"/>
              </a:rPr>
              <a:t>與舌頭立約</a:t>
            </a:r>
            <a:r>
              <a:rPr kumimoji="1" lang="en-US" altLang="zh-TW" sz="4000" b="1" dirty="0">
                <a:solidFill>
                  <a:schemeClr val="bg1"/>
                </a:solidFill>
                <a:latin typeface="Century" panose="02040604050505020304" pitchFamily="18" charset="0"/>
                <a:ea typeface="DFKai-SB" panose="03000509000000000000" pitchFamily="65" charset="-120"/>
              </a:rPr>
              <a:t>)</a:t>
            </a:r>
            <a:endParaRPr kumimoji="1" lang="en-US" altLang="zh-TW" sz="4800" b="1" dirty="0">
              <a:solidFill>
                <a:schemeClr val="bg1"/>
              </a:solidFill>
              <a:latin typeface="Century" panose="02040604050505020304" pitchFamily="18" charset="0"/>
              <a:ea typeface="DFKai-SB" panose="03000509000000000000" pitchFamily="65" charset="-120"/>
            </a:endParaRPr>
          </a:p>
          <a:p>
            <a:pPr marL="1313177" marR="0" lvl="1"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00" b="1" i="1" u="none" strike="noStrike" kern="1200" cap="none" spc="0" normalizeH="0" baseline="0" noProof="0" dirty="0" smtClean="0">
              <a:ln>
                <a:noFill/>
              </a:ln>
              <a:solidFill>
                <a:schemeClr val="bg1"/>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0979075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89525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35938</TotalTime>
  <Words>1629</Words>
  <Application>Microsoft Office PowerPoint</Application>
  <PresentationFormat>Widescreen</PresentationFormat>
  <Paragraphs>223</Paragraphs>
  <Slides>30</Slides>
  <Notes>1</Notes>
  <HiddenSlides>0</HiddenSlides>
  <MMClips>0</MMClips>
  <ScaleCrop>false</ScaleCrop>
  <HeadingPairs>
    <vt:vector size="6" baseType="variant">
      <vt:variant>
        <vt:lpstr>Fonts Used</vt:lpstr>
      </vt:variant>
      <vt:variant>
        <vt:i4>17</vt:i4>
      </vt:variant>
      <vt:variant>
        <vt:lpstr>Theme</vt:lpstr>
      </vt:variant>
      <vt:variant>
        <vt:i4>10</vt:i4>
      </vt:variant>
      <vt:variant>
        <vt:lpstr>Slide Titles</vt:lpstr>
      </vt:variant>
      <vt:variant>
        <vt:i4>30</vt:i4>
      </vt:variant>
    </vt:vector>
  </HeadingPairs>
  <TitlesOfParts>
    <vt:vector size="57"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3212</cp:revision>
  <dcterms:created xsi:type="dcterms:W3CDTF">2014-11-02T05:55:36Z</dcterms:created>
  <dcterms:modified xsi:type="dcterms:W3CDTF">2020-06-08T04:01:22Z</dcterms:modified>
</cp:coreProperties>
</file>