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183" r:id="rId10"/>
  </p:sldMasterIdLst>
  <p:notesMasterIdLst>
    <p:notesMasterId r:id="rId38"/>
  </p:notesMasterIdLst>
  <p:sldIdLst>
    <p:sldId id="10113" r:id="rId11"/>
    <p:sldId id="10284" r:id="rId12"/>
    <p:sldId id="10343" r:id="rId13"/>
    <p:sldId id="10326" r:id="rId14"/>
    <p:sldId id="10328" r:id="rId15"/>
    <p:sldId id="10324" r:id="rId16"/>
    <p:sldId id="10327" r:id="rId17"/>
    <p:sldId id="10300" r:id="rId18"/>
    <p:sldId id="10333" r:id="rId19"/>
    <p:sldId id="10337" r:id="rId20"/>
    <p:sldId id="10346" r:id="rId21"/>
    <p:sldId id="10347" r:id="rId22"/>
    <p:sldId id="10344" r:id="rId23"/>
    <p:sldId id="10329" r:id="rId24"/>
    <p:sldId id="10325" r:id="rId25"/>
    <p:sldId id="10334" r:id="rId26"/>
    <p:sldId id="10336" r:id="rId27"/>
    <p:sldId id="10339" r:id="rId28"/>
    <p:sldId id="10331" r:id="rId29"/>
    <p:sldId id="10338" r:id="rId30"/>
    <p:sldId id="10345" r:id="rId31"/>
    <p:sldId id="10340" r:id="rId32"/>
    <p:sldId id="10295" r:id="rId33"/>
    <p:sldId id="10341" r:id="rId34"/>
    <p:sldId id="10335" r:id="rId35"/>
    <p:sldId id="10342" r:id="rId36"/>
    <p:sldId id="10314" r:id="rId37"/>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CFFCC"/>
    <a:srgbClr val="FFCCFF"/>
    <a:srgbClr val="FFCC99"/>
    <a:srgbClr val="FFCC66"/>
    <a:srgbClr val="FF99CC"/>
    <a:srgbClr val="FFFF99"/>
    <a:srgbClr val="FFCCCC"/>
    <a:srgbClr val="FFFF66"/>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26" autoAdjust="0"/>
    <p:restoredTop sz="94670" autoAdjust="0"/>
  </p:normalViewPr>
  <p:slideViewPr>
    <p:cSldViewPr snapToGrid="0" snapToObjects="1">
      <p:cViewPr varScale="1">
        <p:scale>
          <a:sx n="70" d="100"/>
          <a:sy n="70" d="100"/>
        </p:scale>
        <p:origin x="18" y="266"/>
      </p:cViewPr>
      <p:guideLst>
        <p:guide orient="horz" pos="2160"/>
        <p:guide pos="384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7/19/2020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2349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3782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7/19/2020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7/19/2020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7E72A86-14CF-4209-BDC4-8E1C8DCEE48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6254975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7CB8D95-3EDC-4C75-87D4-1ED05DE7844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7281746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3382789-E97A-423C-871F-02348775151E}"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2263484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AE71452-9B9F-44F9-9E76-000EA9F2DAF4}"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281404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E233F83-5022-4A11-B5CF-5B83EA5D531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834202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4081EA81-035F-444F-B9D2-CEC2A7BB620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958043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4F6A14D-4A93-4DCA-A5C1-C341077156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255630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648286C-3482-4963-B408-6DB39ED0CE0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023814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D18A9657-B4E1-4CA7-8B1F-F334562A454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580205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36070A5-2F55-4DE4-9E40-01B1B35F6BB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9191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6A6E8DD-820B-4120-A173-0D2E4E166D43}"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8680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28F712FE-4DB7-4D7B-BA2B-04BECC75A02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57531652"/>
      </p:ext>
    </p:extLst>
  </p:cSld>
  <p:clrMap bg1="lt1" tx1="dk1" bg2="lt2" tx2="dk2" accent1="accent1" accent2="accent2" accent3="accent3" accent4="accent4" accent5="accent5" accent6="accent6" hlink="hlink" folHlink="folHlink"/>
  <p:sldLayoutIdLst>
    <p:sldLayoutId id="2147501184" r:id="rId1"/>
    <p:sldLayoutId id="2147501185" r:id="rId2"/>
    <p:sldLayoutId id="2147501186" r:id="rId3"/>
    <p:sldLayoutId id="2147501187" r:id="rId4"/>
    <p:sldLayoutId id="2147501188" r:id="rId5"/>
    <p:sldLayoutId id="2147501189" r:id="rId6"/>
    <p:sldLayoutId id="2147501190" r:id="rId7"/>
    <p:sldLayoutId id="2147501191" r:id="rId8"/>
    <p:sldLayoutId id="2147501192" r:id="rId9"/>
    <p:sldLayoutId id="2147501193" r:id="rId10"/>
    <p:sldLayoutId id="214750119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None/>
              <a:defRPr/>
            </a:pPr>
            <a:r>
              <a:rPr lang="zh-TW" altLang="en-US"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主日信息</a:t>
            </a:r>
            <a:endParaRPr lang="en-US" altLang="zh-TW"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a:p>
            <a:pPr algn="ctr" defTabSz="914400" eaLnBrk="1" fontAlgn="base" hangingPunct="1">
              <a:spcBef>
                <a:spcPct val="0"/>
              </a:spcBef>
              <a:spcAft>
                <a:spcPct val="0"/>
              </a:spcAft>
              <a:buNone/>
              <a:defRPr/>
            </a:pPr>
            <a:r>
              <a:rPr lang="en-US" altLang="zh-TW" sz="54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lang="en-US" altLang="zh-TW" sz="7200" b="1" i="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69857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694" y="-344179"/>
            <a:ext cx="11262099" cy="6857999"/>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None/>
              <a:defRPr/>
            </a:pPr>
            <a:r>
              <a:rPr kumimoji="1" lang="zh-TW" altLang="en-US" sz="6000" b="1" dirty="0">
                <a:solidFill>
                  <a:srgbClr val="FFFFFF"/>
                </a:solidFill>
                <a:latin typeface="Century" panose="02040604050505020304" pitchFamily="18" charset="0"/>
                <a:ea typeface="DFKai-SB" panose="03000509000000000000" pitchFamily="65" charset="-120"/>
                <a:cs typeface="Charis SIL" panose="02000500060000020004" pitchFamily="2" charset="0"/>
              </a:rPr>
              <a:t>對立文化中的救</a:t>
            </a:r>
            <a:r>
              <a:rPr kumimoji="1" lang="zh-TW" altLang="en-US" sz="6000" b="1" dirty="0" smtClean="0">
                <a:solidFill>
                  <a:srgbClr val="FFFFFF"/>
                </a:solidFill>
                <a:latin typeface="Century" panose="02040604050505020304" pitchFamily="18" charset="0"/>
                <a:ea typeface="DFKai-SB" panose="03000509000000000000" pitchFamily="65" charset="-120"/>
                <a:cs typeface="Charis SIL" panose="02000500060000020004" pitchFamily="2" charset="0"/>
              </a:rPr>
              <a:t>贖</a:t>
            </a:r>
            <a:endParaRPr kumimoji="1" lang="en-US" altLang="zh-TW" sz="6000" b="1" dirty="0" smtClean="0">
              <a:solidFill>
                <a:srgbClr val="FFFFFF"/>
              </a:solidFill>
              <a:latin typeface="Century" panose="02040604050505020304" pitchFamily="18" charset="0"/>
              <a:ea typeface="DFKai-SB" panose="03000509000000000000" pitchFamily="65" charset="-120"/>
              <a:cs typeface="Charis SIL" panose="02000500060000020004" pitchFamily="2" charset="0"/>
            </a:endParaRPr>
          </a:p>
          <a:p>
            <a:pPr algn="ctr" defTabSz="456919" eaLnBrk="1" hangingPunct="1">
              <a:spcBef>
                <a:spcPts val="0"/>
              </a:spcBef>
              <a:buNone/>
              <a:defRPr/>
            </a:pPr>
            <a:r>
              <a:rPr kumimoji="1" lang="en-US" altLang="zh-TW" sz="3600" b="1" dirty="0" smtClean="0">
                <a:solidFill>
                  <a:srgbClr val="FFFFFF"/>
                </a:solidFill>
                <a:latin typeface="Century" panose="02040604050505020304" pitchFamily="18" charset="0"/>
                <a:ea typeface="DFKai-SB" panose="03000509000000000000" pitchFamily="65" charset="-120"/>
                <a:cs typeface="Charis SIL" panose="02000500060000020004" pitchFamily="2" charset="0"/>
              </a:rPr>
              <a:t>Redemption in Cancel Culture</a:t>
            </a:r>
            <a:endParaRPr kumimoji="1" lang="zh-TW" altLang="en-US" sz="3600" b="1" dirty="0">
              <a:solidFill>
                <a:srgbClr val="FFFFFF"/>
              </a:solidFill>
              <a:latin typeface="Century" panose="02040604050505020304" pitchFamily="18" charset="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en-US" altLang="zh-TW" sz="10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zh-TW" altLang="en-US" sz="1000" b="1" dirty="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en-US" altLang="zh-TW" sz="100" b="1" dirty="0">
              <a:solidFill>
                <a:srgbClr val="FFFFFF"/>
              </a:solidFill>
              <a:latin typeface="Century" panose="02040604050505020304" pitchFamily="18" charset="0"/>
              <a:ea typeface="DFKai-SB" panose="03000509000000000000" pitchFamily="65" charset="-120"/>
              <a:cs typeface="Charis SIL" panose="02000500060000020004" pitchFamily="2" charset="0"/>
            </a:endParaRPr>
          </a:p>
          <a:p>
            <a:pPr algn="ctr" defTabSz="914134">
              <a:spcBef>
                <a:spcPct val="0"/>
              </a:spcBef>
              <a:buNone/>
              <a:defRPr/>
            </a:pPr>
            <a:endParaRPr lang="en-US" altLang="zh-TW" sz="700" b="1" kern="0" dirty="0" smtClean="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r>
              <a:rPr lang="zh-TW" altLang="en-US" sz="4000" b="1"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4000" b="1"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None/>
              <a:defRPr/>
            </a:pPr>
            <a:endParaRPr lang="en-US" altLang="zh-TW" sz="2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endParaRPr lang="en-US" altLang="zh-TW" sz="7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r>
              <a:rPr lang="en-US" altLang="zh-TW"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July 19,  </a:t>
            </a:r>
            <a:r>
              <a:rPr lang="en-US" altLang="zh-TW" b="1" kern="0" dirty="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2020</a:t>
            </a:r>
          </a:p>
        </p:txBody>
      </p:sp>
    </p:spTree>
    <p:extLst>
      <p:ext uri="{BB962C8B-B14F-4D97-AF65-F5344CB8AC3E}">
        <p14:creationId xmlns:p14="http://schemas.microsoft.com/office/powerpoint/2010/main" val="3240979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3423" y="0"/>
            <a:ext cx="7825154" cy="6858000"/>
          </a:xfrm>
          <a:prstGeom prst="rect">
            <a:avLst/>
          </a:prstGeom>
        </p:spPr>
      </p:pic>
    </p:spTree>
    <p:extLst>
      <p:ext uri="{BB962C8B-B14F-4D97-AF65-F5344CB8AC3E}">
        <p14:creationId xmlns:p14="http://schemas.microsoft.com/office/powerpoint/2010/main" val="288462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ncel Culture - The Presbyterian Church of Lawrencevi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827" y="266060"/>
            <a:ext cx="8338782" cy="50085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52549" y="5388233"/>
            <a:ext cx="6309815" cy="1107996"/>
          </a:xfrm>
          <a:prstGeom prst="rect">
            <a:avLst/>
          </a:prstGeom>
          <a:noFill/>
        </p:spPr>
        <p:txBody>
          <a:bodyPr wrap="square" rtlCol="0">
            <a:spAutoFit/>
          </a:bodyPr>
          <a:lstStyle/>
          <a:p>
            <a:pPr algn="ctr"/>
            <a:r>
              <a:rPr lang="zh-TW" altLang="en-US" sz="6600" b="1" dirty="0" smtClean="0">
                <a:solidFill>
                  <a:schemeClr val="bg1"/>
                </a:solidFill>
                <a:latin typeface="DFKai-SB" panose="03000509000000000000" pitchFamily="65" charset="-120"/>
                <a:ea typeface="DFKai-SB" panose="03000509000000000000" pitchFamily="65" charset="-120"/>
              </a:rPr>
              <a:t>對立文化</a:t>
            </a:r>
            <a:endParaRPr lang="en-US" sz="66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653015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ἐξ出於</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αὐτοῦ</a:t>
            </a:r>
            <a:r>
              <a:rPr kumimoji="0" lang="en-US" altLang="en-US" sz="1800" b="0" i="0" u="none" strike="noStrike" cap="none" normalizeH="0" baseline="0" smtClean="0">
                <a:ln>
                  <a:noFill/>
                </a:ln>
                <a:solidFill>
                  <a:schemeClr val="tx1"/>
                </a:solidFill>
                <a:effectLst/>
                <a:latin typeface="Arial" panose="020B0604020202020204" pitchFamily="34" charset="0"/>
              </a:rPr>
              <a:t>他(=上帝)</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δὲ</a:t>
            </a:r>
            <a:r>
              <a:rPr kumimoji="0" lang="en-US" altLang="en-US" sz="1800" b="0" i="0" u="none" strike="noStrike" cap="none" normalizeH="0" baseline="0" smtClean="0">
                <a:ln>
                  <a:noFill/>
                </a:ln>
                <a:solidFill>
                  <a:schemeClr val="tx1"/>
                </a:solidFill>
                <a:effectLst/>
                <a:latin typeface="Arial" panose="020B0604020202020204" pitchFamily="34" charset="0"/>
              </a:rPr>
              <a:t>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ὑμεῖς</a:t>
            </a:r>
            <a:r>
              <a:rPr kumimoji="0" lang="en-US" altLang="en-US" sz="1800" b="0" i="0" u="none" strike="noStrike" cap="none" normalizeH="0" baseline="0" smtClean="0">
                <a:ln>
                  <a:noFill/>
                </a:ln>
                <a:solidFill>
                  <a:schemeClr val="tx1"/>
                </a:solidFill>
                <a:effectLst/>
                <a:latin typeface="Arial" panose="020B0604020202020204" pitchFamily="34" charset="0"/>
              </a:rPr>
              <a:t>你們</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ἐστε</a:t>
            </a:r>
            <a:r>
              <a:rPr kumimoji="0" lang="en-US" altLang="en-US" sz="1800" b="0" i="0" u="none" strike="noStrike" cap="none" normalizeH="0" baseline="0" smtClean="0">
                <a:ln>
                  <a:noFill/>
                </a:ln>
                <a:solidFill>
                  <a:schemeClr val="tx1"/>
                </a:solidFill>
                <a:effectLst/>
                <a:latin typeface="Arial" panose="020B0604020202020204" pitchFamily="34" charset="0"/>
              </a:rPr>
              <a:t>是</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ἐν</a:t>
            </a:r>
            <a:r>
              <a:rPr kumimoji="0" lang="en-US" altLang="en-US" sz="1800" b="0" i="0" u="none" strike="noStrike" cap="none" normalizeH="0" baseline="0" smtClean="0">
                <a:ln>
                  <a:noFill/>
                </a:ln>
                <a:solidFill>
                  <a:schemeClr val="tx1"/>
                </a:solidFill>
                <a:effectLst/>
                <a:latin typeface="Arial" panose="020B0604020202020204" pitchFamily="34" charset="0"/>
              </a:rPr>
              <a:t>在...裡</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Χριστῷ</a:t>
            </a:r>
            <a:r>
              <a:rPr kumimoji="0" lang="en-US" altLang="en-US" sz="1800" b="0" i="0" u="none" strike="noStrike" cap="none" normalizeH="0" baseline="0" smtClean="0">
                <a:ln>
                  <a:noFill/>
                </a:ln>
                <a:solidFill>
                  <a:schemeClr val="tx1"/>
                </a:solidFill>
                <a:effectLst/>
                <a:latin typeface="Arial" panose="020B0604020202020204" pitchFamily="34" charset="0"/>
              </a:rPr>
              <a:t>基督</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Ἰησοῦ,</a:t>
            </a:r>
            <a:r>
              <a:rPr kumimoji="0" lang="en-US" altLang="en-US" sz="1800" b="0" i="0" u="none" strike="noStrike" cap="none" normalizeH="0" baseline="0" smtClean="0">
                <a:ln>
                  <a:noFill/>
                </a:ln>
                <a:solidFill>
                  <a:schemeClr val="tx1"/>
                </a:solidFill>
                <a:effectLst/>
                <a:latin typeface="Arial" panose="020B0604020202020204" pitchFamily="34" charset="0"/>
              </a:rPr>
              <a:t>耶穌,</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ὃς</a:t>
            </a:r>
            <a:r>
              <a:rPr kumimoji="0" lang="en-US" altLang="en-US" sz="1800" b="0" i="0" u="none" strike="noStrike" cap="none" normalizeH="0" baseline="0" smtClean="0">
                <a:ln>
                  <a:noFill/>
                </a:ln>
                <a:solidFill>
                  <a:schemeClr val="tx1"/>
                </a:solidFill>
                <a:effectLst/>
                <a:latin typeface="Arial" panose="020B0604020202020204" pitchFamily="34" charset="0"/>
              </a:rPr>
              <a:t>他</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ἐγενήθη</a:t>
            </a:r>
            <a:r>
              <a:rPr kumimoji="0" lang="en-US" altLang="en-US" sz="1800" b="0" i="0" u="none" strike="noStrike" cap="none" normalizeH="0" baseline="0" smtClean="0">
                <a:ln>
                  <a:noFill/>
                </a:ln>
                <a:solidFill>
                  <a:schemeClr val="tx1"/>
                </a:solidFill>
                <a:effectLst/>
                <a:latin typeface="Arial" panose="020B0604020202020204" pitchFamily="34" charset="0"/>
              </a:rPr>
              <a:t>成為#了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σοφία</a:t>
            </a:r>
            <a:r>
              <a:rPr kumimoji="0" lang="en-US" altLang="en-US" sz="1800" b="0" i="0" u="none" strike="noStrike" cap="none" normalizeH="0" baseline="0" smtClean="0">
                <a:ln>
                  <a:noFill/>
                </a:ln>
                <a:solidFill>
                  <a:schemeClr val="tx1"/>
                </a:solidFill>
                <a:effectLst/>
                <a:latin typeface="Arial" panose="020B0604020202020204" pitchFamily="34" charset="0"/>
              </a:rPr>
              <a:t>智慧</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ἡμῖν</a:t>
            </a:r>
            <a:r>
              <a:rPr kumimoji="0" lang="en-US" altLang="en-US" sz="1800" b="0" i="0" u="none" strike="noStrike" cap="none" normalizeH="0" baseline="0" smtClean="0">
                <a:ln>
                  <a:noFill/>
                </a:ln>
                <a:solidFill>
                  <a:schemeClr val="tx1"/>
                </a:solidFill>
                <a:effectLst/>
                <a:latin typeface="Arial" panose="020B0604020202020204" pitchFamily="34" charset="0"/>
              </a:rPr>
              <a:t>我們#的</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ἀπὸ</a:t>
            </a:r>
            <a:r>
              <a:rPr kumimoji="0" lang="en-US" altLang="en-US" sz="1800" b="0" i="0" u="none" strike="noStrike" cap="none" normalizeH="0" baseline="0" smtClean="0">
                <a:ln>
                  <a:noFill/>
                </a:ln>
                <a:solidFill>
                  <a:schemeClr val="tx1"/>
                </a:solidFill>
                <a:effectLst/>
                <a:latin typeface="Arial" panose="020B0604020202020204" pitchFamily="34" charset="0"/>
              </a:rPr>
              <a:t>從...來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θεοῦ,</a:t>
            </a:r>
            <a:r>
              <a:rPr kumimoji="0" lang="en-US" altLang="en-US" sz="1800" b="0" i="0" u="none" strike="noStrike" cap="none" normalizeH="0" baseline="0" smtClean="0">
                <a:ln>
                  <a:noFill/>
                </a:ln>
                <a:solidFill>
                  <a:schemeClr val="tx1"/>
                </a:solidFill>
                <a:effectLst/>
                <a:latin typeface="Arial" panose="020B0604020202020204" pitchFamily="34" charset="0"/>
              </a:rPr>
              <a:t>上帝,</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δικαιοσύνη</a:t>
            </a:r>
            <a:r>
              <a:rPr kumimoji="0" lang="en-US" altLang="en-US" sz="1800" b="0" i="0" u="none" strike="noStrike" cap="none" normalizeH="0" baseline="0" smtClean="0">
                <a:ln>
                  <a:noFill/>
                </a:ln>
                <a:solidFill>
                  <a:schemeClr val="tx1"/>
                </a:solidFill>
                <a:effectLst/>
                <a:latin typeface="Arial" panose="020B0604020202020204" pitchFamily="34" charset="0"/>
              </a:rPr>
              <a:t>公義</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τε</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καὶ</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ἁγιασμὸς</a:t>
            </a:r>
            <a:r>
              <a:rPr kumimoji="0" lang="en-US" altLang="en-US" sz="1800" b="0" i="0" u="none" strike="noStrike" cap="none" normalizeH="0" baseline="0" smtClean="0">
                <a:ln>
                  <a:noFill/>
                </a:ln>
                <a:solidFill>
                  <a:schemeClr val="tx1"/>
                </a:solidFill>
                <a:effectLst/>
                <a:latin typeface="Arial" panose="020B0604020202020204" pitchFamily="34" charset="0"/>
              </a:rPr>
              <a:t>聖潔</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καὶ</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ἀπολύτρωσις,</a:t>
            </a:r>
            <a:r>
              <a:rPr kumimoji="0" lang="en-US" altLang="en-US" sz="1800" b="0" i="0" u="none" strike="noStrike" cap="none" normalizeH="0" baseline="0" smtClean="0">
                <a:ln>
                  <a:noFill/>
                </a:ln>
                <a:solidFill>
                  <a:schemeClr val="tx1"/>
                </a:solidFill>
                <a:effectLst/>
                <a:latin typeface="Arial" panose="020B0604020202020204" pitchFamily="34" charset="0"/>
              </a:rPr>
              <a:t>救贖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978" y="363579"/>
            <a:ext cx="9446795" cy="6214642"/>
          </a:xfrm>
          <a:prstGeom prst="rect">
            <a:avLst/>
          </a:prstGeom>
        </p:spPr>
      </p:pic>
      <p:sp>
        <p:nvSpPr>
          <p:cNvPr id="3" name="TextBox 2"/>
          <p:cNvSpPr txBox="1"/>
          <p:nvPr/>
        </p:nvSpPr>
        <p:spPr>
          <a:xfrm>
            <a:off x="3043451" y="4600167"/>
            <a:ext cx="6605516" cy="1862048"/>
          </a:xfrm>
          <a:prstGeom prst="rect">
            <a:avLst/>
          </a:prstGeom>
          <a:noFill/>
        </p:spPr>
        <p:txBody>
          <a:bodyPr wrap="square" rtlCol="0">
            <a:spAutoFit/>
          </a:bodyPr>
          <a:lstStyle/>
          <a:p>
            <a:pPr algn="ctr"/>
            <a:r>
              <a:rPr lang="en-US" altLang="zh-TW" sz="11500" dirty="0" smtClean="0">
                <a:solidFill>
                  <a:schemeClr val="bg1"/>
                </a:solidFill>
                <a:latin typeface="Chiller" panose="04020404031007020602" pitchFamily="82" charset="0"/>
              </a:rPr>
              <a:t>CANCELLED!</a:t>
            </a:r>
          </a:p>
        </p:txBody>
      </p:sp>
    </p:spTree>
    <p:extLst>
      <p:ext uri="{BB962C8B-B14F-4D97-AF65-F5344CB8AC3E}">
        <p14:creationId xmlns:p14="http://schemas.microsoft.com/office/powerpoint/2010/main" val="1225469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686067" y="468573"/>
            <a:ext cx="8850574" cy="5900382"/>
          </a:xfrm>
          <a:prstGeom prst="rect">
            <a:avLst/>
          </a:prstGeom>
        </p:spPr>
      </p:pic>
    </p:spTree>
    <p:extLst>
      <p:ext uri="{BB962C8B-B14F-4D97-AF65-F5344CB8AC3E}">
        <p14:creationId xmlns:p14="http://schemas.microsoft.com/office/powerpoint/2010/main" val="606913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ἐξ出於</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αὐτοῦ</a:t>
            </a:r>
            <a:r>
              <a:rPr kumimoji="0" lang="en-US" altLang="en-US" sz="1800" b="0" i="0" u="none" strike="noStrike" cap="none" normalizeH="0" baseline="0" smtClean="0">
                <a:ln>
                  <a:noFill/>
                </a:ln>
                <a:solidFill>
                  <a:schemeClr val="tx1"/>
                </a:solidFill>
                <a:effectLst/>
                <a:latin typeface="Arial" panose="020B0604020202020204" pitchFamily="34" charset="0"/>
              </a:rPr>
              <a:t>他(=上帝)</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δὲ</a:t>
            </a:r>
            <a:r>
              <a:rPr kumimoji="0" lang="en-US" altLang="en-US" sz="1800" b="0" i="0" u="none" strike="noStrike" cap="none" normalizeH="0" baseline="0" smtClean="0">
                <a:ln>
                  <a:noFill/>
                </a:ln>
                <a:solidFill>
                  <a:schemeClr val="tx1"/>
                </a:solidFill>
                <a:effectLst/>
                <a:latin typeface="Arial" panose="020B0604020202020204" pitchFamily="34" charset="0"/>
              </a:rPr>
              <a:t>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ὑμεῖς</a:t>
            </a:r>
            <a:r>
              <a:rPr kumimoji="0" lang="en-US" altLang="en-US" sz="1800" b="0" i="0" u="none" strike="noStrike" cap="none" normalizeH="0" baseline="0" smtClean="0">
                <a:ln>
                  <a:noFill/>
                </a:ln>
                <a:solidFill>
                  <a:schemeClr val="tx1"/>
                </a:solidFill>
                <a:effectLst/>
                <a:latin typeface="Arial" panose="020B0604020202020204" pitchFamily="34" charset="0"/>
              </a:rPr>
              <a:t>你們</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ἐστε</a:t>
            </a:r>
            <a:r>
              <a:rPr kumimoji="0" lang="en-US" altLang="en-US" sz="1800" b="0" i="0" u="none" strike="noStrike" cap="none" normalizeH="0" baseline="0" smtClean="0">
                <a:ln>
                  <a:noFill/>
                </a:ln>
                <a:solidFill>
                  <a:schemeClr val="tx1"/>
                </a:solidFill>
                <a:effectLst/>
                <a:latin typeface="Arial" panose="020B0604020202020204" pitchFamily="34" charset="0"/>
              </a:rPr>
              <a:t>是</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ἐν</a:t>
            </a:r>
            <a:r>
              <a:rPr kumimoji="0" lang="en-US" altLang="en-US" sz="1800" b="0" i="0" u="none" strike="noStrike" cap="none" normalizeH="0" baseline="0" smtClean="0">
                <a:ln>
                  <a:noFill/>
                </a:ln>
                <a:solidFill>
                  <a:schemeClr val="tx1"/>
                </a:solidFill>
                <a:effectLst/>
                <a:latin typeface="Arial" panose="020B0604020202020204" pitchFamily="34" charset="0"/>
              </a:rPr>
              <a:t>在...裡</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Χριστῷ</a:t>
            </a:r>
            <a:r>
              <a:rPr kumimoji="0" lang="en-US" altLang="en-US" sz="1800" b="0" i="0" u="none" strike="noStrike" cap="none" normalizeH="0" baseline="0" smtClean="0">
                <a:ln>
                  <a:noFill/>
                </a:ln>
                <a:solidFill>
                  <a:schemeClr val="tx1"/>
                </a:solidFill>
                <a:effectLst/>
                <a:latin typeface="Arial" panose="020B0604020202020204" pitchFamily="34" charset="0"/>
              </a:rPr>
              <a:t>基督</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Ἰησοῦ,</a:t>
            </a:r>
            <a:r>
              <a:rPr kumimoji="0" lang="en-US" altLang="en-US" sz="1800" b="0" i="0" u="none" strike="noStrike" cap="none" normalizeH="0" baseline="0" smtClean="0">
                <a:ln>
                  <a:noFill/>
                </a:ln>
                <a:solidFill>
                  <a:schemeClr val="tx1"/>
                </a:solidFill>
                <a:effectLst/>
                <a:latin typeface="Arial" panose="020B0604020202020204" pitchFamily="34" charset="0"/>
              </a:rPr>
              <a:t>耶穌,</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ὃς</a:t>
            </a:r>
            <a:r>
              <a:rPr kumimoji="0" lang="en-US" altLang="en-US" sz="1800" b="0" i="0" u="none" strike="noStrike" cap="none" normalizeH="0" baseline="0" smtClean="0">
                <a:ln>
                  <a:noFill/>
                </a:ln>
                <a:solidFill>
                  <a:schemeClr val="tx1"/>
                </a:solidFill>
                <a:effectLst/>
                <a:latin typeface="Arial" panose="020B0604020202020204" pitchFamily="34" charset="0"/>
              </a:rPr>
              <a:t>他</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ἐγενήθη</a:t>
            </a:r>
            <a:r>
              <a:rPr kumimoji="0" lang="en-US" altLang="en-US" sz="1800" b="0" i="0" u="none" strike="noStrike" cap="none" normalizeH="0" baseline="0" smtClean="0">
                <a:ln>
                  <a:noFill/>
                </a:ln>
                <a:solidFill>
                  <a:schemeClr val="tx1"/>
                </a:solidFill>
                <a:effectLst/>
                <a:latin typeface="Arial" panose="020B0604020202020204" pitchFamily="34" charset="0"/>
              </a:rPr>
              <a:t>成為#了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σοφία</a:t>
            </a:r>
            <a:r>
              <a:rPr kumimoji="0" lang="en-US" altLang="en-US" sz="1800" b="0" i="0" u="none" strike="noStrike" cap="none" normalizeH="0" baseline="0" smtClean="0">
                <a:ln>
                  <a:noFill/>
                </a:ln>
                <a:solidFill>
                  <a:schemeClr val="tx1"/>
                </a:solidFill>
                <a:effectLst/>
                <a:latin typeface="Arial" panose="020B0604020202020204" pitchFamily="34" charset="0"/>
              </a:rPr>
              <a:t>智慧</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ἡμῖν</a:t>
            </a:r>
            <a:r>
              <a:rPr kumimoji="0" lang="en-US" altLang="en-US" sz="1800" b="0" i="0" u="none" strike="noStrike" cap="none" normalizeH="0" baseline="0" smtClean="0">
                <a:ln>
                  <a:noFill/>
                </a:ln>
                <a:solidFill>
                  <a:schemeClr val="tx1"/>
                </a:solidFill>
                <a:effectLst/>
                <a:latin typeface="Arial" panose="020B0604020202020204" pitchFamily="34" charset="0"/>
              </a:rPr>
              <a:t>我們#的</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ἀπὸ</a:t>
            </a:r>
            <a:r>
              <a:rPr kumimoji="0" lang="en-US" altLang="en-US" sz="1800" b="0" i="0" u="none" strike="noStrike" cap="none" normalizeH="0" baseline="0" smtClean="0">
                <a:ln>
                  <a:noFill/>
                </a:ln>
                <a:solidFill>
                  <a:schemeClr val="tx1"/>
                </a:solidFill>
                <a:effectLst/>
                <a:latin typeface="Arial" panose="020B0604020202020204" pitchFamily="34" charset="0"/>
              </a:rPr>
              <a:t>從...來</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θεοῦ,</a:t>
            </a:r>
            <a:r>
              <a:rPr kumimoji="0" lang="en-US" altLang="en-US" sz="1800" b="0" i="0" u="none" strike="noStrike" cap="none" normalizeH="0" baseline="0" smtClean="0">
                <a:ln>
                  <a:noFill/>
                </a:ln>
                <a:solidFill>
                  <a:schemeClr val="tx1"/>
                </a:solidFill>
                <a:effectLst/>
                <a:latin typeface="Arial" panose="020B0604020202020204" pitchFamily="34" charset="0"/>
              </a:rPr>
              <a:t>上帝,</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δικαιοσύνη</a:t>
            </a:r>
            <a:r>
              <a:rPr kumimoji="0" lang="en-US" altLang="en-US" sz="1800" b="0" i="0" u="none" strike="noStrike" cap="none" normalizeH="0" baseline="0" smtClean="0">
                <a:ln>
                  <a:noFill/>
                </a:ln>
                <a:solidFill>
                  <a:schemeClr val="tx1"/>
                </a:solidFill>
                <a:effectLst/>
                <a:latin typeface="Arial" panose="020B0604020202020204" pitchFamily="34" charset="0"/>
              </a:rPr>
              <a:t>公義</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τε</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καὶ</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ἁγιασμὸς</a:t>
            </a:r>
            <a:r>
              <a:rPr kumimoji="0" lang="en-US" altLang="en-US" sz="1800" b="0" i="0" u="none" strike="noStrike" cap="none" normalizeH="0" baseline="0" smtClean="0">
                <a:ln>
                  <a:noFill/>
                </a:ln>
                <a:solidFill>
                  <a:schemeClr val="tx1"/>
                </a:solidFill>
                <a:effectLst/>
                <a:latin typeface="Arial" panose="020B0604020202020204" pitchFamily="34" charset="0"/>
              </a:rPr>
              <a:t>聖潔</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καὶ</a:t>
            </a:r>
            <a:r>
              <a:rPr kumimoji="0" lang="en-US" altLang="en-US" sz="1800" b="0" i="0" u="none" strike="noStrike" cap="none" normalizeH="0" baseline="0" smtClean="0">
                <a:ln>
                  <a:noFill/>
                </a:ln>
                <a:solidFill>
                  <a:schemeClr val="tx1"/>
                </a:solidFill>
                <a:effectLst/>
                <a:latin typeface="Arial" panose="020B0604020202020204" pitchFamily="34" charset="0"/>
              </a:rPr>
              <a:t>-</a:t>
            </a:r>
            <a:r>
              <a:rPr kumimoji="0" lang="en-US" altLang="en-US"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 </a:t>
            </a:r>
            <a:r>
              <a:rPr kumimoji="0" lang="en-US" altLang="en-US" sz="1800" b="0" i="0" u="none" strike="noStrike" cap="none" normalizeH="0" baseline="0" smtClean="0">
                <a:ln>
                  <a:noFill/>
                </a:ln>
                <a:solidFill>
                  <a:schemeClr val="tx1"/>
                </a:solidFill>
                <a:effectLst/>
              </a:rPr>
              <a:t>ἀπολύτρωσις,</a:t>
            </a:r>
            <a:r>
              <a:rPr kumimoji="0" lang="en-US" altLang="en-US" sz="1800" b="0" i="0" u="none" strike="noStrike" cap="none" normalizeH="0" baseline="0" smtClean="0">
                <a:ln>
                  <a:noFill/>
                </a:ln>
                <a:solidFill>
                  <a:schemeClr val="tx1"/>
                </a:solidFill>
                <a:effectLst/>
                <a:latin typeface="Arial" panose="020B0604020202020204" pitchFamily="34" charset="0"/>
              </a:rPr>
              <a:t>救贖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11451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8842" y="557588"/>
            <a:ext cx="9144000" cy="475514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dirty="0">
              <a:solidFill>
                <a:srgbClr val="FFFFFF"/>
              </a:solidFill>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Cancel</a:t>
            </a:r>
            <a:r>
              <a:rPr kumimoji="1" lang="en-US" altLang="zh-TW" sz="4400" b="1" i="0" u="none" strike="noStrike" kern="1200" cap="none" spc="0" normalizeH="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Culture</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BLM</a:t>
            </a:r>
          </a:p>
          <a:p>
            <a:pPr marR="0" lvl="0" algn="l" defTabSz="914400" rtl="0" eaLnBrk="1" fontAlgn="base" latinLnBrk="0" hangingPunct="1">
              <a:lnSpc>
                <a:spcPct val="100000"/>
              </a:lnSpc>
              <a:spcBef>
                <a:spcPct val="0"/>
              </a:spcBef>
              <a:spcAft>
                <a:spcPct val="0"/>
              </a:spcAft>
              <a:buClrTx/>
              <a:buSzTx/>
              <a:tabLst/>
              <a:defRPr/>
            </a:pPr>
            <a:endParaRPr kumimoji="1"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1" lang="en-US" altLang="zh-TW" sz="4400" b="1" i="0" u="none" strike="noStrike" kern="1200" cap="none" spc="0" normalizeH="0" baseline="0" noProof="0" dirty="0" err="1" smtClean="0">
                <a:ln>
                  <a:noFill/>
                </a:ln>
                <a:solidFill>
                  <a:srgbClr val="FFFFFF"/>
                </a:solidFill>
                <a:effectLst/>
                <a:uLnTx/>
                <a:uFillTx/>
                <a:latin typeface="Century" panose="02040604050505020304" pitchFamily="18" charset="0"/>
                <a:ea typeface="DFKai-SB" panose="03000509000000000000" pitchFamily="65" charset="-120"/>
                <a:cs typeface="+mn-cs"/>
              </a:rPr>
              <a:t>MeToo</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en-US" altLang="zh-TW" sz="4400" b="1" dirty="0" smtClean="0">
                <a:solidFill>
                  <a:schemeClr val="bg1"/>
                </a:solidFill>
                <a:latin typeface="Century" panose="02040604050505020304" pitchFamily="18" charset="0"/>
                <a:ea typeface="DFKai-SB" panose="03000509000000000000" pitchFamily="65" charset="-120"/>
              </a:rPr>
              <a:t>Woke Outrage</a:t>
            </a:r>
          </a:p>
          <a:p>
            <a:pPr lvl="0" defTabSz="914400" fontAlgn="base">
              <a:spcBef>
                <a:spcPct val="0"/>
              </a:spcBef>
              <a:spcAft>
                <a:spcPct val="0"/>
              </a:spcAft>
              <a:defRPr/>
            </a:pPr>
            <a:endParaRPr kumimoji="1" lang="en-US" altLang="zh-TW" sz="1100" b="1" dirty="0" smtClean="0">
              <a:solidFill>
                <a:schemeClr val="bg1"/>
              </a:solidFill>
              <a:latin typeface="Century" panose="02040604050505020304" pitchFamily="18" charset="0"/>
              <a:ea typeface="DFKai-SB" panose="03000509000000000000" pitchFamily="65" charset="-120"/>
            </a:endParaRPr>
          </a:p>
          <a:p>
            <a:pPr marL="857250" lvl="0" indent="-857250" defTabSz="914400" fontAlgn="base">
              <a:spcBef>
                <a:spcPct val="0"/>
              </a:spcBef>
              <a:spcAft>
                <a:spcPct val="0"/>
              </a:spcAft>
              <a:buFont typeface="Arial" panose="020B0604020202020204" pitchFamily="34" charset="0"/>
              <a:buChar char="•"/>
              <a:defRPr/>
            </a:pPr>
            <a:r>
              <a:rPr kumimoji="1" lang="en-US" altLang="zh-TW" sz="4400" b="1" dirty="0" smtClean="0">
                <a:solidFill>
                  <a:schemeClr val="bg1"/>
                </a:solidFill>
                <a:latin typeface="Century" panose="02040604050505020304" pitchFamily="18" charset="0"/>
                <a:ea typeface="DFKai-SB" panose="03000509000000000000" pitchFamily="65" charset="-120"/>
              </a:rPr>
              <a:t>Woke Leftists</a:t>
            </a:r>
          </a:p>
          <a:p>
            <a:pPr marL="857250" lvl="0" indent="-857250" defTabSz="914400" fontAlgn="base">
              <a:spcBef>
                <a:spcPct val="0"/>
              </a:spcBef>
              <a:spcAft>
                <a:spcPct val="0"/>
              </a:spcAft>
              <a:buFont typeface="Arial" panose="020B0604020202020204" pitchFamily="34" charset="0"/>
              <a:buChar char="•"/>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25207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3056" y="368152"/>
            <a:ext cx="9453350" cy="543225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5400" b="1" u="sng" dirty="0" smtClean="0">
                <a:solidFill>
                  <a:srgbClr val="FFFFFF"/>
                </a:solidFill>
                <a:latin typeface="Century" panose="02040604050505020304" pitchFamily="18" charset="0"/>
                <a:ea typeface="DFKai-SB" panose="03000509000000000000" pitchFamily="65" charset="-120"/>
              </a:rPr>
              <a:t>Cancel Culture</a:t>
            </a:r>
            <a:r>
              <a:rPr kumimoji="1" lang="zh-TW" altLang="en-US" sz="5400" b="1" u="sng" dirty="0" smtClean="0">
                <a:solidFill>
                  <a:srgbClr val="FFFFFF"/>
                </a:solidFill>
                <a:latin typeface="Century" panose="02040604050505020304" pitchFamily="18" charset="0"/>
                <a:ea typeface="DFKai-SB" panose="03000509000000000000" pitchFamily="65" charset="-120"/>
              </a:rPr>
              <a:t> </a:t>
            </a:r>
            <a:r>
              <a:rPr kumimoji="1" lang="zh-TW" altLang="en-US" sz="6000" b="1" u="sng" dirty="0" smtClean="0">
                <a:solidFill>
                  <a:srgbClr val="FFFFFF"/>
                </a:solidFill>
                <a:latin typeface="Century" panose="02040604050505020304" pitchFamily="18" charset="0"/>
                <a:ea typeface="DFKai-SB" panose="03000509000000000000" pitchFamily="65" charset="-120"/>
              </a:rPr>
              <a:t>對立文化</a:t>
            </a:r>
            <a:endParaRPr kumimoji="1"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00" b="1" dirty="0" smtClean="0">
              <a:solidFill>
                <a:srgbClr val="FFFFFF"/>
              </a:solidFill>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dirty="0">
              <a:solidFill>
                <a:srgbClr val="FFFFFF"/>
              </a:solidFill>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出發點</a:t>
            </a:r>
            <a:r>
              <a:rPr kumimoji="1" lang="zh-TW" altLang="en-US"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1" lang="zh-TW"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揭發個人或團體過去</a:t>
            </a:r>
            <a:r>
              <a:rPr kumimoji="1" lang="zh-TW" altLang="en-US" sz="32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錯誤的</a:t>
            </a:r>
            <a:r>
              <a:rPr kumimoji="1" lang="zh-TW"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言行</a:t>
            </a:r>
            <a:endPar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indent="-857250" defTabSz="914400" fontAlgn="base">
              <a:spcBef>
                <a:spcPct val="0"/>
              </a:spcBef>
              <a:spcAft>
                <a:spcPct val="0"/>
              </a:spcAft>
              <a:buFont typeface="Arial" panose="020B0604020202020204" pitchFamily="34" charset="0"/>
              <a:buChar char="•"/>
              <a:defRPr/>
            </a:pPr>
            <a:r>
              <a:rPr kumimoji="1" lang="zh-TW" altLang="en-US" sz="4400" b="1" dirty="0">
                <a:solidFill>
                  <a:schemeClr val="bg1"/>
                </a:solidFill>
                <a:latin typeface="Century" panose="02040604050505020304" pitchFamily="18" charset="0"/>
                <a:ea typeface="DFKai-SB" panose="03000509000000000000" pitchFamily="65" charset="-120"/>
              </a:rPr>
              <a:t>根基：</a:t>
            </a:r>
            <a:r>
              <a:rPr kumimoji="1" lang="zh-TW" altLang="en-US" sz="3200" b="1" dirty="0">
                <a:solidFill>
                  <a:schemeClr val="bg1"/>
                </a:solidFill>
                <a:latin typeface="Century" panose="02040604050505020304" pitchFamily="18" charset="0"/>
                <a:ea typeface="DFKai-SB" panose="03000509000000000000" pitchFamily="65" charset="-120"/>
              </a:rPr>
              <a:t>論斷、控告為根基，帶來懼</a:t>
            </a:r>
            <a:r>
              <a:rPr kumimoji="1" lang="zh-TW" altLang="en-US" sz="3200" b="1" dirty="0" smtClean="0">
                <a:solidFill>
                  <a:schemeClr val="bg1"/>
                </a:solidFill>
                <a:latin typeface="Century" panose="02040604050505020304" pitchFamily="18" charset="0"/>
                <a:ea typeface="DFKai-SB" panose="03000509000000000000" pitchFamily="65" charset="-120"/>
              </a:rPr>
              <a:t>怕刑罰</a:t>
            </a:r>
            <a:endParaRPr kumimoji="1" lang="en-US" altLang="zh-TW" sz="3200" b="1" dirty="0">
              <a:solidFill>
                <a:schemeClr val="bg1"/>
              </a:solidFill>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400" b="1" dirty="0" smtClean="0">
                <a:solidFill>
                  <a:schemeClr val="bg1"/>
                </a:solidFill>
                <a:latin typeface="Century" panose="02040604050505020304" pitchFamily="18" charset="0"/>
                <a:ea typeface="DFKai-SB" panose="03000509000000000000" pitchFamily="65" charset="-120"/>
              </a:rPr>
              <a:t>態度</a:t>
            </a:r>
            <a:r>
              <a:rPr kumimoji="1" lang="zh-TW" altLang="en-US" sz="4000" b="1" dirty="0" smtClean="0">
                <a:solidFill>
                  <a:schemeClr val="bg1"/>
                </a:solidFill>
                <a:latin typeface="Century" panose="02040604050505020304" pitchFamily="18" charset="0"/>
                <a:ea typeface="DFKai-SB" panose="03000509000000000000" pitchFamily="65" charset="-120"/>
              </a:rPr>
              <a:t>：</a:t>
            </a:r>
            <a:r>
              <a:rPr kumimoji="1" lang="zh-TW" altLang="en-US" sz="3200" b="1" dirty="0" smtClean="0">
                <a:solidFill>
                  <a:schemeClr val="bg1"/>
                </a:solidFill>
                <a:latin typeface="Century" panose="02040604050505020304" pitchFamily="18" charset="0"/>
                <a:ea typeface="DFKai-SB" panose="03000509000000000000" pitchFamily="65" charset="-120"/>
              </a:rPr>
              <a:t>口</a:t>
            </a:r>
            <a:r>
              <a:rPr kumimoji="1" lang="zh-TW" altLang="en-US" sz="3200" b="1" dirty="0">
                <a:solidFill>
                  <a:schemeClr val="bg1"/>
                </a:solidFill>
                <a:latin typeface="Century" panose="02040604050505020304" pitchFamily="18" charset="0"/>
                <a:ea typeface="DFKai-SB" panose="03000509000000000000" pitchFamily="65" charset="-120"/>
              </a:rPr>
              <a:t>袋裡帶著「</a:t>
            </a:r>
            <a:r>
              <a:rPr kumimoji="1" lang="zh-TW" altLang="en-US" sz="3200" b="1" u="sng" dirty="0">
                <a:solidFill>
                  <a:schemeClr val="bg1"/>
                </a:solidFill>
                <a:latin typeface="Century" panose="02040604050505020304" pitchFamily="18" charset="0"/>
                <a:ea typeface="DFKai-SB" panose="03000509000000000000" pitchFamily="65" charset="-120"/>
              </a:rPr>
              <a:t>石頭</a:t>
            </a:r>
            <a:r>
              <a:rPr kumimoji="1" lang="zh-TW" altLang="en-US" sz="3200" b="1" dirty="0">
                <a:solidFill>
                  <a:schemeClr val="bg1"/>
                </a:solidFill>
                <a:latin typeface="Century" panose="02040604050505020304" pitchFamily="18" charset="0"/>
                <a:ea typeface="DFKai-SB" panose="03000509000000000000" pitchFamily="65" charset="-120"/>
              </a:rPr>
              <a:t>」來</a:t>
            </a:r>
            <a:r>
              <a:rPr kumimoji="1" lang="zh-TW" altLang="en-US" sz="3200" b="1" dirty="0" smtClean="0">
                <a:solidFill>
                  <a:schemeClr val="bg1"/>
                </a:solidFill>
                <a:latin typeface="Century" panose="02040604050505020304" pitchFamily="18" charset="0"/>
                <a:ea typeface="DFKai-SB" panose="03000509000000000000" pitchFamily="65" charset="-120"/>
              </a:rPr>
              <a:t>對話</a:t>
            </a:r>
            <a:endParaRPr kumimoji="1" lang="en-US" altLang="zh-TW" sz="4000" b="1" dirty="0" smtClean="0">
              <a:solidFill>
                <a:schemeClr val="bg1"/>
              </a:solidFill>
              <a:latin typeface="Century" panose="02040604050505020304" pitchFamily="18" charset="0"/>
              <a:ea typeface="DFKai-SB" panose="03000509000000000000" pitchFamily="65" charset="-120"/>
            </a:endParaRPr>
          </a:p>
          <a:p>
            <a:pPr marL="857250" lvl="0" indent="-857250" defTabSz="914400" fontAlgn="base">
              <a:spcBef>
                <a:spcPct val="0"/>
              </a:spcBef>
              <a:spcAft>
                <a:spcPct val="0"/>
              </a:spcAft>
              <a:buFont typeface="Arial" panose="020B0604020202020204" pitchFamily="34" charset="0"/>
              <a:buChar char="•"/>
              <a:defRPr/>
            </a:pPr>
            <a:endParaRPr kumimoji="1" lang="en-US" altLang="zh-TW" sz="1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Century" panose="02040604050505020304" pitchFamily="18" charset="0"/>
                <a:ea typeface="DFKai-SB" panose="03000509000000000000" pitchFamily="65" charset="-120"/>
              </a:rPr>
              <a:t>行動</a:t>
            </a:r>
            <a:r>
              <a:rPr kumimoji="1" lang="zh-TW" altLang="en-US" sz="4000" b="1" dirty="0">
                <a:solidFill>
                  <a:srgbClr val="FFFFFF"/>
                </a:solidFill>
                <a:latin typeface="Century" panose="02040604050505020304" pitchFamily="18" charset="0"/>
                <a:ea typeface="DFKai-SB" panose="03000509000000000000" pitchFamily="65" charset="-120"/>
              </a:rPr>
              <a:t>：</a:t>
            </a:r>
            <a:r>
              <a:rPr kumimoji="1" lang="zh-TW" altLang="en-US" sz="3200" b="1" dirty="0">
                <a:solidFill>
                  <a:srgbClr val="FFFFFF"/>
                </a:solidFill>
                <a:latin typeface="Century" panose="02040604050505020304" pitchFamily="18" charset="0"/>
                <a:ea typeface="DFKai-SB" panose="03000509000000000000" pitchFamily="65" charset="-120"/>
              </a:rPr>
              <a:t>抵制、公</a:t>
            </a:r>
            <a:r>
              <a:rPr kumimoji="1" lang="zh-TW" altLang="en-US" sz="3200" b="1" dirty="0" smtClean="0">
                <a:solidFill>
                  <a:srgbClr val="FFFFFF"/>
                </a:solidFill>
                <a:latin typeface="Century" panose="02040604050505020304" pitchFamily="18" charset="0"/>
                <a:ea typeface="DFKai-SB" panose="03000509000000000000" pitchFamily="65" charset="-120"/>
              </a:rPr>
              <a:t>審、羞辱、懲</a:t>
            </a:r>
            <a:r>
              <a:rPr kumimoji="1" lang="zh-TW" altLang="en-US" sz="3200" b="1" dirty="0">
                <a:solidFill>
                  <a:srgbClr val="FFFFFF"/>
                </a:solidFill>
                <a:latin typeface="Century" panose="02040604050505020304" pitchFamily="18" charset="0"/>
                <a:ea typeface="DFKai-SB" panose="03000509000000000000" pitchFamily="65" charset="-120"/>
              </a:rPr>
              <a:t>罰、報復</a:t>
            </a:r>
            <a:endParaRPr kumimoji="1" lang="en-US" altLang="zh-TW" sz="4000" b="1" dirty="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endParaRPr kumimoji="1" lang="en-US" altLang="zh-TW" sz="1000" b="1" dirty="0" smtClean="0">
              <a:solidFill>
                <a:schemeClr val="bg1"/>
              </a:solidFill>
              <a:latin typeface="Century" panose="02040604050505020304" pitchFamily="18" charset="0"/>
              <a:ea typeface="DFKai-SB" panose="03000509000000000000" pitchFamily="65" charset="-120"/>
            </a:endParaRPr>
          </a:p>
          <a:p>
            <a:pPr marL="857250" indent="-857250" defTabSz="914400" fontAlgn="base">
              <a:spcBef>
                <a:spcPct val="0"/>
              </a:spcBef>
              <a:spcAft>
                <a:spcPct val="0"/>
              </a:spcAft>
              <a:buFont typeface="Arial" panose="020B0604020202020204" pitchFamily="34" charset="0"/>
              <a:buChar char="•"/>
              <a:defRPr/>
            </a:pPr>
            <a:r>
              <a:rPr kumimoji="1" lang="zh-TW" altLang="en-US" sz="4400" b="1" dirty="0" smtClean="0">
                <a:solidFill>
                  <a:schemeClr val="bg1"/>
                </a:solidFill>
                <a:latin typeface="Century" panose="02040604050505020304" pitchFamily="18" charset="0"/>
                <a:ea typeface="DFKai-SB" panose="03000509000000000000" pitchFamily="65" charset="-120"/>
              </a:rPr>
              <a:t>盲點</a:t>
            </a:r>
            <a:r>
              <a:rPr kumimoji="1" lang="zh-TW" altLang="en-US" sz="4000" b="1" dirty="0" smtClean="0">
                <a:solidFill>
                  <a:schemeClr val="bg1"/>
                </a:solidFill>
                <a:latin typeface="Century" panose="02040604050505020304" pitchFamily="18" charset="0"/>
                <a:ea typeface="DFKai-SB" panose="03000509000000000000" pitchFamily="65" charset="-120"/>
              </a:rPr>
              <a:t>：</a:t>
            </a:r>
            <a:r>
              <a:rPr kumimoji="1" lang="zh-TW" altLang="en-US" sz="3200" b="1" dirty="0" smtClean="0">
                <a:solidFill>
                  <a:schemeClr val="bg1"/>
                </a:solidFill>
                <a:latin typeface="Century" panose="02040604050505020304" pitchFamily="18" charset="0"/>
                <a:ea typeface="DFKai-SB" panose="03000509000000000000" pitchFamily="65" charset="-120"/>
              </a:rPr>
              <a:t>沒</a:t>
            </a:r>
            <a:r>
              <a:rPr kumimoji="1" lang="zh-TW" altLang="en-US" sz="3200" b="1" dirty="0">
                <a:solidFill>
                  <a:schemeClr val="bg1"/>
                </a:solidFill>
                <a:latin typeface="Century" panose="02040604050505020304" pitchFamily="18" charset="0"/>
                <a:ea typeface="DFKai-SB" panose="03000509000000000000" pitchFamily="65" charset="-120"/>
              </a:rPr>
              <a:t>有饒恕、和好、醫治、恢</a:t>
            </a:r>
            <a:r>
              <a:rPr kumimoji="1" lang="zh-TW" altLang="en-US" sz="3200" b="1" dirty="0" smtClean="0">
                <a:solidFill>
                  <a:schemeClr val="bg1"/>
                </a:solidFill>
                <a:latin typeface="Century" panose="02040604050505020304" pitchFamily="18" charset="0"/>
                <a:ea typeface="DFKai-SB" panose="03000509000000000000" pitchFamily="65" charset="-120"/>
              </a:rPr>
              <a:t>復、尊榮</a:t>
            </a:r>
            <a:endParaRPr kumimoji="1" lang="en-US" altLang="zh-TW" sz="4000" b="1" dirty="0" smtClean="0">
              <a:solidFill>
                <a:schemeClr val="bg1"/>
              </a:solidFill>
              <a:latin typeface="Century" panose="02040604050505020304" pitchFamily="18" charset="0"/>
              <a:ea typeface="DFKai-SB" panose="03000509000000000000" pitchFamily="65" charset="-120"/>
            </a:endParaRPr>
          </a:p>
          <a:p>
            <a:pPr marL="857250" lvl="0" indent="-857250" defTabSz="914400" fontAlgn="base">
              <a:spcBef>
                <a:spcPct val="0"/>
              </a:spcBef>
              <a:spcAft>
                <a:spcPct val="0"/>
              </a:spcAft>
              <a:buFont typeface="Arial" panose="020B0604020202020204" pitchFamily="34" charset="0"/>
              <a:buChar char="•"/>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7499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471" y="102322"/>
            <a:ext cx="8960275" cy="6309420"/>
          </a:xfrm>
          <a:prstGeom prst="rect">
            <a:avLst/>
          </a:prstGeom>
        </p:spPr>
        <p:txBody>
          <a:bodyPr wrap="square">
            <a:spAutoFit/>
          </a:bodyPr>
          <a:lstStyle/>
          <a:p>
            <a:pPr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  神對</a:t>
            </a:r>
            <a:r>
              <a:rPr kumimoji="1" lang="zh-TW" altLang="en-US" sz="4400" b="1" dirty="0">
                <a:solidFill>
                  <a:srgbClr val="FFFFFF"/>
                </a:solidFill>
                <a:latin typeface="DFKai-SB" panose="03000509000000000000" pitchFamily="65" charset="-120"/>
                <a:ea typeface="DFKai-SB" panose="03000509000000000000" pitchFamily="65" charset="-120"/>
              </a:rPr>
              <a:t>約拿說：「你因這棵蓖麻發怒合乎理嗎？」他說：「我發怒以至於死，都合乎理！</a:t>
            </a:r>
            <a:r>
              <a:rPr kumimoji="1" lang="zh-TW" altLang="en-US" sz="4400" b="1" dirty="0" smtClean="0">
                <a:solidFill>
                  <a:srgbClr val="FFFFFF"/>
                </a:solidFill>
                <a:latin typeface="DFKai-SB" panose="03000509000000000000" pitchFamily="65" charset="-120"/>
                <a:ea typeface="DFKai-SB" panose="03000509000000000000" pitchFamily="65" charset="-120"/>
              </a:rPr>
              <a:t>」 耶</a:t>
            </a:r>
            <a:r>
              <a:rPr kumimoji="1" lang="zh-TW" altLang="en-US" sz="4400" b="1" dirty="0">
                <a:solidFill>
                  <a:srgbClr val="FFFFFF"/>
                </a:solidFill>
                <a:latin typeface="DFKai-SB" panose="03000509000000000000" pitchFamily="65" charset="-120"/>
                <a:ea typeface="DFKai-SB" panose="03000509000000000000" pitchFamily="65" charset="-120"/>
              </a:rPr>
              <a:t>和華說：「這蓖麻不是你栽種的，也不是你培養的；一夜發生，一夜乾死，你尚且愛惜</a:t>
            </a:r>
            <a:r>
              <a:rPr kumimoji="1" lang="zh-TW" altLang="en-US" sz="4400" b="1" dirty="0" smtClean="0">
                <a:solidFill>
                  <a:srgbClr val="FFFFFF"/>
                </a:solidFill>
                <a:latin typeface="DFKai-SB" panose="03000509000000000000" pitchFamily="65" charset="-120"/>
                <a:ea typeface="DFKai-SB" panose="03000509000000000000" pitchFamily="65" charset="-120"/>
              </a:rPr>
              <a:t>；何</a:t>
            </a:r>
            <a:r>
              <a:rPr kumimoji="1" lang="zh-TW" altLang="en-US" sz="4400" b="1" dirty="0">
                <a:solidFill>
                  <a:srgbClr val="FFFFFF"/>
                </a:solidFill>
                <a:latin typeface="DFKai-SB" panose="03000509000000000000" pitchFamily="65" charset="-120"/>
                <a:ea typeface="DFKai-SB" panose="03000509000000000000" pitchFamily="65" charset="-120"/>
              </a:rPr>
              <a:t>況這尼尼微大城，其中不能分辨左手右手的有十二萬多人，並有許多牲畜，我豈能不愛惜呢？</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約拿書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Jonah 4:9-11</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348710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471" y="484460"/>
            <a:ext cx="8960275" cy="5447645"/>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弟兄們，我心裡所願的，向</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神所求的，是要以色列人得救</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可以證明，他們向</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神有熱心，但不是按著真知識</a:t>
            </a:r>
            <a:r>
              <a:rPr kumimoji="1" lang="zh-TW" altLang="en-US" sz="4400" b="1" dirty="0" smtClean="0">
                <a:solidFill>
                  <a:srgbClr val="FFFFFF"/>
                </a:solidFill>
                <a:latin typeface="DFKai-SB" panose="03000509000000000000" pitchFamily="65" charset="-120"/>
                <a:ea typeface="DFKai-SB" panose="03000509000000000000" pitchFamily="65" charset="-120"/>
              </a:rPr>
              <a:t>；因</a:t>
            </a:r>
            <a:r>
              <a:rPr kumimoji="1" lang="zh-TW" altLang="en-US" sz="4400" b="1" dirty="0">
                <a:solidFill>
                  <a:srgbClr val="FFFFFF"/>
                </a:solidFill>
                <a:latin typeface="DFKai-SB" panose="03000509000000000000" pitchFamily="65" charset="-120"/>
                <a:ea typeface="DFKai-SB" panose="03000509000000000000" pitchFamily="65" charset="-120"/>
              </a:rPr>
              <a:t>為不知道</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神的義，想要立自己的義，就不服</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神的義了。</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律</a:t>
            </a:r>
            <a:r>
              <a:rPr kumimoji="1" lang="zh-TW" altLang="en-US" sz="4400" b="1" dirty="0">
                <a:solidFill>
                  <a:srgbClr val="FFFFFF"/>
                </a:solidFill>
                <a:latin typeface="DFKai-SB" panose="03000509000000000000" pitchFamily="65" charset="-120"/>
                <a:ea typeface="DFKai-SB" panose="03000509000000000000" pitchFamily="65" charset="-120"/>
              </a:rPr>
              <a:t>法的總結就是基督，使凡信他的都得著義</a:t>
            </a:r>
            <a:r>
              <a:rPr kumimoji="1" lang="zh-TW" altLang="en-US" sz="4400" b="1" dirty="0" smtClean="0">
                <a:solidFill>
                  <a:srgbClr val="FFFFFF"/>
                </a:solidFill>
                <a:latin typeface="DFKai-SB" panose="03000509000000000000" pitchFamily="65" charset="-120"/>
                <a:ea typeface="DFKai-SB" panose="03000509000000000000" pitchFamily="65" charset="-120"/>
              </a:rPr>
              <a:t>。 </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Romans 10:1-4</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896627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471" y="2103993"/>
            <a:ext cx="8960275" cy="923330"/>
          </a:xfrm>
          <a:prstGeom prst="rect">
            <a:avLst/>
          </a:prstGeom>
        </p:spPr>
        <p:txBody>
          <a:bodyPr wrap="square">
            <a:spAutoFit/>
          </a:bodyPr>
          <a:lstStyle/>
          <a:p>
            <a:pPr algn="ctr" defTabSz="914400" fontAlgn="base">
              <a:spcBef>
                <a:spcPct val="0"/>
              </a:spcBef>
              <a:spcAft>
                <a:spcPct val="0"/>
              </a:spcAft>
              <a:defRPr/>
            </a:pPr>
            <a:r>
              <a:rPr kumimoji="1" lang="zh-TW" altLang="en-US" sz="5400" b="1" dirty="0" smtClean="0">
                <a:solidFill>
                  <a:srgbClr val="FFFFFF"/>
                </a:solidFill>
                <a:latin typeface="DFKai-SB" pitchFamily="65" charset="-120"/>
                <a:ea typeface="DFKai-SB" pitchFamily="65" charset="-120"/>
                <a:cs typeface="Arial" charset="0"/>
              </a:rPr>
              <a:t>哥</a:t>
            </a:r>
            <a:r>
              <a:rPr kumimoji="1" lang="zh-TW" altLang="en-US" sz="5400" b="1" dirty="0">
                <a:solidFill>
                  <a:srgbClr val="FFFFFF"/>
                </a:solidFill>
                <a:latin typeface="DFKai-SB" pitchFamily="65" charset="-120"/>
                <a:ea typeface="DFKai-SB" pitchFamily="65" charset="-120"/>
                <a:cs typeface="Arial" charset="0"/>
              </a:rPr>
              <a:t>林</a:t>
            </a:r>
            <a:r>
              <a:rPr kumimoji="1" lang="zh-TW" altLang="en-US" sz="5400" b="1" dirty="0" smtClean="0">
                <a:solidFill>
                  <a:srgbClr val="FFFFFF"/>
                </a:solidFill>
                <a:latin typeface="DFKai-SB" pitchFamily="65" charset="-120"/>
                <a:ea typeface="DFKai-SB" pitchFamily="65" charset="-120"/>
                <a:cs typeface="Arial" charset="0"/>
              </a:rPr>
              <a:t>多人希臘文化的縮影</a:t>
            </a:r>
            <a:endParaRPr lang="en-US" altLang="zh-TW" sz="4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69175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471" y="102322"/>
            <a:ext cx="8960275" cy="6417141"/>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智慧人在哪裡</a:t>
            </a:r>
            <a:r>
              <a:rPr kumimoji="1" lang="zh-TW" altLang="en-US" sz="4400" b="1" dirty="0" smtClean="0">
                <a:solidFill>
                  <a:srgbClr val="FFFFFF"/>
                </a:solidFill>
                <a:latin typeface="DFKai-SB" panose="03000509000000000000" pitchFamily="65" charset="-120"/>
                <a:ea typeface="DFKai-SB" panose="03000509000000000000" pitchFamily="65" charset="-120"/>
              </a:rPr>
              <a:t>？ 文</a:t>
            </a:r>
            <a:r>
              <a:rPr kumimoji="1" lang="zh-TW" altLang="en-US" sz="4400" b="1" dirty="0">
                <a:solidFill>
                  <a:srgbClr val="FFFFFF"/>
                </a:solidFill>
                <a:latin typeface="DFKai-SB" panose="03000509000000000000" pitchFamily="65" charset="-120"/>
                <a:ea typeface="DFKai-SB" panose="03000509000000000000" pitchFamily="65" charset="-120"/>
              </a:rPr>
              <a:t>士在哪裡</a:t>
            </a:r>
            <a:r>
              <a:rPr kumimoji="1" lang="zh-TW" altLang="en-US" sz="4400" b="1" dirty="0" smtClean="0">
                <a:solidFill>
                  <a:srgbClr val="FFFFFF"/>
                </a:solidFill>
                <a:latin typeface="DFKai-SB" panose="03000509000000000000" pitchFamily="65" charset="-120"/>
                <a:ea typeface="DFKai-SB" panose="03000509000000000000" pitchFamily="65" charset="-120"/>
              </a:rPr>
              <a:t>？ 這</a:t>
            </a:r>
            <a:r>
              <a:rPr kumimoji="1" lang="zh-TW" altLang="en-US" sz="4400" b="1" dirty="0">
                <a:solidFill>
                  <a:srgbClr val="FFFFFF"/>
                </a:solidFill>
                <a:latin typeface="DFKai-SB" panose="03000509000000000000" pitchFamily="65" charset="-120"/>
                <a:ea typeface="DFKai-SB" panose="03000509000000000000" pitchFamily="65" charset="-120"/>
              </a:rPr>
              <a:t>世上的辯士在哪裡？</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神豈不是叫這世上的智慧變成愚拙嗎？</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世</a:t>
            </a:r>
            <a:r>
              <a:rPr kumimoji="1" lang="zh-TW" altLang="en-US" sz="4400" b="1" dirty="0">
                <a:solidFill>
                  <a:srgbClr val="FFFFFF"/>
                </a:solidFill>
                <a:latin typeface="DFKai-SB" panose="03000509000000000000" pitchFamily="65" charset="-120"/>
                <a:ea typeface="DFKai-SB" panose="03000509000000000000" pitchFamily="65" charset="-120"/>
              </a:rPr>
              <a:t>人憑自己的智慧，既不認識</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a:t>
            </a:r>
            <a:r>
              <a:rPr kumimoji="1" lang="zh-TW" altLang="en-US" sz="4400" b="1" dirty="0" smtClean="0">
                <a:solidFill>
                  <a:srgbClr val="FFFFFF"/>
                </a:solidFill>
                <a:latin typeface="DFKai-SB" panose="03000509000000000000" pitchFamily="65" charset="-120"/>
                <a:ea typeface="DFKai-SB" panose="03000509000000000000" pitchFamily="65" charset="-120"/>
              </a:rPr>
              <a:t>， 神</a:t>
            </a:r>
            <a:r>
              <a:rPr kumimoji="1" lang="zh-TW" altLang="en-US" sz="4400" b="1" dirty="0">
                <a:solidFill>
                  <a:srgbClr val="FFFFFF"/>
                </a:solidFill>
                <a:latin typeface="DFKai-SB" panose="03000509000000000000" pitchFamily="65" charset="-120"/>
                <a:ea typeface="DFKai-SB" panose="03000509000000000000" pitchFamily="65" charset="-120"/>
              </a:rPr>
              <a:t>就樂意用人所當作愚拙的道理拯救那些信的人；這就</a:t>
            </a:r>
            <a:r>
              <a:rPr kumimoji="1" lang="zh-TW" altLang="en-US" sz="4400" b="1" dirty="0" smtClean="0">
                <a:solidFill>
                  <a:srgbClr val="FFFFFF"/>
                </a:solidFill>
                <a:latin typeface="DFKai-SB" panose="03000509000000000000" pitchFamily="65" charset="-120"/>
                <a:ea typeface="DFKai-SB" panose="03000509000000000000" pitchFamily="65" charset="-120"/>
              </a:rPr>
              <a:t>是</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神</a:t>
            </a:r>
            <a:r>
              <a:rPr kumimoji="1" lang="zh-TW" altLang="en-US" sz="4400" b="1" dirty="0">
                <a:solidFill>
                  <a:srgbClr val="FFFFFF"/>
                </a:solidFill>
                <a:latin typeface="DFKai-SB" panose="03000509000000000000" pitchFamily="65" charset="-120"/>
                <a:ea typeface="DFKai-SB" panose="03000509000000000000" pitchFamily="65" charset="-120"/>
              </a:rPr>
              <a:t>的智慧了</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哥林多前</a:t>
            </a:r>
            <a:r>
              <a:rPr kumimoji="1" lang="zh-TW" altLang="en-US" sz="4000" b="1" dirty="0" smtClean="0">
                <a:solidFill>
                  <a:srgbClr val="FFFFFF"/>
                </a:solidFill>
                <a:latin typeface="DFKai-SB" pitchFamily="65" charset="-120"/>
                <a:ea typeface="DFKai-SB" pitchFamily="65" charset="-120"/>
                <a:cs typeface="Arial" charset="0"/>
              </a:rPr>
              <a:t>書</a:t>
            </a:r>
            <a:r>
              <a:rPr kumimoji="1" lang="en-US" altLang="zh-TW" sz="4000" dirty="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1 Corinthians 1:20-21</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500" b="1" dirty="0" smtClean="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20 </a:t>
            </a:r>
            <a:r>
              <a:rPr lang="zh-TW" altLang="en-US" sz="1600" b="1" dirty="0" smtClean="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Where </a:t>
            </a:r>
            <a:r>
              <a:rPr lang="en-US" altLang="zh-TW" sz="3200" b="1" dirty="0">
                <a:solidFill>
                  <a:srgbClr val="FFFFFF"/>
                </a:solidFill>
                <a:latin typeface="Century" panose="02040604050505020304" pitchFamily="18" charset="0"/>
                <a:ea typeface="DFKai-SB" pitchFamily="65" charset="-120"/>
                <a:cs typeface="Arial" charset="0"/>
              </a:rPr>
              <a:t>is the wise man?</a:t>
            </a:r>
            <a:r>
              <a:rPr lang="en-US" altLang="zh-TW" sz="2000" b="1" dirty="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Where is the scribe</a:t>
            </a:r>
            <a:r>
              <a:rPr lang="en-US" altLang="zh-TW" sz="3200" b="1" dirty="0" smtClean="0">
                <a:solidFill>
                  <a:srgbClr val="FFFFFF"/>
                </a:solidFill>
                <a:latin typeface="Century" panose="02040604050505020304" pitchFamily="18" charset="0"/>
                <a:ea typeface="DFKai-SB" pitchFamily="65" charset="-120"/>
                <a:cs typeface="Arial" charset="0"/>
              </a:rPr>
              <a:t>?</a:t>
            </a:r>
            <a:r>
              <a:rPr lang="zh-TW" altLang="en-US" sz="3200" b="1" dirty="0" smtClean="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Where is the debater of this age? Has not God made foolish the wisdom of the world?  </a:t>
            </a:r>
          </a:p>
        </p:txBody>
      </p:sp>
    </p:spTree>
    <p:extLst>
      <p:ext uri="{BB962C8B-B14F-4D97-AF65-F5344CB8AC3E}">
        <p14:creationId xmlns:p14="http://schemas.microsoft.com/office/powerpoint/2010/main" val="2675523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534501"/>
            <a:ext cx="8960275" cy="5478423"/>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但你們得在基督耶穌裡是本乎　神</a:t>
            </a:r>
            <a:r>
              <a:rPr kumimoji="1" lang="zh-TW" altLang="en-US" sz="4800" b="1" dirty="0" smtClean="0">
                <a:solidFill>
                  <a:srgbClr val="FFFFFF"/>
                </a:solidFill>
                <a:latin typeface="DFKai-SB" panose="03000509000000000000" pitchFamily="65" charset="-120"/>
                <a:ea typeface="DFKai-SB" panose="03000509000000000000" pitchFamily="65" charset="-120"/>
              </a:rPr>
              <a:t>， 神</a:t>
            </a:r>
            <a:r>
              <a:rPr kumimoji="1" lang="zh-TW" altLang="en-US" sz="4800" b="1" dirty="0">
                <a:solidFill>
                  <a:srgbClr val="FFFFFF"/>
                </a:solidFill>
                <a:latin typeface="DFKai-SB" panose="03000509000000000000" pitchFamily="65" charset="-120"/>
                <a:ea typeface="DFKai-SB" panose="03000509000000000000" pitchFamily="65" charset="-120"/>
              </a:rPr>
              <a:t>又使他成為我們的智慧、公義、聖潔、救贖</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哥林多前</a:t>
            </a:r>
            <a:r>
              <a:rPr kumimoji="1" lang="zh-TW" altLang="en-US" sz="4400" b="1" dirty="0" smtClean="0">
                <a:solidFill>
                  <a:srgbClr val="FFFFFF"/>
                </a:solidFill>
                <a:latin typeface="DFKai-SB" pitchFamily="65" charset="-120"/>
                <a:ea typeface="DFKai-SB" pitchFamily="65" charset="-120"/>
                <a:cs typeface="Arial" charset="0"/>
              </a:rPr>
              <a:t>書</a:t>
            </a:r>
            <a:r>
              <a:rPr kumimoji="1" lang="en-US" altLang="zh-TW" sz="4400" dirty="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44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1 Corinthians 1:30</a:t>
            </a:r>
            <a:r>
              <a:rPr lang="en-US" altLang="zh-TW" sz="44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200" b="1" dirty="0" smtClean="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8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But </a:t>
            </a:r>
            <a:r>
              <a:rPr lang="en-US" altLang="zh-TW" sz="3600" b="1" dirty="0" smtClean="0">
                <a:solidFill>
                  <a:srgbClr val="FFFFFF"/>
                </a:solidFill>
                <a:latin typeface="Century" panose="02040604050505020304" pitchFamily="18" charset="0"/>
                <a:ea typeface="DFKai-SB" pitchFamily="65" charset="-120"/>
                <a:cs typeface="Arial" charset="0"/>
              </a:rPr>
              <a:t>by </a:t>
            </a:r>
            <a:r>
              <a:rPr lang="en-US" altLang="zh-TW" sz="3600" b="1" dirty="0">
                <a:solidFill>
                  <a:srgbClr val="FFFFFF"/>
                </a:solidFill>
                <a:latin typeface="Century" panose="02040604050505020304" pitchFamily="18" charset="0"/>
                <a:ea typeface="DFKai-SB" pitchFamily="65" charset="-120"/>
                <a:cs typeface="Arial" charset="0"/>
              </a:rPr>
              <a:t>His doing you are in Christ Jesus, who became to us wisdom from God, </a:t>
            </a:r>
            <a:r>
              <a:rPr lang="en-US" altLang="zh-TW" sz="3600" b="1" dirty="0" smtClean="0">
                <a:solidFill>
                  <a:srgbClr val="FFFFFF"/>
                </a:solidFill>
                <a:latin typeface="Century" panose="02040604050505020304" pitchFamily="18" charset="0"/>
                <a:ea typeface="DFKai-SB" pitchFamily="65" charset="-120"/>
                <a:cs typeface="Arial" charset="0"/>
              </a:rPr>
              <a:t>and </a:t>
            </a:r>
            <a:r>
              <a:rPr lang="en-US" altLang="zh-TW" sz="3600" b="1" dirty="0">
                <a:solidFill>
                  <a:srgbClr val="FFFFFF"/>
                </a:solidFill>
                <a:latin typeface="Century" panose="02040604050505020304" pitchFamily="18" charset="0"/>
                <a:ea typeface="DFKai-SB" pitchFamily="65" charset="-120"/>
                <a:cs typeface="Arial" charset="0"/>
              </a:rPr>
              <a:t>righteousness and sanctification, and redemption</a:t>
            </a:r>
          </a:p>
        </p:txBody>
      </p:sp>
    </p:spTree>
    <p:extLst>
      <p:ext uri="{BB962C8B-B14F-4D97-AF65-F5344CB8AC3E}">
        <p14:creationId xmlns:p14="http://schemas.microsoft.com/office/powerpoint/2010/main" val="41333218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1600132" y="565733"/>
            <a:ext cx="8884693" cy="543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TW" altLang="en-US" sz="3600" b="1" i="0" u="none" strike="noStrike" cap="none" normalizeH="0" baseline="0" dirty="0" smtClean="0">
                <a:ln>
                  <a:noFill/>
                </a:ln>
                <a:solidFill>
                  <a:schemeClr val="bg1"/>
                </a:solidFill>
                <a:effectLst/>
                <a:ea typeface="MS Mincho"/>
                <a:cs typeface="Arial" panose="020B0604020202020204" pitchFamily="34" charset="0"/>
              </a:rPr>
              <a:t>但你們得在基督耶穌裡是本乎  神，神又使他成為我們的智慧、公義、聖潔、救贖</a:t>
            </a:r>
            <a:r>
              <a:rPr kumimoji="0" lang="zh-TW" altLang="en-US" sz="3600" b="1" i="0" u="none" strike="noStrike" cap="none" normalizeH="0" baseline="0" dirty="0" smtClean="0">
                <a:ln>
                  <a:noFill/>
                </a:ln>
                <a:solidFill>
                  <a:schemeClr val="bg1"/>
                </a:solidFill>
                <a:effectLst/>
                <a:latin typeface="Cambria" panose="02040503050406030204" pitchFamily="18" charset="0"/>
                <a:ea typeface="MS Mincho"/>
                <a:cs typeface="Microsoft JhengHei" panose="020B0604030504040204" pitchFamily="34" charset="-120"/>
              </a:rPr>
              <a:t>。</a:t>
            </a:r>
            <a:endParaRPr kumimoji="0" lang="en-US" altLang="zh-TW" sz="1100" b="1" i="0" u="none" strike="noStrike" cap="none" normalizeH="0" baseline="0" dirty="0" smtClean="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altLang="zh-TW" sz="1050" dirty="0">
              <a:solidFill>
                <a:schemeClr val="bg1"/>
              </a:solidFill>
              <a:ea typeface="MS Mincho"/>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050" b="0" i="0" u="none" strike="noStrike" cap="none" normalizeH="0" baseline="0" dirty="0" smtClean="0">
              <a:ln>
                <a:noFill/>
              </a:ln>
              <a:solidFill>
                <a:schemeClr val="bg1"/>
              </a:solidFill>
              <a:effectLst/>
              <a:ea typeface="MS Mincho"/>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altLang="zh-TW" sz="1100" dirty="0">
              <a:solidFill>
                <a:schemeClr val="bg1"/>
              </a:solidFill>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altLang="zh-TW" sz="1100" dirty="0">
              <a:solidFill>
                <a:schemeClr val="bg1"/>
              </a:solidFill>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altLang="zh-TW" sz="1100" dirty="0">
              <a:solidFill>
                <a:schemeClr val="bg1"/>
              </a:solidFill>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en-US" altLang="zh-TW" sz="1100" dirty="0">
              <a:solidFill>
                <a:schemeClr val="bg1"/>
              </a:solidFill>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0" i="0" u="none" strike="noStrike" cap="none" normalizeH="0" baseline="0" dirty="0" smtClean="0">
              <a:ln>
                <a:noFill/>
              </a:ln>
              <a:solidFill>
                <a:schemeClr val="bg1"/>
              </a:solidFill>
              <a:effectLst/>
              <a:latin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050" b="0" i="0" u="none" strike="noStrike" cap="none" normalizeH="0" baseline="0" dirty="0" smtClean="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050" b="1" i="0" u="none" strike="noStrike" cap="none" normalizeH="0" baseline="0" dirty="0" smtClean="0">
              <a:ln>
                <a:noFill/>
              </a:ln>
              <a:solidFill>
                <a:schemeClr val="bg1"/>
              </a:solidFill>
              <a:effectLst/>
              <a:latin typeface="Cambria" panose="02040503050406030204" pitchFamily="18" charset="0"/>
              <a:ea typeface="MS Mincho"/>
              <a:cs typeface="Microsoft JhengHei" panose="020B0604030504040204" pitchFamily="34" charset="-120"/>
            </a:endParaRPr>
          </a:p>
          <a:p>
            <a:pPr marL="0" marR="0" lvl="0" indent="0" algn="ctr"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出於他</a:t>
            </a:r>
            <a:r>
              <a:rPr kumimoji="0" lang="en-US" altLang="zh-TW" sz="3200" b="1" i="0" u="none" strike="noStrike" cap="none" normalizeH="0" baseline="0" dirty="0" smtClean="0">
                <a:ln>
                  <a:noFill/>
                </a:ln>
                <a:solidFill>
                  <a:srgbClr val="FFCC00"/>
                </a:solidFill>
                <a:effectLst/>
                <a:latin typeface="Courier New" panose="02070309020205020404" pitchFamily="49" charset="0"/>
                <a:ea typeface="Times New Roman" panose="02020603050405020304" pitchFamily="18" charset="0"/>
                <a:cs typeface="Courier New" panose="02070309020205020404" pitchFamily="49" charset="0"/>
              </a:rPr>
              <a:t>(</a:t>
            </a: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指上帝</a:t>
            </a:r>
            <a:r>
              <a:rPr kumimoji="0" lang="en-US" altLang="zh-TW" sz="3200" b="1" i="0" u="none" strike="noStrike" cap="none" normalizeH="0" baseline="0" dirty="0" smtClean="0">
                <a:ln>
                  <a:noFill/>
                </a:ln>
                <a:solidFill>
                  <a:srgbClr val="FFCC00"/>
                </a:solidFill>
                <a:effectLst/>
                <a:latin typeface="Courier New" panose="02070309020205020404" pitchFamily="49" charset="0"/>
                <a:ea typeface="Times New Roman" panose="02020603050405020304" pitchFamily="18" charset="0"/>
                <a:cs typeface="Courier New" panose="02070309020205020404" pitchFamily="49" charset="0"/>
              </a:rPr>
              <a:t>)</a:t>
            </a: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你們在基督耶穌裡，</a:t>
            </a:r>
            <a:endParaRPr kumimoji="0" lang="en-US" altLang="zh-TW"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endParaRPr>
          </a:p>
          <a:p>
            <a:pPr marL="0" marR="0" lvl="0" indent="0" algn="ctr"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endParaRPr>
          </a:p>
          <a:p>
            <a:pPr marL="0" marR="0" lvl="0" indent="0" algn="ctr"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他成為從上帝來的、對我們的</a:t>
            </a:r>
            <a:r>
              <a:rPr kumimoji="0" lang="zh-TW" altLang="en-US" sz="3600" b="1" i="0" u="sng"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智慧</a:t>
            </a: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a:t>
            </a:r>
            <a:endParaRPr kumimoji="0" lang="en-US" altLang="zh-TW" sz="3200" b="1" i="0" u="none" strike="noStrike" cap="none" normalizeH="0" baseline="0" dirty="0" smtClean="0">
              <a:ln>
                <a:noFill/>
              </a:ln>
              <a:solidFill>
                <a:srgbClr val="FFCC00"/>
              </a:solidFill>
              <a:effectLst/>
              <a:latin typeface="Courier New" panose="02070309020205020404" pitchFamily="49" charset="0"/>
              <a:ea typeface="Times New Roman" panose="02020603050405020304" pitchFamily="18" charset="0"/>
              <a:cs typeface="Courier New" panose="02070309020205020404" pitchFamily="49" charset="0"/>
            </a:endParaRPr>
          </a:p>
          <a:p>
            <a:pPr marL="0" marR="0" lvl="0" indent="0" algn="ctr"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zh-TW" sz="11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endParaRPr>
          </a:p>
          <a:p>
            <a:pPr marL="0" marR="0" lvl="0" indent="0" algn="ctr"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TW" altLang="en-US" sz="36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公義、聖潔與救贖</a:t>
            </a:r>
            <a:r>
              <a:rPr kumimoji="0" lang="zh-TW" altLang="en-US" sz="3200" b="1" i="0" u="none" strike="noStrike" cap="none" normalizeH="0" baseline="0" dirty="0" smtClean="0">
                <a:ln>
                  <a:noFill/>
                </a:ln>
                <a:solidFill>
                  <a:srgbClr val="FFCC00"/>
                </a:solidFill>
                <a:effectLst/>
                <a:latin typeface="Cambria" panose="02040503050406030204" pitchFamily="18" charset="0"/>
                <a:ea typeface="MS Mincho"/>
                <a:cs typeface="Microsoft JhengHei" panose="020B0604030504040204" pitchFamily="34" charset="-120"/>
              </a:rPr>
              <a:t>。</a:t>
            </a:r>
            <a:endParaRPr kumimoji="0" lang="zh-TW" altLang="en-US" sz="6000" b="1" i="0" u="none" strike="noStrike" cap="none" normalizeH="0" baseline="0" dirty="0" smtClean="0">
              <a:ln>
                <a:noFill/>
              </a:ln>
              <a:solidFill>
                <a:srgbClr val="FFCC00"/>
              </a:solidFill>
              <a:effectLst/>
            </a:endParaRPr>
          </a:p>
        </p:txBody>
      </p:sp>
      <p:pic>
        <p:nvPicPr>
          <p:cNvPr id="6" name="Picture 5"/>
          <p:cNvPicPr>
            <a:picLocks noChangeAspect="1"/>
          </p:cNvPicPr>
          <p:nvPr/>
        </p:nvPicPr>
        <p:blipFill>
          <a:blip r:embed="rId2"/>
          <a:stretch>
            <a:fillRect/>
          </a:stretch>
        </p:blipFill>
        <p:spPr>
          <a:xfrm>
            <a:off x="1737125" y="2088107"/>
            <a:ext cx="8610708" cy="1646830"/>
          </a:xfrm>
          <a:prstGeom prst="rect">
            <a:avLst/>
          </a:prstGeom>
        </p:spPr>
      </p:pic>
    </p:spTree>
    <p:extLst>
      <p:ext uri="{BB962C8B-B14F-4D97-AF65-F5344CB8AC3E}">
        <p14:creationId xmlns:p14="http://schemas.microsoft.com/office/powerpoint/2010/main" val="45027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48406"/>
            <a:ext cx="9339618" cy="4924425"/>
          </a:xfrm>
          <a:prstGeom prst="rect">
            <a:avLst/>
          </a:prstGeom>
        </p:spPr>
        <p:txBody>
          <a:bodyPr wrap="square">
            <a:spAutoFit/>
          </a:bodyPr>
          <a:lstStyle/>
          <a:p>
            <a:pPr lvl="0" algn="ctr" defTabSz="914400" fontAlgn="base">
              <a:spcBef>
                <a:spcPct val="0"/>
              </a:spcBef>
              <a:spcAft>
                <a:spcPct val="0"/>
              </a:spcAft>
              <a:defRPr/>
            </a:pPr>
            <a:r>
              <a:rPr kumimoji="1" lang="zh-TW" altLang="en-US" sz="6000" b="1" u="sng" dirty="0" smtClean="0">
                <a:solidFill>
                  <a:srgbClr val="FFFFFF"/>
                </a:solidFill>
                <a:latin typeface="Century" panose="02040604050505020304" pitchFamily="18" charset="0"/>
                <a:ea typeface="DFKai-SB" panose="03000509000000000000" pitchFamily="65" charset="-120"/>
              </a:rPr>
              <a:t>對立文</a:t>
            </a:r>
            <a:r>
              <a:rPr kumimoji="1" lang="zh-TW" altLang="en-US" sz="6000" b="1" u="sng" dirty="0">
                <a:solidFill>
                  <a:srgbClr val="FFFFFF"/>
                </a:solidFill>
                <a:latin typeface="Century" panose="02040604050505020304" pitchFamily="18" charset="0"/>
                <a:ea typeface="DFKai-SB" panose="03000509000000000000" pitchFamily="65" charset="-120"/>
              </a:rPr>
              <a:t>化</a:t>
            </a:r>
            <a:r>
              <a:rPr kumimoji="1" lang="zh-TW" altLang="en-US" sz="6000" b="1" u="sng" dirty="0" smtClean="0">
                <a:solidFill>
                  <a:srgbClr val="FFFFFF"/>
                </a:solidFill>
                <a:latin typeface="Century" panose="02040604050505020304" pitchFamily="18" charset="0"/>
                <a:ea typeface="DFKai-SB" panose="03000509000000000000" pitchFamily="65" charset="-120"/>
              </a:rPr>
              <a:t>中</a:t>
            </a:r>
            <a:r>
              <a:rPr kumimoji="1" lang="zh-TW" altLang="en-US" sz="6000" b="1" u="sng" dirty="0">
                <a:solidFill>
                  <a:srgbClr val="FFFFFF"/>
                </a:solidFill>
                <a:latin typeface="Century" panose="02040604050505020304" pitchFamily="18" charset="0"/>
                <a:ea typeface="DFKai-SB" panose="03000509000000000000" pitchFamily="65" charset="-120"/>
              </a:rPr>
              <a:t>的救贖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dirty="0">
              <a:solidFill>
                <a:srgbClr val="FFFFFF"/>
              </a:solidFill>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dirty="0" smtClean="0">
                <a:solidFill>
                  <a:srgbClr val="FFFFFF"/>
                </a:solidFill>
                <a:latin typeface="Century" panose="02040604050505020304" pitchFamily="18" charset="0"/>
                <a:ea typeface="DFKai-SB" panose="03000509000000000000" pitchFamily="65" charset="-120"/>
              </a:rPr>
              <a:t>遵從  神的啟</a:t>
            </a:r>
            <a:r>
              <a:rPr kumimoji="1" lang="zh-TW" altLang="en-US" sz="4800" b="1" dirty="0">
                <a:solidFill>
                  <a:srgbClr val="FFFFFF"/>
                </a:solidFill>
                <a:latin typeface="Century" panose="02040604050505020304" pitchFamily="18" charset="0"/>
                <a:ea typeface="DFKai-SB" panose="03000509000000000000" pitchFamily="65" charset="-120"/>
              </a:rPr>
              <a:t>示</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dirty="0" smtClean="0">
                <a:solidFill>
                  <a:schemeClr val="tx1">
                    <a:lumMod val="95000"/>
                    <a:lumOff val="5000"/>
                  </a:schemeClr>
                </a:solidFill>
                <a:latin typeface="Century" panose="02040604050505020304" pitchFamily="18" charset="0"/>
                <a:ea typeface="DFKai-SB" panose="03000509000000000000" pitchFamily="65" charset="-120"/>
              </a:rPr>
              <a:t>查</a:t>
            </a:r>
            <a:r>
              <a:rPr kumimoji="1" lang="zh-TW" altLang="en-US" sz="4800" b="1" dirty="0">
                <a:solidFill>
                  <a:schemeClr val="tx1">
                    <a:lumMod val="95000"/>
                    <a:lumOff val="5000"/>
                  </a:schemeClr>
                </a:solidFill>
                <a:latin typeface="Century" panose="02040604050505020304" pitchFamily="18" charset="0"/>
                <a:ea typeface="DFKai-SB" panose="03000509000000000000" pitchFamily="65" charset="-120"/>
              </a:rPr>
              <a:t>驗</a:t>
            </a:r>
            <a:r>
              <a:rPr kumimoji="1" lang="zh-TW" altLang="en-US"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rPr>
              <a:t>背後的靈</a:t>
            </a:r>
            <a:endParaRPr kumimoji="1" lang="en-US" altLang="zh-TW"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a:solidFill>
                  <a:schemeClr val="tx1">
                    <a:lumMod val="95000"/>
                    <a:lumOff val="5000"/>
                  </a:schemeClr>
                </a:solidFill>
                <a:latin typeface="Century" panose="02040604050505020304" pitchFamily="18" charset="0"/>
                <a:ea typeface="DFKai-SB" panose="03000509000000000000" pitchFamily="65" charset="-120"/>
              </a:rPr>
              <a:t>先捆住</a:t>
            </a:r>
            <a:r>
              <a:rPr kumimoji="1" lang="zh-TW" altLang="en-US" sz="4800" b="1" dirty="0" smtClean="0">
                <a:solidFill>
                  <a:schemeClr val="tx1">
                    <a:lumMod val="95000"/>
                    <a:lumOff val="5000"/>
                  </a:schemeClr>
                </a:solidFill>
                <a:latin typeface="Century" panose="02040604050505020304" pitchFamily="18" charset="0"/>
                <a:ea typeface="DFKai-SB" panose="03000509000000000000" pitchFamily="65" charset="-120"/>
              </a:rPr>
              <a:t>那「壯士」</a:t>
            </a:r>
            <a:endParaRPr kumimoji="1" lang="en-US" altLang="zh-TW" sz="4800" b="1" dirty="0" smtClean="0">
              <a:solidFill>
                <a:schemeClr val="tx1">
                  <a:lumMod val="95000"/>
                  <a:lumOff val="5000"/>
                </a:schemeClr>
              </a:solidFill>
              <a:latin typeface="Century" panose="02040604050505020304" pitchFamily="18" charset="0"/>
              <a:ea typeface="DFKai-SB" panose="03000509000000000000" pitchFamily="65" charset="-120"/>
            </a:endParaRPr>
          </a:p>
          <a:p>
            <a:pPr marL="857250" lvl="0" indent="-857250" defTabSz="914400" fontAlgn="base">
              <a:spcBef>
                <a:spcPct val="0"/>
              </a:spcBef>
              <a:spcAft>
                <a:spcPct val="0"/>
              </a:spcAft>
              <a:buFont typeface="Arial" panose="020B0604020202020204" pitchFamily="34" charset="0"/>
              <a:buChar char="•"/>
              <a:defRPr/>
            </a:pPr>
            <a:endParaRPr kumimoji="1" lang="en-US" altLang="zh-TW" sz="1100" b="1" i="0" u="none" strike="noStrike" kern="1200" cap="none" spc="0" normalizeH="0" baseline="0" noProof="0" dirty="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smtClean="0">
                <a:solidFill>
                  <a:schemeClr val="tx1">
                    <a:lumMod val="95000"/>
                    <a:lumOff val="5000"/>
                  </a:schemeClr>
                </a:solidFill>
                <a:latin typeface="Century" panose="02040604050505020304" pitchFamily="18" charset="0"/>
                <a:ea typeface="DFKai-SB" panose="03000509000000000000" pitchFamily="65" charset="-120"/>
              </a:rPr>
              <a:t>恆切警醒代禱</a:t>
            </a:r>
            <a:endParaRPr kumimoji="1" lang="en-US" altLang="zh-TW" sz="200" b="1" i="1" u="none" strike="noStrike" kern="1200" cap="none" spc="0" normalizeH="0" baseline="0" noProof="0" dirty="0">
              <a:ln>
                <a:noFill/>
              </a:ln>
              <a:solidFill>
                <a:schemeClr val="tx1">
                  <a:lumMod val="95000"/>
                  <a:lumOff val="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828799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247898"/>
            <a:ext cx="8960275" cy="5940088"/>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耶和華的靈必住在他身上，就是使他有智慧和聰明的靈，謀略和能力的靈，知識和敬畏耶和華的靈。</a:t>
            </a:r>
          </a:p>
          <a:p>
            <a:pPr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必以敬畏耶和華為樂；行審判不憑眼見，斷是非也不憑耳聞；</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以賽亞書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Isaiah 11:2-3</a:t>
            </a:r>
            <a:r>
              <a:rPr lang="en-US" altLang="zh-TW" sz="4000" b="1" dirty="0">
                <a:solidFill>
                  <a:srgbClr val="FFFFFF"/>
                </a:solidFill>
                <a:latin typeface="DFKai-SB" pitchFamily="65" charset="-120"/>
                <a:ea typeface="DFKai-SB" pitchFamily="65" charset="-120"/>
                <a:cs typeface="Arial" charset="0"/>
              </a:rPr>
              <a:t>) </a:t>
            </a:r>
            <a:endParaRPr lang="en-US" altLang="zh-TW" sz="4000" b="1" dirty="0" smtClean="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105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r>
              <a:rPr lang="en-US" altLang="zh-TW" sz="2400" b="1" i="1" dirty="0" smtClean="0">
                <a:solidFill>
                  <a:srgbClr val="FFFFFF"/>
                </a:solidFill>
                <a:latin typeface="Century" panose="02040604050505020304" pitchFamily="18" charset="0"/>
                <a:ea typeface="DFKai-SB" pitchFamily="65" charset="-120"/>
                <a:cs typeface="Arial" charset="0"/>
              </a:rPr>
              <a:t>3   </a:t>
            </a:r>
            <a:r>
              <a:rPr lang="en-US" altLang="zh-TW" sz="3200" b="1" dirty="0" smtClean="0">
                <a:solidFill>
                  <a:srgbClr val="FFFFFF"/>
                </a:solidFill>
                <a:latin typeface="Century" panose="02040604050505020304" pitchFamily="18" charset="0"/>
                <a:ea typeface="DFKai-SB" pitchFamily="65" charset="-120"/>
                <a:cs typeface="Arial" charset="0"/>
              </a:rPr>
              <a:t>and </a:t>
            </a:r>
            <a:r>
              <a:rPr lang="en-US" altLang="zh-TW" sz="3200" b="1" dirty="0">
                <a:solidFill>
                  <a:srgbClr val="FFFFFF"/>
                </a:solidFill>
                <a:latin typeface="Century" panose="02040604050505020304" pitchFamily="18" charset="0"/>
                <a:ea typeface="DFKai-SB" pitchFamily="65" charset="-120"/>
                <a:cs typeface="Arial" charset="0"/>
              </a:rPr>
              <a:t>he will delight in the fear of the Lord</a:t>
            </a:r>
            <a:r>
              <a:rPr lang="en-US" altLang="zh-TW" sz="3200" b="1" dirty="0" smtClean="0">
                <a:solidFill>
                  <a:srgbClr val="FFFFFF"/>
                </a:solidFill>
                <a:latin typeface="Century" panose="02040604050505020304" pitchFamily="18" charset="0"/>
                <a:ea typeface="DFKai-SB" pitchFamily="65" charset="-120"/>
                <a:cs typeface="Arial" charset="0"/>
              </a:rPr>
              <a:t>.</a:t>
            </a:r>
            <a:endParaRPr lang="en-US" altLang="zh-TW" sz="3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He will not judge by what he sees with his </a:t>
            </a:r>
            <a:r>
              <a:rPr lang="en-US" altLang="zh-TW" sz="3200" b="1" dirty="0" smtClean="0">
                <a:solidFill>
                  <a:srgbClr val="FFFFFF"/>
                </a:solidFill>
                <a:latin typeface="Century" panose="02040604050505020304" pitchFamily="18" charset="0"/>
                <a:ea typeface="DFKai-SB" pitchFamily="65" charset="-120"/>
                <a:cs typeface="Arial" charset="0"/>
              </a:rPr>
              <a:t>eyes, or </a:t>
            </a:r>
            <a:r>
              <a:rPr lang="en-US" altLang="zh-TW" sz="3200" b="1" dirty="0">
                <a:solidFill>
                  <a:srgbClr val="FFFFFF"/>
                </a:solidFill>
                <a:latin typeface="Century" panose="02040604050505020304" pitchFamily="18" charset="0"/>
                <a:ea typeface="DFKai-SB" pitchFamily="65" charset="-120"/>
                <a:cs typeface="Arial" charset="0"/>
              </a:rPr>
              <a:t>decide by what he hears with his ears;</a:t>
            </a:r>
            <a:endParaRPr lang="en-US" altLang="zh-TW" sz="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295387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48406"/>
            <a:ext cx="9339618" cy="49244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對立文</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化</a:t>
            </a: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中</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的救贖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a:solidFill>
                  <a:schemeClr val="tx1">
                    <a:lumMod val="75000"/>
                    <a:lumOff val="25000"/>
                  </a:schemeClr>
                </a:solidFill>
                <a:latin typeface="Century" panose="02040604050505020304" pitchFamily="18" charset="0"/>
                <a:ea typeface="DFKai-SB" panose="03000509000000000000" pitchFamily="65" charset="-120"/>
              </a:rPr>
              <a:t>遵從  神的啟示</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查</a:t>
            </a: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驗</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背後的靈</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rPr>
              <a:t>先捆住</a:t>
            </a:r>
            <a:r>
              <a:rPr kumimoji="1" lang="zh-TW" altLang="en-US"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rPr>
              <a:t>那「壯士」</a:t>
            </a:r>
            <a:endParaRPr kumimoji="1" lang="en-US" altLang="zh-TW"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chemeClr val="tx1">
                  <a:lumMod val="95000"/>
                  <a:lumOff val="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rPr>
              <a:t>恆切警醒代禱</a:t>
            </a:r>
            <a:endParaRPr kumimoji="1" lang="en-US" altLang="zh-TW" sz="200" b="1" i="1" u="none" strike="noStrike" kern="1200" cap="none" spc="0" normalizeH="0" baseline="0" noProof="0" dirty="0">
              <a:ln>
                <a:noFill/>
              </a:ln>
              <a:solidFill>
                <a:schemeClr val="tx1">
                  <a:lumMod val="95000"/>
                  <a:lumOff val="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39589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247898"/>
            <a:ext cx="8960275" cy="6224781"/>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你們死在過犯罪惡之中，他叫你們活過來。</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那</a:t>
            </a:r>
            <a:r>
              <a:rPr kumimoji="1" lang="zh-TW" altLang="en-US" sz="4400" b="1" dirty="0">
                <a:solidFill>
                  <a:srgbClr val="FFFFFF"/>
                </a:solidFill>
                <a:latin typeface="DFKai-SB" panose="03000509000000000000" pitchFamily="65" charset="-120"/>
                <a:ea typeface="DFKai-SB" panose="03000509000000000000" pitchFamily="65" charset="-120"/>
              </a:rPr>
              <a:t>時，你們在其中行事為人，隨從今世的風俗，順服空中掌權者的首領，就是現今在悖逆之子心中運行的邪靈</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以弗所書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Ephesians 2:1-2</a:t>
            </a:r>
            <a:r>
              <a:rPr lang="en-US" altLang="zh-TW" sz="4000" b="1" dirty="0" smtClean="0">
                <a:solidFill>
                  <a:srgbClr val="FFFFFF"/>
                </a:solidFill>
                <a:latin typeface="DFKai-SB" pitchFamily="65" charset="-120"/>
                <a:ea typeface="DFKai-SB" pitchFamily="65" charset="-120"/>
                <a:cs typeface="Arial" charset="0"/>
              </a:rPr>
              <a:t>) </a:t>
            </a:r>
          </a:p>
          <a:p>
            <a:pPr defTabSz="914400" fontAlgn="base">
              <a:spcBef>
                <a:spcPct val="0"/>
              </a:spcBef>
              <a:spcAft>
                <a:spcPct val="0"/>
              </a:spcAft>
              <a:defRPr/>
            </a:pPr>
            <a:endParaRPr lang="en-US" altLang="zh-TW" sz="6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r>
              <a:rPr lang="en-US" altLang="zh-TW" sz="2400" b="1" i="1" dirty="0" smtClean="0">
                <a:solidFill>
                  <a:srgbClr val="FFFFFF"/>
                </a:solidFill>
                <a:latin typeface="Century" panose="02040604050505020304" pitchFamily="18" charset="0"/>
                <a:ea typeface="DFKai-SB" pitchFamily="65" charset="-120"/>
                <a:cs typeface="Arial" charset="0"/>
              </a:rPr>
              <a:t>2</a:t>
            </a:r>
            <a:r>
              <a:rPr lang="en-US" altLang="zh-TW" sz="3200" b="1" dirty="0" smtClean="0">
                <a:solidFill>
                  <a:srgbClr val="FFFFFF"/>
                </a:solidFill>
                <a:latin typeface="Century" panose="02040604050505020304" pitchFamily="18" charset="0"/>
                <a:ea typeface="DFKai-SB" pitchFamily="65" charset="-120"/>
                <a:cs typeface="Arial" charset="0"/>
              </a:rPr>
              <a:t>  in </a:t>
            </a:r>
            <a:r>
              <a:rPr lang="en-US" altLang="zh-TW" sz="3200" b="1" dirty="0">
                <a:solidFill>
                  <a:srgbClr val="FFFFFF"/>
                </a:solidFill>
                <a:latin typeface="Century" panose="02040604050505020304" pitchFamily="18" charset="0"/>
                <a:ea typeface="DFKai-SB" pitchFamily="65" charset="-120"/>
                <a:cs typeface="Arial" charset="0"/>
              </a:rPr>
              <a:t>which you used to live when you followed the ways of this world and of the ruler of the kingdom of the air, the spirit who is now at work in those who are disobedient.</a:t>
            </a:r>
            <a:endParaRPr lang="en-US" altLang="zh-TW" sz="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37642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30" y="459405"/>
            <a:ext cx="8960275" cy="5693866"/>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我聽見在天上有大聲音說：「我　神的救恩、能力、國度，並他基督的權柄，現在都來到了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因</a:t>
            </a:r>
            <a:r>
              <a:rPr kumimoji="1" lang="zh-TW" altLang="en-US" sz="4400" b="1" dirty="0">
                <a:solidFill>
                  <a:srgbClr val="FFFFFF"/>
                </a:solidFill>
                <a:latin typeface="DFKai-SB" panose="03000509000000000000" pitchFamily="65" charset="-120"/>
                <a:ea typeface="DFKai-SB" panose="03000509000000000000" pitchFamily="65" charset="-120"/>
              </a:rPr>
              <a:t>為那在我們　神面前晝夜控告我們弟兄的，已經被摔下去了</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啟示錄</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Revelation 12:10</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500" b="1" dirty="0" smtClean="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1</a:t>
            </a:r>
            <a:r>
              <a:rPr lang="en-US" altLang="zh-TW" sz="2400" b="1" i="1" dirty="0" smtClean="0">
                <a:solidFill>
                  <a:srgbClr val="FFFFFF"/>
                </a:solidFill>
                <a:latin typeface="Century" panose="02040604050505020304" pitchFamily="18" charset="0"/>
                <a:ea typeface="DFKai-SB" pitchFamily="65" charset="-120"/>
                <a:cs typeface="Arial" charset="0"/>
              </a:rPr>
              <a:t>0 </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For the accuser of our brothers and </a:t>
            </a:r>
            <a:r>
              <a:rPr lang="en-US" altLang="zh-TW" sz="3200" b="1" dirty="0" smtClean="0">
                <a:solidFill>
                  <a:srgbClr val="FFFFFF"/>
                </a:solidFill>
                <a:latin typeface="Century" panose="02040604050505020304" pitchFamily="18" charset="0"/>
                <a:ea typeface="DFKai-SB" pitchFamily="65" charset="-120"/>
                <a:cs typeface="Arial" charset="0"/>
              </a:rPr>
              <a:t>sisters, who </a:t>
            </a:r>
            <a:r>
              <a:rPr lang="en-US" altLang="zh-TW" sz="3200" b="1" dirty="0">
                <a:solidFill>
                  <a:srgbClr val="FFFFFF"/>
                </a:solidFill>
                <a:latin typeface="Century" panose="02040604050505020304" pitchFamily="18" charset="0"/>
                <a:ea typeface="DFKai-SB" pitchFamily="65" charset="-120"/>
                <a:cs typeface="Arial" charset="0"/>
              </a:rPr>
              <a:t>accuses them before our God day and </a:t>
            </a:r>
            <a:r>
              <a:rPr lang="en-US" altLang="zh-TW" sz="3200" b="1" dirty="0" smtClean="0">
                <a:solidFill>
                  <a:srgbClr val="FFFFFF"/>
                </a:solidFill>
                <a:latin typeface="Century" panose="02040604050505020304" pitchFamily="18" charset="0"/>
                <a:ea typeface="DFKai-SB" pitchFamily="65" charset="-120"/>
                <a:cs typeface="Arial" charset="0"/>
              </a:rPr>
              <a:t>night, has </a:t>
            </a:r>
            <a:r>
              <a:rPr lang="en-US" altLang="zh-TW" sz="3200" b="1" dirty="0">
                <a:solidFill>
                  <a:srgbClr val="FFFFFF"/>
                </a:solidFill>
                <a:latin typeface="Century" panose="02040604050505020304" pitchFamily="18" charset="0"/>
                <a:ea typeface="DFKai-SB" pitchFamily="65" charset="-120"/>
                <a:cs typeface="Arial" charset="0"/>
              </a:rPr>
              <a:t>been hurled down.</a:t>
            </a:r>
          </a:p>
        </p:txBody>
      </p:sp>
    </p:spTree>
    <p:extLst>
      <p:ext uri="{BB962C8B-B14F-4D97-AF65-F5344CB8AC3E}">
        <p14:creationId xmlns:p14="http://schemas.microsoft.com/office/powerpoint/2010/main" val="2360335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30" y="459405"/>
            <a:ext cx="8960275" cy="5632311"/>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因為我們雖然在血氣中行事，卻不憑著血氣爭戰。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們爭戰的兵器本不是屬血氣的，乃是在　神面前有能力，可以攻破堅固的營壘</a:t>
            </a:r>
            <a:r>
              <a:rPr kumimoji="1" lang="zh-TW" altLang="en-US" sz="4400" b="1" dirty="0" smtClean="0">
                <a:solidFill>
                  <a:srgbClr val="FFFFFF"/>
                </a:solidFill>
                <a:latin typeface="DFKai-SB" panose="03000509000000000000" pitchFamily="65" charset="-120"/>
                <a:ea typeface="DFKai-SB" panose="03000509000000000000" pitchFamily="65" charset="-120"/>
              </a:rPr>
              <a:t>，將</a:t>
            </a:r>
            <a:r>
              <a:rPr kumimoji="1" lang="zh-TW" altLang="en-US" sz="4400" b="1" dirty="0">
                <a:solidFill>
                  <a:srgbClr val="FFFFFF"/>
                </a:solidFill>
                <a:latin typeface="DFKai-SB" panose="03000509000000000000" pitchFamily="65" charset="-120"/>
                <a:ea typeface="DFKai-SB" panose="03000509000000000000" pitchFamily="65" charset="-120"/>
              </a:rPr>
              <a:t>各樣的計謀，各樣攔阻人認識　神的那些自高之事，一概攻破了，又將人所有的心意奪回，使他都順服基督</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哥林多後書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2 Cor. 10:3-5</a:t>
            </a:r>
            <a:r>
              <a:rPr lang="en-US" altLang="zh-TW" sz="4000" b="1" dirty="0" smtClean="0">
                <a:solidFill>
                  <a:srgbClr val="FFFFFF"/>
                </a:solidFill>
                <a:latin typeface="DFKai-SB" pitchFamily="65" charset="-120"/>
                <a:ea typeface="DFKai-SB" pitchFamily="65" charset="-120"/>
                <a:cs typeface="Arial" charset="0"/>
              </a:rPr>
              <a:t>) </a:t>
            </a:r>
            <a:endParaRPr lang="en-US" altLang="zh-TW" sz="9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500" b="1" dirty="0" smtClean="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0745821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48406"/>
            <a:ext cx="9339618" cy="49244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對立文</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化</a:t>
            </a: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中</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的救贖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a:solidFill>
                  <a:schemeClr val="tx1">
                    <a:lumMod val="75000"/>
                    <a:lumOff val="25000"/>
                  </a:schemeClr>
                </a:solidFill>
                <a:latin typeface="Century" panose="02040604050505020304" pitchFamily="18" charset="0"/>
                <a:ea typeface="DFKai-SB" panose="03000509000000000000" pitchFamily="65" charset="-120"/>
              </a:rPr>
              <a:t>遵從  神的啟示</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查</a:t>
            </a:r>
            <a:r>
              <a:rPr kumimoji="1" lang="zh-TW" altLang="en-US" sz="4800" b="1" i="0" u="none" strike="noStrike" kern="1200" cap="none" spc="0" normalizeH="0" baseline="0" noProof="0" dirty="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驗</a:t>
            </a:r>
            <a:r>
              <a:rPr kumimoji="1" lang="zh-TW" altLang="en-US"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背後的靈</a:t>
            </a:r>
            <a:endParaRPr kumimoji="1" lang="en-US" altLang="zh-TW"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先捆住</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那「壯士」</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95000"/>
                    <a:lumOff val="5000"/>
                  </a:schemeClr>
                </a:solidFill>
                <a:effectLst/>
                <a:uLnTx/>
                <a:uFillTx/>
                <a:latin typeface="Century" panose="02040604050505020304" pitchFamily="18" charset="0"/>
                <a:ea typeface="DFKai-SB" panose="03000509000000000000" pitchFamily="65" charset="-120"/>
              </a:rPr>
              <a:t>恆切警醒代禱</a:t>
            </a:r>
            <a:endParaRPr kumimoji="1" lang="en-US" altLang="zh-TW" sz="200" b="1" i="1" u="none" strike="noStrike" kern="1200" cap="none" spc="0" normalizeH="0" baseline="0" noProof="0" dirty="0">
              <a:ln>
                <a:noFill/>
              </a:ln>
              <a:solidFill>
                <a:schemeClr val="tx1">
                  <a:lumMod val="95000"/>
                  <a:lumOff val="5000"/>
                </a:schemeClr>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0482817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31" y="459405"/>
            <a:ext cx="8833642" cy="5509200"/>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我若靠著　神的靈趕鬼，這就是　神的國臨到你們了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16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zh-TW" altLang="en-US" sz="4400" b="1" dirty="0">
                <a:solidFill>
                  <a:srgbClr val="FFFFFF"/>
                </a:solidFill>
                <a:latin typeface="DFKai-SB" panose="03000509000000000000" pitchFamily="65" charset="-120"/>
                <a:ea typeface="DFKai-SB" panose="03000509000000000000" pitchFamily="65" charset="-120"/>
              </a:rPr>
              <a:t>怎能進壯士家裡，搶奪他的家具呢</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除</a:t>
            </a:r>
            <a:r>
              <a:rPr kumimoji="1" lang="zh-TW" altLang="en-US" sz="4400" b="1" dirty="0">
                <a:solidFill>
                  <a:srgbClr val="FFFFFF"/>
                </a:solidFill>
                <a:latin typeface="DFKai-SB" panose="03000509000000000000" pitchFamily="65" charset="-120"/>
                <a:ea typeface="DFKai-SB" panose="03000509000000000000" pitchFamily="65" charset="-120"/>
              </a:rPr>
              <a:t>非先捆住那壯士，才可以搶奪他的家財</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馬太福音</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Matthew 12:28-29</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endParaRPr lang="en-US" altLang="zh-TW" sz="2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500" b="1" dirty="0" smtClean="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endParaRPr lang="en-US" altLang="zh-TW" sz="100" b="1" dirty="0">
              <a:solidFill>
                <a:srgbClr val="FFFFFF"/>
              </a:solidFill>
              <a:latin typeface="Century" panose="02040604050505020304" pitchFamily="18" charset="0"/>
              <a:ea typeface="DFKai-SB" pitchFamily="65" charset="-120"/>
              <a:cs typeface="Arial" charset="0"/>
            </a:endParaRPr>
          </a:p>
          <a:p>
            <a:pPr defTabSz="914400" fontAlgn="base">
              <a:spcBef>
                <a:spcPct val="0"/>
              </a:spcBef>
              <a:spcAft>
                <a:spcPct val="0"/>
              </a:spcAft>
              <a:defRPr/>
            </a:pPr>
            <a:r>
              <a:rPr lang="en-US" altLang="zh-TW" sz="2400" b="1" i="1" dirty="0" smtClean="0">
                <a:solidFill>
                  <a:srgbClr val="FFFFFF"/>
                </a:solidFill>
                <a:latin typeface="Century" panose="02040604050505020304" pitchFamily="18" charset="0"/>
                <a:ea typeface="DFKai-SB" pitchFamily="65" charset="-120"/>
                <a:cs typeface="Arial" charset="0"/>
              </a:rPr>
              <a:t>29</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a:t>
            </a:r>
            <a:r>
              <a:rPr lang="en-US" altLang="zh-TW" sz="3200" b="1" dirty="0">
                <a:solidFill>
                  <a:srgbClr val="FFFFFF"/>
                </a:solidFill>
                <a:latin typeface="Century" panose="02040604050505020304" pitchFamily="18" charset="0"/>
                <a:ea typeface="DFKai-SB" pitchFamily="65" charset="-120"/>
                <a:cs typeface="Arial" charset="0"/>
              </a:rPr>
              <a:t>Or again, how can anyone enter a strong man’s house and carry off his possessions unless he first ties up the strong man? </a:t>
            </a:r>
            <a:r>
              <a:rPr lang="en-US" altLang="zh-TW" sz="3200" b="1" dirty="0" smtClean="0">
                <a:solidFill>
                  <a:srgbClr val="FFFFFF"/>
                </a:solidFill>
                <a:latin typeface="Century" panose="02040604050505020304" pitchFamily="18" charset="0"/>
                <a:ea typeface="DFKai-SB" pitchFamily="65" charset="-120"/>
                <a:cs typeface="Arial" charset="0"/>
              </a:rPr>
              <a:t> Then </a:t>
            </a:r>
            <a:r>
              <a:rPr lang="en-US" altLang="zh-TW" sz="3200" b="1" dirty="0">
                <a:solidFill>
                  <a:srgbClr val="FFFFFF"/>
                </a:solidFill>
                <a:latin typeface="Century" panose="02040604050505020304" pitchFamily="18" charset="0"/>
                <a:ea typeface="DFKai-SB" pitchFamily="65" charset="-120"/>
                <a:cs typeface="Arial" charset="0"/>
              </a:rPr>
              <a:t>he can plunder his house.</a:t>
            </a:r>
          </a:p>
        </p:txBody>
      </p:sp>
    </p:spTree>
    <p:extLst>
      <p:ext uri="{BB962C8B-B14F-4D97-AF65-F5344CB8AC3E}">
        <p14:creationId xmlns:p14="http://schemas.microsoft.com/office/powerpoint/2010/main" val="2577293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48406"/>
            <a:ext cx="9339618" cy="49244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對立文</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化</a:t>
            </a: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中</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的救贖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a:solidFill>
                  <a:schemeClr val="tx1">
                    <a:lumMod val="75000"/>
                    <a:lumOff val="25000"/>
                  </a:schemeClr>
                </a:solidFill>
                <a:latin typeface="Century" panose="02040604050505020304" pitchFamily="18" charset="0"/>
                <a:ea typeface="DFKai-SB" panose="03000509000000000000" pitchFamily="65" charset="-120"/>
              </a:rPr>
              <a:t>遵從  神的啟示</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查</a:t>
            </a:r>
            <a:r>
              <a:rPr kumimoji="1" lang="zh-TW" altLang="en-US" sz="4800" b="1" i="0" u="none" strike="noStrike" kern="1200" cap="none" spc="0" normalizeH="0" baseline="0" noProof="0" dirty="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驗</a:t>
            </a:r>
            <a:r>
              <a:rPr kumimoji="1" lang="zh-TW" altLang="en-US"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背後的靈</a:t>
            </a:r>
            <a:endParaRPr kumimoji="1" lang="en-US" altLang="zh-TW"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先捆住</a:t>
            </a:r>
            <a:r>
              <a:rPr kumimoji="1" lang="zh-TW" altLang="en-US"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rPr>
              <a:t>那「壯士」</a:t>
            </a:r>
            <a:endParaRPr kumimoji="1" lang="en-US" altLang="zh-TW" sz="4800" b="1" i="0" u="none" strike="noStrike" kern="1200" cap="none" spc="0" normalizeH="0" baseline="0" noProof="0" dirty="0" smtClean="0">
              <a:ln>
                <a:noFill/>
              </a:ln>
              <a:solidFill>
                <a:schemeClr val="tx1">
                  <a:lumMod val="75000"/>
                  <a:lumOff val="25000"/>
                </a:schemeClr>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恆切警醒代禱</a:t>
            </a:r>
            <a:endParaRPr kumimoji="1" lang="en-US" altLang="zh-TW" sz="2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032348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534501"/>
            <a:ext cx="8960275" cy="4955203"/>
          </a:xfrm>
          <a:prstGeom prst="rect">
            <a:avLst/>
          </a:prstGeom>
        </p:spPr>
        <p:txBody>
          <a:bodyPr wrap="square">
            <a:spAutoFit/>
          </a:bodyPr>
          <a:lstStyle/>
          <a:p>
            <a:pP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我勸你，第一要為萬人懇求、禱告、代求、祝謝</a:t>
            </a:r>
            <a:r>
              <a:rPr kumimoji="1" lang="zh-TW" altLang="en-US" sz="4400" b="1" dirty="0" smtClean="0">
                <a:solidFill>
                  <a:srgbClr val="FFFFFF"/>
                </a:solidFill>
                <a:latin typeface="DFKai-SB" panose="03000509000000000000" pitchFamily="65" charset="-120"/>
                <a:ea typeface="DFKai-SB" panose="03000509000000000000" pitchFamily="65" charset="-120"/>
              </a:rPr>
              <a:t>；為</a:t>
            </a:r>
            <a:r>
              <a:rPr kumimoji="1" lang="zh-TW" altLang="en-US" sz="4400" b="1" dirty="0">
                <a:solidFill>
                  <a:srgbClr val="FFFFFF"/>
                </a:solidFill>
                <a:latin typeface="DFKai-SB" panose="03000509000000000000" pitchFamily="65" charset="-120"/>
                <a:ea typeface="DFKai-SB" panose="03000509000000000000" pitchFamily="65" charset="-120"/>
              </a:rPr>
              <a:t>君王和一切在位的，也該如此，使我們可以敬虔、端正、平安無事地度日。 </a:t>
            </a:r>
            <a:r>
              <a:rPr kumimoji="1" lang="zh-TW" altLang="en-US" sz="4400" b="1" dirty="0" smtClean="0">
                <a:solidFill>
                  <a:srgbClr val="FFFFFF"/>
                </a:solidFill>
                <a:latin typeface="DFKai-SB" panose="03000509000000000000" pitchFamily="65" charset="-120"/>
                <a:ea typeface="DFKai-SB" panose="03000509000000000000" pitchFamily="65" charset="-120"/>
              </a:rPr>
              <a:t>這</a:t>
            </a:r>
            <a:r>
              <a:rPr kumimoji="1" lang="zh-TW" altLang="en-US" sz="4400" b="1" dirty="0">
                <a:solidFill>
                  <a:srgbClr val="FFFFFF"/>
                </a:solidFill>
                <a:latin typeface="DFKai-SB" panose="03000509000000000000" pitchFamily="65" charset="-120"/>
                <a:ea typeface="DFKai-SB" panose="03000509000000000000" pitchFamily="65" charset="-120"/>
              </a:rPr>
              <a:t>是好的，在</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神我們救主面前可蒙悅納。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願意萬人得救，明白真道</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提摩太前</a:t>
            </a:r>
            <a:r>
              <a:rPr kumimoji="1" lang="zh-TW" altLang="en-US" sz="4000" b="1" dirty="0" smtClean="0">
                <a:solidFill>
                  <a:srgbClr val="FFFFFF"/>
                </a:solidFill>
                <a:latin typeface="DFKai-SB" pitchFamily="65" charset="-120"/>
                <a:ea typeface="DFKai-SB" pitchFamily="65" charset="-120"/>
                <a:cs typeface="Arial" charset="0"/>
              </a:rPr>
              <a:t>書</a:t>
            </a:r>
            <a:r>
              <a:rPr kumimoji="1" lang="en-US" altLang="zh-TW" sz="400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1 Timothy 2:1-4</a:t>
            </a:r>
            <a:r>
              <a:rPr lang="en-US" altLang="zh-TW" sz="4000" b="1" dirty="0" smtClean="0">
                <a:solidFill>
                  <a:srgbClr val="FFFFFF"/>
                </a:solidFill>
                <a:latin typeface="DFKai-SB" pitchFamily="65" charset="-120"/>
                <a:ea typeface="DFKai-SB" pitchFamily="65" charset="-120"/>
                <a:cs typeface="Arial" charset="0"/>
              </a:rPr>
              <a:t>) </a:t>
            </a:r>
            <a:endParaRPr lang="en-US" altLang="zh-TW" sz="8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681647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48406"/>
            <a:ext cx="9339618" cy="49244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對立文</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化</a:t>
            </a:r>
            <a:r>
              <a:rPr kumimoji="1" lang="zh-TW" altLang="en-US" sz="6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中</a:t>
            </a:r>
            <a:r>
              <a:rPr kumimoji="1"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的救贖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4800" b="1" dirty="0">
                <a:solidFill>
                  <a:srgbClr val="FFFFFF"/>
                </a:solidFill>
                <a:latin typeface="Century" panose="02040604050505020304" pitchFamily="18" charset="0"/>
                <a:ea typeface="DFKai-SB" panose="03000509000000000000" pitchFamily="65" charset="-120"/>
              </a:rPr>
              <a:t>遵從  神的啟示</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查</a:t>
            </a: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驗</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背後的靈</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先捆住</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那「壯士」</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恆切警醒代禱</a:t>
            </a:r>
            <a:endParaRPr kumimoji="1" lang="en-US" altLang="zh-TW" sz="2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719968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89525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36780</TotalTime>
  <Words>932</Words>
  <Application>Microsoft Office PowerPoint</Application>
  <PresentationFormat>Widescreen</PresentationFormat>
  <Paragraphs>203</Paragraphs>
  <Slides>27</Slides>
  <Notes>2</Notes>
  <HiddenSlides>0</HiddenSlides>
  <MMClips>0</MMClips>
  <ScaleCrop>false</ScaleCrop>
  <HeadingPairs>
    <vt:vector size="6" baseType="variant">
      <vt:variant>
        <vt:lpstr>Fonts Used</vt:lpstr>
      </vt:variant>
      <vt:variant>
        <vt:i4>20</vt:i4>
      </vt:variant>
      <vt:variant>
        <vt:lpstr>Theme</vt:lpstr>
      </vt:variant>
      <vt:variant>
        <vt:i4>10</vt:i4>
      </vt:variant>
      <vt:variant>
        <vt:lpstr>Slide Titles</vt:lpstr>
      </vt:variant>
      <vt:variant>
        <vt:i4>27</vt:i4>
      </vt:variant>
    </vt:vector>
  </HeadingPairs>
  <TitlesOfParts>
    <vt:vector size="57" baseType="lpstr">
      <vt:lpstr>Arial Unicode MS</vt:lpstr>
      <vt:lpstr>DFKai-SB</vt:lpstr>
      <vt:lpstr>DFKai-SB</vt:lpstr>
      <vt:lpstr>Microsoft JhengHei</vt:lpstr>
      <vt:lpstr>Microsoft YaHei</vt:lpstr>
      <vt:lpstr>MS Mincho</vt:lpstr>
      <vt:lpstr>新細明體</vt:lpstr>
      <vt:lpstr>宋体</vt:lpstr>
      <vt:lpstr>Arial</vt:lpstr>
      <vt:lpstr>Arial Narrow</vt:lpstr>
      <vt:lpstr>Calibri</vt:lpstr>
      <vt:lpstr>Cambria</vt:lpstr>
      <vt:lpstr>Century</vt:lpstr>
      <vt:lpstr>Charis SIL</vt:lpstr>
      <vt:lpstr>Chiller</vt:lpstr>
      <vt:lpstr>Courier New</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3295</cp:revision>
  <dcterms:created xsi:type="dcterms:W3CDTF">2014-11-02T05:55:36Z</dcterms:created>
  <dcterms:modified xsi:type="dcterms:W3CDTF">2020-07-19T23:02:24Z</dcterms:modified>
</cp:coreProperties>
</file>