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48"/>
  </p:notesMasterIdLst>
  <p:sldIdLst>
    <p:sldId id="10325" r:id="rId11"/>
    <p:sldId id="10326" r:id="rId12"/>
    <p:sldId id="10327" r:id="rId13"/>
    <p:sldId id="10328" r:id="rId14"/>
    <p:sldId id="10329" r:id="rId15"/>
    <p:sldId id="10330" r:id="rId16"/>
    <p:sldId id="10113" r:id="rId17"/>
    <p:sldId id="10284" r:id="rId18"/>
    <p:sldId id="10361" r:id="rId19"/>
    <p:sldId id="10340" r:id="rId20"/>
    <p:sldId id="10336" r:id="rId21"/>
    <p:sldId id="10353" r:id="rId22"/>
    <p:sldId id="10334" r:id="rId23"/>
    <p:sldId id="10367" r:id="rId24"/>
    <p:sldId id="10337" r:id="rId25"/>
    <p:sldId id="10398" r:id="rId26"/>
    <p:sldId id="10358" r:id="rId27"/>
    <p:sldId id="10333" r:id="rId28"/>
    <p:sldId id="10332" r:id="rId29"/>
    <p:sldId id="10356" r:id="rId30"/>
    <p:sldId id="10281" r:id="rId31"/>
    <p:sldId id="10345" r:id="rId32"/>
    <p:sldId id="10357" r:id="rId33"/>
    <p:sldId id="10346" r:id="rId34"/>
    <p:sldId id="10355" r:id="rId35"/>
    <p:sldId id="10159" r:id="rId36"/>
    <p:sldId id="10323" r:id="rId37"/>
    <p:sldId id="10362" r:id="rId38"/>
    <p:sldId id="10363" r:id="rId39"/>
    <p:sldId id="10365" r:id="rId40"/>
    <p:sldId id="10366" r:id="rId41"/>
    <p:sldId id="10371" r:id="rId42"/>
    <p:sldId id="10372" r:id="rId43"/>
    <p:sldId id="10373" r:id="rId44"/>
    <p:sldId id="10314" r:id="rId45"/>
    <p:sldId id="10376" r:id="rId46"/>
    <p:sldId id="10378" r:id="rId47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0" d="100"/>
          <a:sy n="70" d="100"/>
        </p:scale>
        <p:origin x="40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159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689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97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886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8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671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814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4126" y="424883"/>
            <a:ext cx="911031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主耶穌被賣的那一夜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11:23-24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飯後，也照樣拿起杯來，說：「這杯是用我的血所立的新約，你們每逢喝的時候，要如此行，為的是記念我。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37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084" y="780426"/>
            <a:ext cx="9110311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你們每逢吃這餅，喝這杯，是表明主的死，直等到他來。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2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3224" y="731064"/>
            <a:ext cx="911031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人應當自己省察，然後吃這餅、喝這杯。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11:28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ought to examine themselves before they eat of the bread and drink from the cup.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98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69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00051" y="59064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0051" y="752811"/>
            <a:ext cx="8960275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哪知他為我們的過犯受害，為我們的罪孽壓傷。因他受的刑罰，我們得平安；因他受的鞭傷，我們得醫治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53:5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he was pierced for our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transgressions, 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was crushed for our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iniquities; 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punishment that brought us peace was on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him, and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by his wounds we are healed.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 panose="0204060305050503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0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重燃盼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望</a:t>
            </a:r>
            <a:endParaRPr kumimoji="1" lang="en-US" altLang="zh-TW" sz="7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Finding Hopes Again</a:t>
            </a:r>
            <a:endParaRPr lang="en-US" altLang="zh-TW" sz="5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6,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1808" y="6243007"/>
            <a:ext cx="398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(Aaron Beck, 1976)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066" y="627797"/>
            <a:ext cx="8022608" cy="4011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8066" y="4926842"/>
            <a:ext cx="802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精神心理健康</a:t>
            </a:r>
            <a:endParaRPr lang="en-US" sz="5400" b="1" dirty="0">
              <a:solidFill>
                <a:schemeClr val="bg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0364" y="4151879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陳巧文 博</a:t>
            </a:r>
            <a:r>
              <a:rPr lang="zh-TW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lang="en-US" altLang="zh-TW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914" y="0"/>
            <a:ext cx="9192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0364" y="5725921"/>
            <a:ext cx="9144000" cy="92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陳巧文 博</a:t>
            </a:r>
            <a:r>
              <a:rPr lang="zh-TW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lang="en-US" altLang="zh-TW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13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64450"/>
            <a:ext cx="8960275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神心理健康的認識與關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懷」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課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程內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鬱症及焦慮症的病症，可能引發的原因，治療及關懷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1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躁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鬱症、強迫症及邊緣症人格異常症病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，治療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及關懷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1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精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神分裂症的病症及治療，同理心及關懷技巧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1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青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少年及老年人的精神心理健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康。</a:t>
            </a:r>
            <a:endParaRPr lang="en-US" altLang="zh-TW" sz="2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78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0364" y="4151879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陳巧文 博</a:t>
            </a:r>
            <a:r>
              <a:rPr lang="zh-TW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lang="en-US" altLang="zh-TW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411" y="127379"/>
            <a:ext cx="8843749" cy="663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2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0364" y="4151879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陳巧文 博</a:t>
            </a:r>
            <a:r>
              <a:rPr lang="zh-TW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lang="en-US" altLang="zh-TW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279" y="0"/>
            <a:ext cx="9551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0364" y="4151879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陳巧文 博</a:t>
            </a:r>
            <a:r>
              <a:rPr lang="zh-TW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lang="en-US" altLang="zh-TW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72" y="0"/>
            <a:ext cx="9242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8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4943" y="519376"/>
            <a:ext cx="92759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心理疾病的復原</a:t>
            </a:r>
            <a:endParaRPr kumimoji="1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生理層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常起居作息，適量運動飲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食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理層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養正面情緒，釋放負面情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靈層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尋求基督裡的應許和新的身份</a:t>
            </a:r>
            <a:endParaRPr kumimoji="1" lang="en-US" altLang="zh-TW" sz="3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會層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立支持系統，善用社會資源</a:t>
            </a:r>
            <a:endParaRPr kumimoji="1" lang="zh-TW" altLang="en-US" sz="2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28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1808" y="6243007"/>
            <a:ext cx="398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(Aaron Beck, 1976)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20" y="324132"/>
            <a:ext cx="8229601" cy="617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8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0364" y="4151879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陳巧文 博</a:t>
            </a:r>
            <a:r>
              <a:rPr lang="zh-TW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lang="en-US" altLang="zh-TW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0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0364" y="4151879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陳巧文 博</a:t>
            </a:r>
            <a:r>
              <a:rPr lang="zh-TW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lang="en-US" altLang="zh-TW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26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5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1808" y="6243007"/>
            <a:ext cx="398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(Aaron Beck, 1976)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16" y="1615079"/>
            <a:ext cx="6209732" cy="367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563894"/>
            <a:ext cx="896027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憂鬱並不可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恥，不是父母管教不當或本身性格軟弱而造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成的。 驟下結論將憂鬱症視為個人犯罪所致，是錯誤的想法。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76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563894"/>
            <a:ext cx="896027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憂鬱之人不應該被斥責、論斷、告誡或拒絕；他們需要的是：了解、接納、肯定和被愛。 如果教會不先以憐憫的心接待他們，再多的聖經教導對他們而言也沒有幫助。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7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1808" y="6243007"/>
            <a:ext cx="398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(Aaron Beck, 1976)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87" y="257175"/>
            <a:ext cx="84296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4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210026"/>
            <a:ext cx="8960275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造成憂鬱症可能的原</a:t>
            </a:r>
            <a:r>
              <a:rPr kumimoji="1"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endParaRPr kumimoji="1" lang="en-US" altLang="zh-TW" sz="48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生理因素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（例如荷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爾蒙改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變）</a:t>
            </a:r>
            <a:endParaRPr kumimoji="1" lang="zh-TW" altLang="en-US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身體狀況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（例如長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期病痛，癌症病人）</a:t>
            </a:r>
            <a:endParaRPr kumimoji="1" lang="zh-TW" altLang="en-US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基因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個性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重大創傷或事件發生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原生家庭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虐待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長期壓力 </a:t>
            </a:r>
            <a:endParaRPr lang="en-US" altLang="zh-TW" sz="2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563894"/>
            <a:ext cx="896027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遺傳性的憂鬱症是極少數的。 大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部分憂鬱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症都是因為生活中的問題，以及針對這些問題的思考模式所致。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9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119" y="155830"/>
            <a:ext cx="7144693" cy="6515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9963" y="6216918"/>
            <a:ext cx="3989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(Aaron Beck, 1976)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9084859" y="6196223"/>
            <a:ext cx="500418" cy="2823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7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89098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憂鬱認知三</a:t>
            </a:r>
            <a:r>
              <a:rPr kumimoji="1" lang="zh-TW" altLang="en-US" sz="5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角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N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egative Triad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</a:t>
            </a:r>
            <a:endParaRPr kumimoji="1"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我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Self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</a:t>
            </a:r>
            <a:endParaRPr kumimoji="1"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例如「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我是毫無價值的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」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世界或環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境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world/environment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</a:t>
            </a:r>
            <a:endParaRPr kumimoji="1"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例如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「沒有一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個人珍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惜我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」</a:t>
            </a:r>
            <a:endParaRPr kumimoji="1"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1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來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Future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</a:t>
            </a:r>
            <a:endParaRPr kumimoji="1" lang="en-US" altLang="zh-TW" sz="320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例如</a:t>
            </a:r>
            <a:r>
              <a:rPr kumimoji="1"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「事情只會更糟的」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790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9683" y="361629"/>
            <a:ext cx="8960275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拉班有兩個女兒，大的名叫利亞，小的名叫拉結。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亞的眼睛沒有神氣，拉結卻生得美貌俊秀。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雅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各愛拉結，就說：「我願為你小女兒拉結服事你七年。」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Genesis 29:16-18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Leah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had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weak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eyes, but Rachel had a lovely figure and was beautiful.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Jacob was in love with Rachel and said, “I’ll work for you seven years in return for your younger daughter Rachel.”</a:t>
            </a:r>
          </a:p>
        </p:txBody>
      </p:sp>
    </p:spTree>
    <p:extLst>
      <p:ext uri="{BB962C8B-B14F-4D97-AF65-F5344CB8AC3E}">
        <p14:creationId xmlns:p14="http://schemas.microsoft.com/office/powerpoint/2010/main" val="101771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9683" y="452614"/>
            <a:ext cx="8960275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耶和華見利亞失寵（原文是被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恨）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，就使她生育，拉結卻不生育。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亞懷孕生子，就給他起名叫流便（就是有兒子的意思），因而說：「耶和華看見我的苦情，如今我的丈夫必愛我。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Genesis 29:31-32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32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Leah became pregnant and gave birth to a son.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named him Reuben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she said, “It is because the Lord has seen my misery. Surely my husband will love me now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.”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50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2512" y="122523"/>
            <a:ext cx="8601631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流便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（有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兒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子）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「耶和華看見我的苦情，如今我的丈夫必愛我。」</a:t>
            </a:r>
            <a:endParaRPr kumimoji="1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西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緬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（聽見）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耶和華因為聽見我失寵，所以又賜給我這個兒子」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利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未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（聯合）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「我給丈夫生了三個兒子，他必與我聯合。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猶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大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（讚美）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這回我要讚美耶和華」。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薩迦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（價值）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神給了我價值，因為我把使女給了我丈夫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西布倫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（同住）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神賜我厚賞；我丈夫必與我同住，因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我給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他生了六個兒子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9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864" y="166050"/>
            <a:ext cx="4394579" cy="5493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0580" y="5732060"/>
            <a:ext cx="6546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利亞  與  拉結</a:t>
            </a:r>
            <a:endParaRPr lang="en-US" sz="4400" dirty="0">
              <a:solidFill>
                <a:srgbClr val="FF99CC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21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4149" y="1553279"/>
            <a:ext cx="89602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一個美國師母的見證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“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Isn’t 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SHE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beautiful?”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18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9683" y="452614"/>
            <a:ext cx="896027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你們不要以外面的辮頭髮，戴金飾，穿美衣為妝飾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要以裡面存著長久溫柔、安靜的心為妝飾；這在　神面前是極寶貴的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Peter 3:3-4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beauty should not come from outward adornment, such as elaborate hairstyles and the wearing of gold jewelry or fine clothes.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Rather, it should be that of your inner self, the unfading beauty of a gentle and quiet spirit, which is of great worth in God’s sight.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9683" y="409913"/>
            <a:ext cx="8960275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賜華冠與錫安悲哀的人，代替灰塵；喜樂油代替悲哀；讚美衣代替憂傷之靈；使他們稱為「公義樹」，是耶和華所栽的，叫他得榮耀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61:3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</a:t>
            </a:r>
            <a:r>
              <a:rPr lang="zh-TW" altLang="en-US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provide for those who grieve in Zion—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bestow on them a crown of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beauty instead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ashes, 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oil of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joy instead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mourning,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a garment of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praise instead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a spirit of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despair.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8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2281" y="193307"/>
            <a:ext cx="917584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親愛的天父，我以祢兒女尊貴的身份來到祢的面前，我要全心依靠祢。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我選擇相信「魔鬼已經被打敗，而且我現在已經與基督同坐在天上」的真理。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謝謝祢賜給我權柄斥責魔鬼在我生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命中一切的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謊言，得以領受祢的醫治和更新。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我將我的身體獻給祢當作活祭。求祢聖靈天天充滿我，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引導我明白所有的真理，使我的身、心、靈可以在基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督裡完全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得著釋放。奉主耶穌得勝的名禱告，阿門！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1808" y="6243007"/>
            <a:ext cx="398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(Aaron Beck, 1976)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412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36945</TotalTime>
  <Words>1704</Words>
  <Application>Microsoft Office PowerPoint</Application>
  <PresentationFormat>Widescreen</PresentationFormat>
  <Paragraphs>185</Paragraphs>
  <Slides>37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37</vt:i4>
      </vt:variant>
    </vt:vector>
  </HeadingPairs>
  <TitlesOfParts>
    <vt:vector size="65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Calisto MT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3332</cp:revision>
  <dcterms:created xsi:type="dcterms:W3CDTF">2014-11-02T05:55:36Z</dcterms:created>
  <dcterms:modified xsi:type="dcterms:W3CDTF">2020-09-07T16:53:41Z</dcterms:modified>
</cp:coreProperties>
</file>