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72" r:id="rId2"/>
    <p:sldId id="374" r:id="rId3"/>
    <p:sldId id="375" r:id="rId4"/>
    <p:sldId id="377" r:id="rId5"/>
    <p:sldId id="362" r:id="rId6"/>
    <p:sldId id="378" r:id="rId7"/>
    <p:sldId id="370" r:id="rId8"/>
    <p:sldId id="369" r:id="rId9"/>
    <p:sldId id="376" r:id="rId10"/>
    <p:sldId id="380" r:id="rId11"/>
    <p:sldId id="381" r:id="rId12"/>
    <p:sldId id="382" r:id="rId13"/>
    <p:sldId id="25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39EBE-4861-4C92-9683-5EA689EFD8E8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7ED35-5D3F-4A48-A307-98AF37EF16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7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9D624C3-AD17-48DD-BF0F-1CB2ECED2A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7D8AF-228F-456E-A06D-82083F35E67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6537C7D0-D041-4059-91E8-1B45385FFA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4009DDC7-1B8E-4B5B-9142-E16AAE022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782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A735B1E-A120-4A7E-9E25-765FB3ECCE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92EC26-F33C-474E-93DB-468BE5BA8FD0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6B08A634-4088-4B26-83F0-E032BDB1D9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7211870F-E66D-46ED-ABD5-F150A6CC0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98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FDD1-660E-475E-A027-516C4E7E6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54811-F169-4181-8D2E-3A81E0549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767E9-A016-401D-AB85-66B128BDE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06B82-A812-4935-AC61-72B2102D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DD5C9-B92C-4A98-90AA-C3448E5A6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9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D348F-5865-48E2-9136-59BC32936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0C9A4-5A19-48D9-BC9B-A428513A5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3E148-6825-4173-8631-ABE577C3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5DB9D-6452-4F1C-ADD2-87B0C74D3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EC0EC-158A-4B9F-9886-943425A5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FD4B-E6C2-4A91-8EEB-F013A160D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BF675-A853-41DB-AF47-1A4F534BE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3E9FD-1B6A-4C70-9493-03F019B47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E8348-074C-4E35-9FD1-5C81845C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15563-5EF8-4A07-87B9-0BB5C7D1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15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15AD6-E158-4512-B182-D95CF6FA0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00FA2-8277-43A8-8F5E-F02C93DD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A3BE5-4CEE-4D65-B301-4C348DA5D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7FA75E-8AAC-4806-88C3-9DC20A76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A16AD-7971-403B-B1FE-D32752C4A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7195C-135D-4DB5-86AF-B908A1E1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3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A937E-7274-4D13-B485-A184AE672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8EC82-73AA-40B5-9D3D-4E9238BFB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A9D18-A9C2-4793-A738-63061170B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4F3337-347C-4970-A87B-43572B5683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FEA82-3475-44AF-85C9-729F6DCBE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A1ABBC-AFEE-4E76-B8CB-BFA26B46E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9A357C-ADD5-433B-A554-74D8070C4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F1455-7715-4555-B29C-2128D4ED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4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77B0-CFF1-477C-94CB-B881165F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16D13-8520-405C-856D-ECDE7241A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D929A-7067-4A02-87A0-E70AE30F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B0C938-1125-4491-A4C4-EA75E10B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9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63E77-AC00-4BF6-9FE4-710429161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FC1DEE-5494-494F-A22A-A60D758B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F22A9-20B7-4BDC-AD88-92F8F6E5D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7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44CF-40EE-4672-9634-E538E05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E1C57-2ED0-4611-9AD4-3177B6378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AF697-0663-4671-B9DB-AA7731A6A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55DA6-FE34-4DE0-ABA9-03DD47A9F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C6447-2C61-420F-B118-002C3BBD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BC42D-CB8E-44CB-8F2A-FB7E7A5B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B1CC-9F39-4307-BE04-1AC54DED5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56D056-A767-40E5-8AF2-5E05D7EA4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2AC18-7B9E-4ED8-82B0-07B72D7A2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15428-2763-4D40-9DE2-EE556EB84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2888A-27DC-48EF-80DE-A89637FA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01D4C-7BF3-4FAF-A576-3F162719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7AF2-C89A-4769-B584-C97956E2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4CC31-22B0-44BC-A3D2-FB6E90248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0F0C3-5C4B-4B59-BD00-E483E4B34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186D4-DDA7-48A3-B711-C1BD677D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DFD9D-7E78-4956-A7EF-8B59767D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70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A67965-E860-43B5-8A8C-E0BD550B29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4D620-E211-4430-9703-DB4D9BB28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7F5AD-097D-4C91-B86D-756A0E65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741D4-4D1A-43A0-B81F-7ECE7C086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9F92F-B1DB-4EA5-B87C-E20815B9E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5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780902-9BF9-406F-8AD5-44BFD80A7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1E78D-0325-4826-8A99-958F011F5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80B8-0080-4F57-BC6D-E0DFD6D317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B2ED8-CF8F-43BB-84ED-17492B08FB8F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71C2F-0876-4A0E-9681-BD431CD3C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1DD76-A3C0-468D-A9AE-352E2672B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382F9-E061-4554-9E55-DCFBE14D8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2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joshua/5-15.htm" TargetMode="External"/><Relationship Id="rId2" Type="http://schemas.openxmlformats.org/officeDocument/2006/relationships/hyperlink" Target="https://cnbible.com/joshua/5-14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joshua/6-3.htm" TargetMode="External"/><Relationship Id="rId2" Type="http://schemas.openxmlformats.org/officeDocument/2006/relationships/hyperlink" Target="https://cnbible.com/joshua/6-2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nbible.com/joshua/6-5.htm" TargetMode="External"/><Relationship Id="rId4" Type="http://schemas.openxmlformats.org/officeDocument/2006/relationships/hyperlink" Target="https://cnbible.com/joshua/6-4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C38C-B85A-4DBC-B7A0-10893B3D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365125"/>
            <a:ext cx="10917382" cy="2959966"/>
          </a:xfrm>
        </p:spPr>
        <p:txBody>
          <a:bodyPr>
            <a:noAutofit/>
          </a:bodyPr>
          <a:lstStyle/>
          <a:p>
            <a:pPr algn="ctr"/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耶和華</a:t>
            </a:r>
            <a:r>
              <a:rPr lang="zh-CN" altLang="en-US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軍隊要興起</a:t>
            </a:r>
            <a:r>
              <a:rPr lang="en-US" alt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TW" sz="7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Arise, the army of the LORD</a:t>
            </a:r>
            <a:endParaRPr lang="en-US" sz="7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7813C-C91C-4A7A-9B21-DC41E5EDD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8684"/>
            <a:ext cx="10515600" cy="2508279"/>
          </a:xfrm>
        </p:spPr>
        <p:txBody>
          <a:bodyPr/>
          <a:lstStyle/>
          <a:p>
            <a:pPr marL="0" indent="0">
              <a:buNone/>
            </a:pPr>
            <a:r>
              <a:rPr lang="zh-TW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主要經文：書</a:t>
            </a:r>
            <a:r>
              <a:rPr lang="en-US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13-15</a:t>
            </a:r>
            <a:r>
              <a:rPr lang="zh-TW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54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5400" b="1" dirty="0">
                <a:solidFill>
                  <a:srgbClr val="00132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1-5</a:t>
            </a:r>
            <a:endParaRPr lang="en-US" sz="54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A2868-6D9B-4945-A517-A255710A6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515389"/>
            <a:ext cx="10873048" cy="6342611"/>
          </a:xfrm>
        </p:spPr>
        <p:txBody>
          <a:bodyPr/>
          <a:lstStyle/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13-15</a:t>
            </a:r>
            <a:endParaRPr lang="en-US" sz="4000" b="1" u="sng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目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拔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敵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14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答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隊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元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帥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拜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咐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僕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15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元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腳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鞋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脫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66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476F9-968E-484A-AD44-8F345F015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022" y="277091"/>
            <a:ext cx="10555778" cy="64063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1-5</a:t>
            </a:r>
            <a:endParaRPr lang="en-US" sz="4000" b="1" u="sng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城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關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嚴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已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勇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交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切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兵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城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圍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繞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次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六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七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拿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七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角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走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櫃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第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七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城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七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吹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角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吹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角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聲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長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角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聲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姓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聲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呼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城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牆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塌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陷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8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AA854-EDAA-4554-8057-C6955F42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924"/>
            <a:ext cx="10515600" cy="847898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54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背景介紹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A4327-E45B-4FC5-A86A-381467629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684" y="1224742"/>
            <a:ext cx="10950632" cy="563325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摩西的接班人約書亞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 滿 了 四 百 三 十 年 的 那 一 天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和 華 的 軍 隊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 從 埃 及 地 出 來 了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約書亞帶領以色列人進入迦南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約書亞，希伯來文為</a:t>
            </a:r>
            <a:r>
              <a:rPr lang="en-US" alt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【“</a:t>
            </a:r>
            <a:r>
              <a:rPr lang="zh-TW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耶和華拯救</a:t>
            </a:r>
            <a:r>
              <a:rPr lang="en-US" alt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”】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即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希臘文的「</a:t>
            </a:r>
            <a:r>
              <a:rPr lang="zh-TW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耶穌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」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進迦南——》在基督裏。預表：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得勝的門徒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，得豐盛的生命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C125E8B1-7400-4A51-9F7F-959C3535B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4" y="0"/>
            <a:ext cx="3952875" cy="6858000"/>
          </a:xfrm>
          <a:prstGeom prst="rect">
            <a:avLst/>
          </a:prstGeom>
          <a:pattFill prst="zigZag">
            <a:fgClr>
              <a:schemeClr val="bg1"/>
            </a:fgClr>
            <a:bgClr>
              <a:schemeClr val="accent2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ea typeface="新細明體" panose="02020500000000000000" pitchFamily="18" charset="-120"/>
            </a:endParaRP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CF448876-8AC6-4A43-9A9F-136808894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26" y="0"/>
            <a:ext cx="2873375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ea typeface="新細明體" panose="02020500000000000000" pitchFamily="18" charset="-120"/>
            </a:endParaRPr>
          </a:p>
        </p:txBody>
      </p:sp>
      <p:pic>
        <p:nvPicPr>
          <p:cNvPr id="132100" name="Picture 4" descr="&quot;California Vineyard&quot;">
            <a:extLst>
              <a:ext uri="{FF2B5EF4-FFF2-40B4-BE49-F238E27FC236}">
                <a16:creationId xmlns:a16="http://schemas.microsoft.com/office/drawing/2014/main" id="{C8964917-C725-4DD5-9EA3-9B6E90D17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0" b="23218"/>
          <a:stretch>
            <a:fillRect/>
          </a:stretch>
        </p:blipFill>
        <p:spPr bwMode="auto">
          <a:xfrm>
            <a:off x="7797800" y="4954588"/>
            <a:ext cx="2870200" cy="1903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01" name="Rectangle 5">
            <a:extLst>
              <a:ext uri="{FF2B5EF4-FFF2-40B4-BE49-F238E27FC236}">
                <a16:creationId xmlns:a16="http://schemas.microsoft.com/office/drawing/2014/main" id="{10320A87-736E-42F9-89C5-BD7E0069C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0"/>
            <a:ext cx="2873375" cy="685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ea typeface="新細明體" panose="02020500000000000000" pitchFamily="18" charset="-120"/>
            </a:endParaRPr>
          </a:p>
        </p:txBody>
      </p:sp>
      <p:sp>
        <p:nvSpPr>
          <p:cNvPr id="132102" name="Rectangle 6">
            <a:extLst>
              <a:ext uri="{FF2B5EF4-FFF2-40B4-BE49-F238E27FC236}">
                <a16:creationId xmlns:a16="http://schemas.microsoft.com/office/drawing/2014/main" id="{83AEC6CC-0DF8-4212-9315-6D1476F49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1" y="0"/>
            <a:ext cx="2873375" cy="685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ea typeface="新細明體" panose="02020500000000000000" pitchFamily="18" charset="-120"/>
            </a:endParaRPr>
          </a:p>
        </p:txBody>
      </p:sp>
      <p:sp>
        <p:nvSpPr>
          <p:cNvPr id="132103" name="Text Box 7">
            <a:extLst>
              <a:ext uri="{FF2B5EF4-FFF2-40B4-BE49-F238E27FC236}">
                <a16:creationId xmlns:a16="http://schemas.microsoft.com/office/drawing/2014/main" id="{6273BAB8-D858-4496-8826-4E524294A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712789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/>
              <a:t>埃及</a:t>
            </a:r>
          </a:p>
        </p:txBody>
      </p:sp>
      <p:sp>
        <p:nvSpPr>
          <p:cNvPr id="132104" name="Text Box 8">
            <a:extLst>
              <a:ext uri="{FF2B5EF4-FFF2-40B4-BE49-F238E27FC236}">
                <a16:creationId xmlns:a16="http://schemas.microsoft.com/office/drawing/2014/main" id="{0CB88264-7524-48FC-AB97-D5518FE28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5" y="712789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/>
              <a:t>曠野</a:t>
            </a:r>
          </a:p>
        </p:txBody>
      </p:sp>
      <p:sp>
        <p:nvSpPr>
          <p:cNvPr id="132105" name="Text Box 9">
            <a:extLst>
              <a:ext uri="{FF2B5EF4-FFF2-40B4-BE49-F238E27FC236}">
                <a16:creationId xmlns:a16="http://schemas.microsoft.com/office/drawing/2014/main" id="{9BEAEB09-C401-440C-BFF3-977EC4D34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7713" y="712789"/>
            <a:ext cx="170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/>
              <a:t>迦南地</a:t>
            </a:r>
          </a:p>
        </p:txBody>
      </p:sp>
      <p:sp>
        <p:nvSpPr>
          <p:cNvPr id="132106" name="Text Box 10">
            <a:extLst>
              <a:ext uri="{FF2B5EF4-FFF2-40B4-BE49-F238E27FC236}">
                <a16:creationId xmlns:a16="http://schemas.microsoft.com/office/drawing/2014/main" id="{4C083E21-9A8A-4E9F-9844-45D1011E1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614" y="127000"/>
            <a:ext cx="498475" cy="15494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紅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</a:rPr>
              <a:t>海</a:t>
            </a:r>
          </a:p>
        </p:txBody>
      </p:sp>
      <p:sp>
        <p:nvSpPr>
          <p:cNvPr id="132107" name="Text Box 11">
            <a:extLst>
              <a:ext uri="{FF2B5EF4-FFF2-40B4-BE49-F238E27FC236}">
                <a16:creationId xmlns:a16="http://schemas.microsoft.com/office/drawing/2014/main" id="{D9E21B9C-B051-4A4C-99FC-80242B115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626" y="127000"/>
            <a:ext cx="498475" cy="15494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約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</a:rPr>
              <a:t>但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</a:rPr>
              <a:t>河</a:t>
            </a:r>
          </a:p>
        </p:txBody>
      </p:sp>
      <p:pic>
        <p:nvPicPr>
          <p:cNvPr id="132108" name="Picture 12">
            <a:extLst>
              <a:ext uri="{FF2B5EF4-FFF2-40B4-BE49-F238E27FC236}">
                <a16:creationId xmlns:a16="http://schemas.microsoft.com/office/drawing/2014/main" id="{F9FE437D-3FAA-4296-81C2-418484E2E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/>
          <a:stretch>
            <a:fillRect/>
          </a:stretch>
        </p:blipFill>
        <p:spPr bwMode="auto">
          <a:xfrm>
            <a:off x="1524000" y="4949825"/>
            <a:ext cx="2870200" cy="191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9" name="Picture 13">
            <a:extLst>
              <a:ext uri="{FF2B5EF4-FFF2-40B4-BE49-F238E27FC236}">
                <a16:creationId xmlns:a16="http://schemas.microsoft.com/office/drawing/2014/main" id="{83B238A9-4EDB-473E-A0A7-C84E8F576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2"/>
          <a:stretch>
            <a:fillRect/>
          </a:stretch>
        </p:blipFill>
        <p:spPr bwMode="auto">
          <a:xfrm>
            <a:off x="4667250" y="4949825"/>
            <a:ext cx="2870200" cy="1906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10" name="Rectangle 14">
            <a:extLst>
              <a:ext uri="{FF2B5EF4-FFF2-40B4-BE49-F238E27FC236}">
                <a16:creationId xmlns:a16="http://schemas.microsoft.com/office/drawing/2014/main" id="{FB21E13B-FB0D-4177-8191-82D6D24FC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676400"/>
            <a:ext cx="1981200" cy="7620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/>
              <a:t>在世界裡</a:t>
            </a:r>
          </a:p>
        </p:txBody>
      </p:sp>
      <p:sp>
        <p:nvSpPr>
          <p:cNvPr id="132111" name="Rectangle 15">
            <a:extLst>
              <a:ext uri="{FF2B5EF4-FFF2-40B4-BE49-F238E27FC236}">
                <a16:creationId xmlns:a16="http://schemas.microsoft.com/office/drawing/2014/main" id="{3D8A7365-4591-405D-B5E3-5675941E2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676400"/>
            <a:ext cx="1981200" cy="7620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/>
              <a:t>在基督裡</a:t>
            </a:r>
          </a:p>
        </p:txBody>
      </p:sp>
      <p:pic>
        <p:nvPicPr>
          <p:cNvPr id="132115" name="Picture 19">
            <a:extLst>
              <a:ext uri="{FF2B5EF4-FFF2-40B4-BE49-F238E27FC236}">
                <a16:creationId xmlns:a16="http://schemas.microsoft.com/office/drawing/2014/main" id="{23678F5A-1A2F-421E-95F5-EDAF33191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4" y="2574926"/>
            <a:ext cx="1470025" cy="21875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17" name="Text Box 21">
            <a:extLst>
              <a:ext uri="{FF2B5EF4-FFF2-40B4-BE49-F238E27FC236}">
                <a16:creationId xmlns:a16="http://schemas.microsoft.com/office/drawing/2014/main" id="{24AA0C7D-CE9C-4019-860B-D5233CAD5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6264" y="2697163"/>
            <a:ext cx="2058987" cy="139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/>
              <a:t>迦南地的物產象徵在基督裡的一切豐富</a:t>
            </a:r>
          </a:p>
          <a:p>
            <a:pPr algn="ctr">
              <a:lnSpc>
                <a:spcPct val="120000"/>
              </a:lnSpc>
            </a:pPr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2"/>
                </a:solidFill>
                <a:latin typeface="SimHei" panose="02010609060101010101" pitchFamily="49" charset="-122"/>
              </a:rPr>
              <a:t>申</a:t>
            </a:r>
            <a:r>
              <a:rPr lang="en-US" altLang="zh-TW">
                <a:solidFill>
                  <a:schemeClr val="bg2"/>
                </a:solidFill>
                <a:latin typeface="SimHei" panose="02010609060101010101" pitchFamily="49" charset="-122"/>
              </a:rPr>
              <a:t>8:8-9)</a:t>
            </a:r>
          </a:p>
        </p:txBody>
      </p:sp>
    </p:spTree>
    <p:extLst>
      <p:ext uri="{BB962C8B-B14F-4D97-AF65-F5344CB8AC3E}">
        <p14:creationId xmlns:p14="http://schemas.microsoft.com/office/powerpoint/2010/main" val="223443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10" grpId="0" animBg="1"/>
      <p:bldP spid="132111" grpId="0" animBg="1"/>
      <p:bldP spid="1321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6A381-2EA5-4AD9-AD21-D354C3AB6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89" y="205048"/>
            <a:ext cx="11194473" cy="65504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新一代才能進迦南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過約旦河：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水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極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亞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當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城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壘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巴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水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斷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絕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於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百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姓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面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200" b="1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TW" sz="3200" b="1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在吉甲行割禮：</a:t>
            </a:r>
            <a:endParaRPr lang="en-US" altLang="zh-TW" sz="3200" b="1" dirty="0">
              <a:effectLst/>
              <a:latin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石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色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行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割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禮</a:t>
            </a:r>
            <a:r>
              <a:rPr lang="zh-TW" sz="32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CN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在 他 裡 面 、 也 受 了 不 是 人 手 所 行 的 割 禮 、 乃 是 基 督 使 你 們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脫 去 肉 體 情 慾 </a:t>
            </a:r>
            <a:r>
              <a:rPr lang="en-US" alt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 割 禮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altLang="zh-TW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加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 割 禮 不 受 割 禮 、 都 無 關 緊 要 、 要 緊 的 就 是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 新 造 的 人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rgbClr val="00B0F0"/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5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7CF0C3-3302-4B54-9D84-3E126C30C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421" y="243710"/>
            <a:ext cx="8800407" cy="637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2D1D8279-DAE3-4B8F-86B1-5D8DC1A4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4" y="0"/>
            <a:ext cx="3952875" cy="6858000"/>
          </a:xfrm>
          <a:prstGeom prst="rect">
            <a:avLst/>
          </a:prstGeom>
          <a:pattFill prst="zigZag">
            <a:fgClr>
              <a:schemeClr val="bg1"/>
            </a:fgClr>
            <a:bgClr>
              <a:schemeClr val="accent2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ea typeface="新細明體" panose="02020500000000000000" pitchFamily="18" charset="-120"/>
            </a:endParaRP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2C6EFBCD-6CD5-4D9C-B5DB-CDA1DCF89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0"/>
            <a:ext cx="2873375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ea typeface="新細明體" panose="02020500000000000000" pitchFamily="18" charset="-120"/>
            </a:endParaRP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ED45A56B-3BC2-479E-9C22-6D8935BFC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1" y="0"/>
            <a:ext cx="2873375" cy="685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ea typeface="新細明體" panose="02020500000000000000" pitchFamily="18" charset="-120"/>
            </a:endParaRPr>
          </a:p>
        </p:txBody>
      </p:sp>
      <p:sp>
        <p:nvSpPr>
          <p:cNvPr id="146437" name="Rectangle 5">
            <a:extLst>
              <a:ext uri="{FF2B5EF4-FFF2-40B4-BE49-F238E27FC236}">
                <a16:creationId xmlns:a16="http://schemas.microsoft.com/office/drawing/2014/main" id="{A8CED43D-5640-4EE7-BA26-293312870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26" y="0"/>
            <a:ext cx="2873375" cy="685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>
              <a:ea typeface="新細明體" panose="02020500000000000000" pitchFamily="18" charset="-120"/>
            </a:endParaRPr>
          </a:p>
        </p:txBody>
      </p:sp>
      <p:sp>
        <p:nvSpPr>
          <p:cNvPr id="146438" name="Text Box 6">
            <a:extLst>
              <a:ext uri="{FF2B5EF4-FFF2-40B4-BE49-F238E27FC236}">
                <a16:creationId xmlns:a16="http://schemas.microsoft.com/office/drawing/2014/main" id="{C3A4C8BE-78AF-45AB-9802-E56571730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712789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/>
              <a:t>埃及</a:t>
            </a:r>
          </a:p>
        </p:txBody>
      </p:sp>
      <p:sp>
        <p:nvSpPr>
          <p:cNvPr id="146439" name="Text Box 7">
            <a:extLst>
              <a:ext uri="{FF2B5EF4-FFF2-40B4-BE49-F238E27FC236}">
                <a16:creationId xmlns:a16="http://schemas.microsoft.com/office/drawing/2014/main" id="{8E31607D-0F1E-43DC-A97B-EAAF7E048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5" y="712789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/>
              <a:t>曠野</a:t>
            </a:r>
          </a:p>
        </p:txBody>
      </p:sp>
      <p:sp>
        <p:nvSpPr>
          <p:cNvPr id="146440" name="Text Box 8">
            <a:extLst>
              <a:ext uri="{FF2B5EF4-FFF2-40B4-BE49-F238E27FC236}">
                <a16:creationId xmlns:a16="http://schemas.microsoft.com/office/drawing/2014/main" id="{CEE4E9D5-9698-447A-A130-7DC0658F0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7713" y="712789"/>
            <a:ext cx="170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/>
              <a:t>迦南地</a:t>
            </a:r>
          </a:p>
        </p:txBody>
      </p:sp>
      <p:sp>
        <p:nvSpPr>
          <p:cNvPr id="146441" name="Text Box 9">
            <a:extLst>
              <a:ext uri="{FF2B5EF4-FFF2-40B4-BE49-F238E27FC236}">
                <a16:creationId xmlns:a16="http://schemas.microsoft.com/office/drawing/2014/main" id="{C2D75BE0-30AC-4959-B918-E55ACD41F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614" y="127000"/>
            <a:ext cx="498475" cy="15494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紅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</a:rPr>
              <a:t>海</a:t>
            </a:r>
          </a:p>
        </p:txBody>
      </p:sp>
      <p:sp>
        <p:nvSpPr>
          <p:cNvPr id="146442" name="Text Box 10">
            <a:extLst>
              <a:ext uri="{FF2B5EF4-FFF2-40B4-BE49-F238E27FC236}">
                <a16:creationId xmlns:a16="http://schemas.microsoft.com/office/drawing/2014/main" id="{1CA10499-2CF1-4F20-AEAA-E580A13E9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626" y="127000"/>
            <a:ext cx="498475" cy="15494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約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</a:rPr>
              <a:t>但</a:t>
            </a:r>
          </a:p>
          <a:p>
            <a:pPr algn="ctr"/>
            <a:r>
              <a:rPr lang="zh-TW" altLang="en-US" sz="2800">
                <a:solidFill>
                  <a:schemeClr val="bg1"/>
                </a:solidFill>
              </a:rPr>
              <a:t>河</a:t>
            </a:r>
          </a:p>
        </p:txBody>
      </p:sp>
      <p:sp>
        <p:nvSpPr>
          <p:cNvPr id="146443" name="Text Box 11">
            <a:extLst>
              <a:ext uri="{FF2B5EF4-FFF2-40B4-BE49-F238E27FC236}">
                <a16:creationId xmlns:a16="http://schemas.microsoft.com/office/drawing/2014/main" id="{E4A82FA9-7444-48E9-969D-6FED18C20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351" y="2286000"/>
            <a:ext cx="904875" cy="52863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受浸</a:t>
            </a:r>
          </a:p>
        </p:txBody>
      </p:sp>
      <p:sp>
        <p:nvSpPr>
          <p:cNvPr id="146444" name="Rectangle 12">
            <a:extLst>
              <a:ext uri="{FF2B5EF4-FFF2-40B4-BE49-F238E27FC236}">
                <a16:creationId xmlns:a16="http://schemas.microsoft.com/office/drawing/2014/main" id="{3BEE9B7D-2089-4C75-A0EA-EC1D59FAA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676400"/>
            <a:ext cx="1981200" cy="7620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/>
              <a:t>在基督裡</a:t>
            </a:r>
          </a:p>
        </p:txBody>
      </p:sp>
      <p:sp>
        <p:nvSpPr>
          <p:cNvPr id="146445" name="Rectangle 13">
            <a:extLst>
              <a:ext uri="{FF2B5EF4-FFF2-40B4-BE49-F238E27FC236}">
                <a16:creationId xmlns:a16="http://schemas.microsoft.com/office/drawing/2014/main" id="{F4357D3E-3075-40A0-8E78-DB4EF8864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676400"/>
            <a:ext cx="1981200" cy="7620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/>
              <a:t>在世界裡</a:t>
            </a:r>
          </a:p>
        </p:txBody>
      </p:sp>
      <p:sp>
        <p:nvSpPr>
          <p:cNvPr id="146446" name="Oval 14">
            <a:extLst>
              <a:ext uri="{FF2B5EF4-FFF2-40B4-BE49-F238E27FC236}">
                <a16:creationId xmlns:a16="http://schemas.microsoft.com/office/drawing/2014/main" id="{CBAC457A-FBD7-43D1-B509-6F4FF2A3D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125" y="3184525"/>
            <a:ext cx="1296988" cy="762000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</a:rPr>
              <a:t>得救</a:t>
            </a:r>
          </a:p>
        </p:txBody>
      </p:sp>
      <p:sp>
        <p:nvSpPr>
          <p:cNvPr id="146447" name="Oval 15">
            <a:extLst>
              <a:ext uri="{FF2B5EF4-FFF2-40B4-BE49-F238E27FC236}">
                <a16:creationId xmlns:a16="http://schemas.microsoft.com/office/drawing/2014/main" id="{FEDCE596-5D6E-4A8B-85FF-BFE25354C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3184525"/>
            <a:ext cx="1296988" cy="762000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</a:rPr>
              <a:t>得勝</a:t>
            </a:r>
          </a:p>
        </p:txBody>
      </p:sp>
      <p:sp>
        <p:nvSpPr>
          <p:cNvPr id="146448" name="Oval 16">
            <a:extLst>
              <a:ext uri="{FF2B5EF4-FFF2-40B4-BE49-F238E27FC236}">
                <a16:creationId xmlns:a16="http://schemas.microsoft.com/office/drawing/2014/main" id="{1087CAA1-0EA1-4B45-910F-36A45E70B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125" y="4352925"/>
            <a:ext cx="1296988" cy="762000"/>
          </a:xfrm>
          <a:prstGeom prst="ellipse">
            <a:avLst/>
          </a:prstGeom>
          <a:solidFill>
            <a:srgbClr val="00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</a:rPr>
              <a:t>信徒</a:t>
            </a:r>
          </a:p>
        </p:txBody>
      </p:sp>
      <p:sp>
        <p:nvSpPr>
          <p:cNvPr id="146449" name="Oval 17">
            <a:extLst>
              <a:ext uri="{FF2B5EF4-FFF2-40B4-BE49-F238E27FC236}">
                <a16:creationId xmlns:a16="http://schemas.microsoft.com/office/drawing/2014/main" id="{153DE94B-FBC2-4AE8-83B6-16F6174BE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014" y="4352925"/>
            <a:ext cx="1296987" cy="762000"/>
          </a:xfrm>
          <a:prstGeom prst="ellipse">
            <a:avLst/>
          </a:prstGeom>
          <a:solidFill>
            <a:srgbClr val="00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</a:rPr>
              <a:t>門徒</a:t>
            </a:r>
          </a:p>
        </p:txBody>
      </p:sp>
      <p:sp>
        <p:nvSpPr>
          <p:cNvPr id="146450" name="Text Box 18">
            <a:extLst>
              <a:ext uri="{FF2B5EF4-FFF2-40B4-BE49-F238E27FC236}">
                <a16:creationId xmlns:a16="http://schemas.microsoft.com/office/drawing/2014/main" id="{0C79FE6F-B601-4C39-A1CE-978C1270C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8839" y="2284414"/>
            <a:ext cx="904875" cy="528637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捨己</a:t>
            </a:r>
          </a:p>
        </p:txBody>
      </p:sp>
      <p:sp>
        <p:nvSpPr>
          <p:cNvPr id="146451" name="Text Box 19">
            <a:extLst>
              <a:ext uri="{FF2B5EF4-FFF2-40B4-BE49-F238E27FC236}">
                <a16:creationId xmlns:a16="http://schemas.microsoft.com/office/drawing/2014/main" id="{C533FB7C-D6DF-446F-8C07-3398D80D5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1964" y="2927351"/>
            <a:ext cx="1107996" cy="105849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>
                <a:latin typeface="SimHei" panose="02010609060101010101" pitchFamily="49" charset="-122"/>
              </a:rPr>
              <a:t>舊人死</a:t>
            </a:r>
          </a:p>
          <a:p>
            <a:pPr algn="ctr">
              <a:lnSpc>
                <a:spcPct val="120000"/>
              </a:lnSpc>
            </a:pPr>
            <a:r>
              <a:rPr lang="zh-TW" altLang="en-US">
                <a:latin typeface="SimHei" panose="02010609060101010101" pitchFamily="49" charset="-122"/>
              </a:rPr>
              <a:t>新人活</a:t>
            </a:r>
          </a:p>
          <a:p>
            <a:pPr algn="ctr">
              <a:lnSpc>
                <a:spcPct val="120000"/>
              </a:lnSpc>
            </a:pPr>
            <a:r>
              <a:rPr lang="en-US" altLang="zh-TW">
                <a:solidFill>
                  <a:srgbClr val="CC0000"/>
                </a:solidFill>
                <a:latin typeface="SimHei" panose="02010609060101010101" pitchFamily="49" charset="-122"/>
              </a:rPr>
              <a:t>(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</a:rPr>
              <a:t>地位上</a:t>
            </a:r>
            <a:r>
              <a:rPr lang="en-US" altLang="zh-TW">
                <a:solidFill>
                  <a:srgbClr val="CC0000"/>
                </a:solidFill>
                <a:latin typeface="SimHei" panose="02010609060101010101" pitchFamily="49" charset="-122"/>
              </a:rPr>
              <a:t>)</a:t>
            </a:r>
            <a:endParaRPr lang="en-US" altLang="zh-TW">
              <a:latin typeface="SimHei" panose="02010609060101010101" pitchFamily="49" charset="-122"/>
            </a:endParaRPr>
          </a:p>
        </p:txBody>
      </p:sp>
      <p:sp>
        <p:nvSpPr>
          <p:cNvPr id="146452" name="Text Box 20">
            <a:extLst>
              <a:ext uri="{FF2B5EF4-FFF2-40B4-BE49-F238E27FC236}">
                <a16:creationId xmlns:a16="http://schemas.microsoft.com/office/drawing/2014/main" id="{E0409F08-DC2B-458D-BCDE-7877387CB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802" y="2938464"/>
            <a:ext cx="1107996" cy="105849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>
                <a:latin typeface="SimHei" panose="02010609060101010101" pitchFamily="49" charset="-122"/>
              </a:rPr>
              <a:t>舊人死</a:t>
            </a:r>
          </a:p>
          <a:p>
            <a:pPr algn="ctr">
              <a:lnSpc>
                <a:spcPct val="120000"/>
              </a:lnSpc>
            </a:pPr>
            <a:r>
              <a:rPr lang="zh-TW" altLang="en-US">
                <a:latin typeface="SimHei" panose="02010609060101010101" pitchFamily="49" charset="-122"/>
              </a:rPr>
              <a:t>新人活</a:t>
            </a:r>
          </a:p>
          <a:p>
            <a:pPr algn="ctr">
              <a:lnSpc>
                <a:spcPct val="120000"/>
              </a:lnSpc>
            </a:pPr>
            <a:r>
              <a:rPr lang="en-US" altLang="zh-TW">
                <a:solidFill>
                  <a:srgbClr val="CC0000"/>
                </a:solidFill>
                <a:latin typeface="SimHei" panose="02010609060101010101" pitchFamily="49" charset="-122"/>
              </a:rPr>
              <a:t>(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</a:rPr>
              <a:t>經歷上</a:t>
            </a:r>
            <a:r>
              <a:rPr lang="en-US" altLang="zh-TW">
                <a:solidFill>
                  <a:srgbClr val="CC0000"/>
                </a:solidFill>
                <a:latin typeface="SimHei" panose="02010609060101010101" pitchFamily="49" charset="-122"/>
              </a:rPr>
              <a:t>)</a:t>
            </a:r>
            <a:endParaRPr lang="en-US" altLang="zh-TW">
              <a:latin typeface="SimHei" panose="02010609060101010101" pitchFamily="49" charset="-122"/>
            </a:endParaRPr>
          </a:p>
        </p:txBody>
      </p:sp>
      <p:sp>
        <p:nvSpPr>
          <p:cNvPr id="146455" name="Rectangle 23">
            <a:extLst>
              <a:ext uri="{FF2B5EF4-FFF2-40B4-BE49-F238E27FC236}">
                <a16:creationId xmlns:a16="http://schemas.microsoft.com/office/drawing/2014/main" id="{A87C2B20-B34F-438C-8BCF-C756841EA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3813" y="5537200"/>
            <a:ext cx="1981200" cy="763588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得生命</a:t>
            </a:r>
          </a:p>
        </p:txBody>
      </p:sp>
      <p:sp>
        <p:nvSpPr>
          <p:cNvPr id="146456" name="Rectangle 24">
            <a:extLst>
              <a:ext uri="{FF2B5EF4-FFF2-40B4-BE49-F238E27FC236}">
                <a16:creationId xmlns:a16="http://schemas.microsoft.com/office/drawing/2014/main" id="{5A49C23E-7F50-4A9B-963E-52EAE537E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7700" y="5537200"/>
            <a:ext cx="1981200" cy="763588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chemeClr val="bg1"/>
                </a:solidFill>
              </a:rPr>
              <a:t>得的更豐盛</a:t>
            </a:r>
          </a:p>
        </p:txBody>
      </p:sp>
    </p:spTree>
    <p:extLst>
      <p:ext uri="{BB962C8B-B14F-4D97-AF65-F5344CB8AC3E}">
        <p14:creationId xmlns:p14="http://schemas.microsoft.com/office/powerpoint/2010/main" val="130969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6" grpId="0" animBg="1"/>
      <p:bldP spid="146447" grpId="0" animBg="1"/>
      <p:bldP spid="146448" grpId="0" animBg="1"/>
      <p:bldP spid="146449" grpId="0" animBg="1"/>
      <p:bldP spid="146455" grpId="0" animBg="1"/>
      <p:bldP spid="1464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E7A1E6A-83FA-4743-8486-2B860E265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0"/>
            <a:ext cx="9264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2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E147B-3F0C-4658-A650-28AF8A2DA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6613"/>
          </a:xfrm>
        </p:spPr>
        <p:txBody>
          <a:bodyPr>
            <a:noAutofit/>
          </a:bodyPr>
          <a:lstStyle/>
          <a:p>
            <a:pPr algn="ctr"/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耶和華的軍隊</a:t>
            </a:r>
            <a:r>
              <a:rPr lang="zh-CN" altLang="en-US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興起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416EE-ADBB-4C15-AD9F-FA27F273A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611196" cy="5586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書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5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13-15</a:t>
            </a:r>
            <a:endParaRPr lang="en-US" altLang="zh-CN" sz="3200" b="1" dirty="0">
              <a:solidFill>
                <a:schemeClr val="accent4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1. </a:t>
            </a:r>
            <a:r>
              <a:rPr lang="zh-TW" sz="32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耶和華作軍隊的元帥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2. </a:t>
            </a: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每天繞城</a:t>
            </a:r>
            <a:r>
              <a:rPr lang="en-US" sz="3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/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象徵【持續禱告】</a:t>
            </a:r>
            <a:endParaRPr lang="en-US" altLang="zh-TW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1-5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12-14-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 書 亞 清 早 起 來 、 祭 司 又 抬 起 耶 和 華 的 約 櫃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七 個 祭 司 拿 七 個 羊 角 在 耶 和 華 的 約 櫃 前 、 時 常 行 走 吹 角 ． 帶 兵 器 的 在 他 們 前 面 走 ． 後 隊 隨 著 耶 和 華 的 約 櫃 行 、 祭 司 一 面 走 一 面 吹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 二 日 、 眾 人 把 城 繞 了 一 次 、 就 回 營 裡 去 ． 六 日 都 是 這 樣 行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第 七 日 清 早 、 黎 明 的 時 候 、 他 們 起 來 、 照 樣 繞 城 七 次 ． 惟 獨 這 日 把 城 繞 了 七 次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3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3C16893-3006-44F5-91B5-488C684A8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4088"/>
            <a:ext cx="11072554" cy="671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TW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吹角</a:t>
            </a:r>
            <a:r>
              <a:rPr lang="en-US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/</a:t>
            </a:r>
            <a:r>
              <a:rPr lang="zh-TW" sz="33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象徵宣告神的話</a:t>
            </a:r>
            <a:endParaRPr lang="en-US" altLang="zh-TW" sz="3300" b="1" dirty="0">
              <a:solidFill>
                <a:srgbClr val="000000"/>
              </a:solidFill>
              <a:effectLst/>
              <a:latin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來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</a:rPr>
              <a:t>4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</a:rPr>
              <a:t>12-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活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潑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功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效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比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切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兩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刃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劍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更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快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甚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至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魂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與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骨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節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與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骨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髓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都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刺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入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剖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開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連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思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念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主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意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都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辨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明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3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書</a:t>
            </a:r>
            <a:r>
              <a:rPr lang="en-US" altLang="zh-CN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zh-CN" alt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11-</a:t>
            </a:r>
            <a:r>
              <a:rPr lang="zh-TW" alt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你 們 要 走 遍 營 中 、 吩 咐 百 姓 、 說 、 當 </a:t>
            </a:r>
            <a:r>
              <a:rPr lang="zh-TW" altLang="en-US" sz="3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預 備 食 物 </a:t>
            </a:r>
            <a:r>
              <a:rPr lang="zh-TW" alt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． 因 為 三 日 之 內 、 你 們 要 過 這 約 但 河 、 進 去 得 耶 和 華 你 們 　 神 賜 你 們 為 業 之 地 。</a:t>
            </a:r>
            <a:endParaRPr lang="en-US" sz="33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300" b="1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4.  </a:t>
            </a:r>
            <a:r>
              <a:rPr lang="zh-TW" sz="33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安靜不可出聲，直等到被吩咐</a:t>
            </a:r>
            <a:endParaRPr lang="en-US" sz="33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10-11-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 書 亞 吩 咐 百 姓 說 、 你 們 不 可 呼 喊 、 不 可 出 聲 、 連 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句 話 也 不 可 出 你 們 的 口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</a:t>
            </a:r>
            <a:r>
              <a:rPr lang="zh-TW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 到 我 吩 咐 你 們 呼 喊 的 日 子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 那 時 纔 可 以 呼 喊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 樣 、 他 使 耶 和 華 的 約 櫃 繞 城 、 把 城 繞 了 一 次 ． 眾 人 回 到 營 裡 、 就 在 營 裡 住 宿 </a:t>
            </a:r>
            <a:r>
              <a:rPr lang="zh-TW" sz="33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3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1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791428-5130-4E30-8686-6C1885F1F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788"/>
            <a:ext cx="10515600" cy="659447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5.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依靠神的名，宣告神的話，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仇敵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的營壘倒塌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 了 第 七 次 、 祭 司 吹 角 的 時 候 、 約 書 亞 吩 咐 百 姓 說 、 呼 喊 罷 ． 因 為 耶 和 華 已 經 把 城 交 給 你 們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 是 百 姓 呼 喊 、 祭 司 也 吹 角 ． 百 姓 聽 見 角 聲 、 便 大 聲 呼 喊 、 城 牆 就 塌 陷 、 百 姓 便 上 去 進 城 、 各 人 往 前 直 上 、 將 城 奪 取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0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FE2B7A-AE9C-4899-A3F4-4F2E8BD65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87" y="836815"/>
            <a:ext cx="10113818" cy="59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1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980</Words>
  <Application>Microsoft Office PowerPoint</Application>
  <PresentationFormat>Widescreen</PresentationFormat>
  <Paragraphs>77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DengXian</vt:lpstr>
      <vt:lpstr>DengXian</vt:lpstr>
      <vt:lpstr>Microsoft JhengHei</vt:lpstr>
      <vt:lpstr>PMingLiU</vt:lpstr>
      <vt:lpstr>PMingLiU</vt:lpstr>
      <vt:lpstr>SimHei</vt:lpstr>
      <vt:lpstr>Arial</vt:lpstr>
      <vt:lpstr>Calibri</vt:lpstr>
      <vt:lpstr>Calibri Light</vt:lpstr>
      <vt:lpstr>Times New Roman</vt:lpstr>
      <vt:lpstr>Office Theme</vt:lpstr>
      <vt:lpstr>耶和華的軍隊要興起 Arise, the army of the LORD</vt:lpstr>
      <vt:lpstr>PowerPoint Presentation</vt:lpstr>
      <vt:lpstr>PowerPoint Presentation</vt:lpstr>
      <vt:lpstr>一. 背景介紹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二.耶和華的軍隊興起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28</cp:revision>
  <dcterms:created xsi:type="dcterms:W3CDTF">2020-10-07T05:35:08Z</dcterms:created>
  <dcterms:modified xsi:type="dcterms:W3CDTF">2020-10-12T04:33:52Z</dcterms:modified>
</cp:coreProperties>
</file>