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Lst>
  <p:notesMasterIdLst>
    <p:notesMasterId r:id="rId39"/>
  </p:notesMasterIdLst>
  <p:sldIdLst>
    <p:sldId id="10795" r:id="rId12"/>
    <p:sldId id="10793" r:id="rId13"/>
    <p:sldId id="10826" r:id="rId14"/>
    <p:sldId id="10829" r:id="rId15"/>
    <p:sldId id="10831" r:id="rId16"/>
    <p:sldId id="10827" r:id="rId17"/>
    <p:sldId id="10873" r:id="rId18"/>
    <p:sldId id="10850" r:id="rId19"/>
    <p:sldId id="10874" r:id="rId20"/>
    <p:sldId id="10851" r:id="rId21"/>
    <p:sldId id="10868" r:id="rId22"/>
    <p:sldId id="10866" r:id="rId23"/>
    <p:sldId id="10822" r:id="rId24"/>
    <p:sldId id="10823" r:id="rId25"/>
    <p:sldId id="10824" r:id="rId26"/>
    <p:sldId id="10825" r:id="rId27"/>
    <p:sldId id="10836" r:id="rId28"/>
    <p:sldId id="10863" r:id="rId29"/>
    <p:sldId id="10762" r:id="rId30"/>
    <p:sldId id="10820" r:id="rId31"/>
    <p:sldId id="10869" r:id="rId32"/>
    <p:sldId id="10870" r:id="rId33"/>
    <p:sldId id="10854" r:id="rId34"/>
    <p:sldId id="10855" r:id="rId35"/>
    <p:sldId id="10875" r:id="rId36"/>
    <p:sldId id="10872" r:id="rId37"/>
    <p:sldId id="10797" r:id="rId38"/>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CC00"/>
    <a:srgbClr val="CCFFCC"/>
    <a:srgbClr val="FF66CC"/>
    <a:srgbClr val="FFCCCC"/>
    <a:srgbClr val="FFFF99"/>
    <a:srgbClr val="FF99CC"/>
    <a:srgbClr val="FFCCFF"/>
    <a:srgbClr val="FFCC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6116" autoAdjust="0"/>
    <p:restoredTop sz="93608" autoAdjust="0"/>
  </p:normalViewPr>
  <p:slideViewPr>
    <p:cSldViewPr snapToGrid="0" snapToObjects="1">
      <p:cViewPr varScale="1">
        <p:scale>
          <a:sx n="62" d="100"/>
          <a:sy n="62" d="100"/>
        </p:scale>
        <p:origin x="410" y="28"/>
      </p:cViewPr>
      <p:guideLst>
        <p:guide orient="horz" pos="2160"/>
        <p:guide pos="3840"/>
      </p:guideLst>
    </p:cSldViewPr>
  </p:slideViewPr>
  <p:outlineViewPr>
    <p:cViewPr>
      <p:scale>
        <a:sx n="33" d="100"/>
        <a:sy n="33" d="100"/>
      </p:scale>
      <p:origin x="0" y="-186"/>
    </p:cViewPr>
  </p:outlineViewPr>
  <p:notesTextViewPr>
    <p:cViewPr>
      <p:scale>
        <a:sx n="3" d="2"/>
        <a:sy n="3" d="2"/>
      </p:scale>
      <p:origin x="0" y="0"/>
    </p:cViewPr>
  </p:notesTextViewPr>
  <p:sorterViewPr>
    <p:cViewPr varScale="1">
      <p:scale>
        <a:sx n="100" d="100"/>
        <a:sy n="100" d="100"/>
      </p:scale>
      <p:origin x="0" y="-13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3/22/2021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15537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3/22/2021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3/22/2021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7849766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6227664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3028846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56371884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1097209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268278775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50417777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76872304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37723447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1399309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249193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30145246"/>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0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504084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1"/>
            <a:ext cx="12192000" cy="6858001"/>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endParaRPr kumimoji="1" lang="en-US" altLang="zh-TW" sz="36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endParaRPr>
          </a:p>
          <a:p>
            <a:pPr lvl="0" algn="ctr" defTabSz="456919" eaLnBrk="1" hangingPunct="1">
              <a:spcBef>
                <a:spcPts val="0"/>
              </a:spcBef>
              <a:buNone/>
              <a:defRPr/>
            </a:pPr>
            <a:r>
              <a:rPr kumimoji="1" lang="zh-TW" altLang="en-US" sz="7200" b="1" dirty="0">
                <a:solidFill>
                  <a:srgbClr val="002060"/>
                </a:solidFill>
                <a:latin typeface="DFKai-SB" panose="03000509000000000000" pitchFamily="65" charset="-120"/>
                <a:ea typeface="DFKai-SB" panose="03000509000000000000" pitchFamily="65" charset="-120"/>
                <a:cs typeface="Charis SIL" panose="02000500060000020004" pitchFamily="2" charset="0"/>
              </a:rPr>
              <a:t>了解中有醫治</a:t>
            </a:r>
            <a:endParaRPr kumimoji="1" lang="en-US" altLang="zh-TW" sz="7200" b="1" dirty="0" smtClean="0">
              <a:solidFill>
                <a:srgbClr val="002060"/>
              </a:solidFill>
              <a:latin typeface="DFKai-SB" panose="03000509000000000000" pitchFamily="65" charset="-120"/>
              <a:ea typeface="DFKai-SB" panose="03000509000000000000" pitchFamily="65" charset="-120"/>
              <a:cs typeface="Charis SIL" panose="02000500060000020004" pitchFamily="2" charset="0"/>
            </a:endParaRPr>
          </a:p>
          <a:p>
            <a:pPr lvl="0" algn="ctr" defTabSz="456919" eaLnBrk="1" hangingPunct="1">
              <a:spcBef>
                <a:spcPts val="0"/>
              </a:spcBef>
              <a:buNone/>
              <a:defRPr/>
            </a:pPr>
            <a:endParaRPr kumimoji="1" lang="en-US" altLang="zh-TW" sz="1050" b="1" i="0" u="none" strike="noStrike" kern="1200" cap="none" spc="0" normalizeH="0" baseline="0" noProof="0" dirty="0" smtClean="0">
              <a:ln>
                <a:noFill/>
              </a:ln>
              <a:solidFill>
                <a:srgbClr val="002060"/>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lvl="0" algn="ctr" defTabSz="456919" eaLnBrk="1" hangingPunct="1">
              <a:spcBef>
                <a:spcPts val="0"/>
              </a:spcBef>
              <a:buNone/>
              <a:defRPr/>
            </a:pPr>
            <a:r>
              <a:rPr kumimoji="1" lang="en-US" altLang="zh-TW" sz="3600" b="1" dirty="0" smtClean="0">
                <a:solidFill>
                  <a:srgbClr val="002060"/>
                </a:solidFill>
                <a:latin typeface="Century" panose="02040604050505020304" pitchFamily="18" charset="0"/>
                <a:ea typeface="Charis SIL" panose="02000500060000020004" pitchFamily="2" charset="0"/>
                <a:cs typeface="Charis SIL" panose="02000500060000020004" pitchFamily="2" charset="0"/>
              </a:rPr>
              <a:t>Understanding Cultivates Healing</a:t>
            </a:r>
            <a:endParaRPr kumimoji="0" lang="en-US" altLang="zh-TW" sz="700" b="1" i="0" u="none" strike="noStrike" kern="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noProof="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March</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21</a:t>
            </a:r>
            <a:r>
              <a:rPr kumimoji="0" lang="en-US" altLang="zh-TW" sz="32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2021</a:t>
            </a:r>
            <a:endParaRPr kumimoji="0" lang="en-US" altLang="zh-TW" sz="32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2107393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1673" y="98265"/>
            <a:ext cx="9146488" cy="6894195"/>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我所禱告的，就是要你們的愛心在知識和各樣見識上多而又多</a:t>
            </a:r>
            <a:r>
              <a:rPr kumimoji="1" lang="zh-TW" altLang="en-US" sz="4000" b="1" dirty="0" smtClean="0">
                <a:solidFill>
                  <a:srgbClr val="FFFFFF"/>
                </a:solidFill>
                <a:latin typeface="DFKai-SB" panose="03000509000000000000" pitchFamily="65" charset="-120"/>
                <a:ea typeface="DFKai-SB" panose="03000509000000000000" pitchFamily="65" charset="-120"/>
              </a:rPr>
              <a:t>，使</a:t>
            </a:r>
            <a:r>
              <a:rPr kumimoji="1" lang="zh-TW" altLang="en-US" sz="4000" b="1" dirty="0">
                <a:solidFill>
                  <a:srgbClr val="FFFFFF"/>
                </a:solidFill>
                <a:latin typeface="DFKai-SB" panose="03000509000000000000" pitchFamily="65" charset="-120"/>
                <a:ea typeface="DFKai-SB" panose="03000509000000000000" pitchFamily="65" charset="-120"/>
              </a:rPr>
              <a:t>你們能分別是</a:t>
            </a:r>
            <a:r>
              <a:rPr kumimoji="1" lang="zh-TW" altLang="en-US" sz="4000" b="1" dirty="0" smtClean="0">
                <a:solidFill>
                  <a:srgbClr val="FFFFFF"/>
                </a:solidFill>
                <a:latin typeface="DFKai-SB" panose="03000509000000000000" pitchFamily="65" charset="-120"/>
                <a:ea typeface="DFKai-SB" panose="03000509000000000000" pitchFamily="65" charset="-120"/>
              </a:rPr>
              <a:t>非，</a:t>
            </a:r>
            <a:r>
              <a:rPr kumimoji="1" lang="zh-TW" altLang="en-US" sz="4000" b="1" dirty="0">
                <a:solidFill>
                  <a:srgbClr val="FFFFFF"/>
                </a:solidFill>
                <a:latin typeface="DFKai-SB" panose="03000509000000000000" pitchFamily="65" charset="-120"/>
                <a:ea typeface="DFKai-SB" panose="03000509000000000000" pitchFamily="65" charset="-120"/>
              </a:rPr>
              <a:t>作誠實無過的人，直到基督的日子</a:t>
            </a:r>
            <a:r>
              <a:rPr kumimoji="1" lang="zh-TW" altLang="en-US" sz="4000" b="1" dirty="0" smtClean="0">
                <a:solidFill>
                  <a:srgbClr val="FFFFFF"/>
                </a:solidFill>
                <a:latin typeface="DFKai-SB" panose="03000509000000000000" pitchFamily="65" charset="-120"/>
                <a:ea typeface="DFKai-SB" panose="03000509000000000000" pitchFamily="65" charset="-120"/>
              </a:rPr>
              <a:t>；並</a:t>
            </a:r>
            <a:r>
              <a:rPr kumimoji="1" lang="zh-TW" altLang="en-US" sz="4000" b="1" dirty="0">
                <a:solidFill>
                  <a:srgbClr val="FFFFFF"/>
                </a:solidFill>
                <a:latin typeface="DFKai-SB" panose="03000509000000000000" pitchFamily="65" charset="-120"/>
                <a:ea typeface="DFKai-SB" panose="03000509000000000000" pitchFamily="65" charset="-120"/>
              </a:rPr>
              <a:t>靠著耶穌基督結滿了仁義的果子，叫榮耀稱讚歸與</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 </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腓立比書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Philippians 1:9-11</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And this I pray, that your love may overflow still more and more in real knowledge and all discernment</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so that you may </a:t>
            </a:r>
            <a:r>
              <a:rPr lang="en-US" altLang="zh-TW" sz="2800" b="1" dirty="0" smtClean="0">
                <a:solidFill>
                  <a:srgbClr val="FFFFFF"/>
                </a:solidFill>
                <a:latin typeface="Century" panose="02040604050505020304" pitchFamily="18" charset="0"/>
                <a:ea typeface="DFKai-SB" pitchFamily="65" charset="-120"/>
                <a:cs typeface="Arial" charset="0"/>
              </a:rPr>
              <a:t>discover </a:t>
            </a:r>
            <a:r>
              <a:rPr lang="en-US" altLang="zh-TW" sz="2800" b="1" dirty="0">
                <a:solidFill>
                  <a:srgbClr val="FFFFFF"/>
                </a:solidFill>
                <a:latin typeface="Century" panose="02040604050505020304" pitchFamily="18" charset="0"/>
                <a:ea typeface="DFKai-SB" pitchFamily="65" charset="-120"/>
                <a:cs typeface="Arial" charset="0"/>
              </a:rPr>
              <a:t>the things that are excellent, that you may be sincere and blameless for the day of Christ; </a:t>
            </a:r>
            <a:r>
              <a:rPr lang="en-US" altLang="zh-TW" sz="2800" b="1" dirty="0" smtClean="0">
                <a:solidFill>
                  <a:srgbClr val="FFFFFF"/>
                </a:solidFill>
                <a:latin typeface="Century" panose="02040604050505020304" pitchFamily="18" charset="0"/>
                <a:ea typeface="DFKai-SB" pitchFamily="65" charset="-120"/>
                <a:cs typeface="Arial" charset="0"/>
              </a:rPr>
              <a:t>having </a:t>
            </a:r>
            <a:r>
              <a:rPr lang="en-US" altLang="zh-TW" sz="2800" b="1" dirty="0">
                <a:solidFill>
                  <a:srgbClr val="FFFFFF"/>
                </a:solidFill>
                <a:latin typeface="Century" panose="02040604050505020304" pitchFamily="18" charset="0"/>
                <a:ea typeface="DFKai-SB" pitchFamily="65" charset="-120"/>
                <a:cs typeface="Arial" charset="0"/>
              </a:rPr>
              <a:t>been filled with the fruit of righteousness which comes through Jesus Christ, for the glory and praise of God.</a:t>
            </a:r>
          </a:p>
        </p:txBody>
      </p:sp>
    </p:spTree>
    <p:extLst>
      <p:ext uri="{BB962C8B-B14F-4D97-AF65-F5344CB8AC3E}">
        <p14:creationId xmlns:p14="http://schemas.microsoft.com/office/powerpoint/2010/main" val="2436247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31808" y="6243007"/>
            <a:ext cx="3989696" cy="461665"/>
          </a:xfrm>
          <a:prstGeom prst="rect">
            <a:avLst/>
          </a:prstGeom>
          <a:noFill/>
        </p:spPr>
        <p:txBody>
          <a:bodyPr wrap="square" rtlCol="0">
            <a:spAutoFit/>
          </a:bodyPr>
          <a:lstStyle/>
          <a:p>
            <a:pPr marL="0" marR="0" lvl="0" indent="0" algn="l" defTabSz="45592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Arial"/>
                <a:ea typeface="新細明體"/>
                <a:cs typeface="+mn-cs"/>
              </a:rPr>
              <a:t>(Aaron Beck, 1976)</a:t>
            </a:r>
            <a:endParaRPr kumimoji="0" lang="en-US" sz="2400" b="0" i="0" u="none" strike="noStrike" kern="1200" cap="none" spc="0" normalizeH="0" baseline="0" noProof="0" dirty="0">
              <a:ln>
                <a:noFill/>
              </a:ln>
              <a:solidFill>
                <a:srgbClr val="000000"/>
              </a:solidFill>
              <a:effectLst/>
              <a:uLnTx/>
              <a:uFillTx/>
              <a:latin typeface="Arial"/>
              <a:ea typeface="新細明體"/>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3791" y="440332"/>
            <a:ext cx="8150434" cy="4828854"/>
          </a:xfrm>
          <a:prstGeom prst="rect">
            <a:avLst/>
          </a:prstGeom>
        </p:spPr>
      </p:pic>
      <p:sp>
        <p:nvSpPr>
          <p:cNvPr id="2" name="Rectangle 1"/>
          <p:cNvSpPr/>
          <p:nvPr/>
        </p:nvSpPr>
        <p:spPr>
          <a:xfrm>
            <a:off x="2566755" y="5566630"/>
            <a:ext cx="6955750" cy="830997"/>
          </a:xfrm>
          <a:prstGeom prst="rect">
            <a:avLst/>
          </a:prstGeom>
        </p:spPr>
        <p:txBody>
          <a:bodyPr wrap="none">
            <a:spAutoFit/>
          </a:bodyPr>
          <a:lstStyle/>
          <a:p>
            <a:pPr lvl="0" algn="ctr" defTabSz="914400" fontAlgn="base">
              <a:spcBef>
                <a:spcPct val="0"/>
              </a:spcBef>
              <a:spcAft>
                <a:spcPct val="0"/>
              </a:spcAft>
              <a:defRPr/>
            </a:pPr>
            <a:r>
              <a:rPr kumimoji="1" lang="zh-TW" altLang="en-US" sz="4800" b="1" dirty="0">
                <a:solidFill>
                  <a:srgbClr val="FFFFFF"/>
                </a:solidFill>
                <a:latin typeface="Century" panose="02040604050505020304" pitchFamily="18" charset="0"/>
                <a:ea typeface="DFKai-SB" panose="03000509000000000000" pitchFamily="65" charset="-120"/>
              </a:rPr>
              <a:t>藉著了解幫</a:t>
            </a:r>
            <a:r>
              <a:rPr kumimoji="1" lang="zh-TW" altLang="en-US" sz="4800" b="1" dirty="0" smtClean="0">
                <a:solidFill>
                  <a:srgbClr val="FFFFFF"/>
                </a:solidFill>
                <a:latin typeface="Century" panose="02040604050505020304" pitchFamily="18" charset="0"/>
                <a:ea typeface="DFKai-SB" panose="03000509000000000000" pitchFamily="65" charset="-120"/>
              </a:rPr>
              <a:t>助</a:t>
            </a:r>
            <a:r>
              <a:rPr kumimoji="1" lang="zh-TW" altLang="en-US" sz="4800" b="1" dirty="0">
                <a:solidFill>
                  <a:srgbClr val="FFFFFF"/>
                </a:solidFill>
                <a:latin typeface="Century" panose="02040604050505020304" pitchFamily="18" charset="0"/>
                <a:ea typeface="DFKai-SB" panose="03000509000000000000" pitchFamily="65" charset="-120"/>
              </a:rPr>
              <a:t>憂鬱症</a:t>
            </a:r>
            <a:r>
              <a:rPr kumimoji="1" lang="zh-TW" altLang="en-US" sz="4800" b="1" dirty="0" smtClean="0">
                <a:solidFill>
                  <a:srgbClr val="FFFFFF"/>
                </a:solidFill>
                <a:latin typeface="Century" panose="02040604050505020304" pitchFamily="18" charset="0"/>
                <a:ea typeface="DFKai-SB" panose="03000509000000000000" pitchFamily="65" charset="-120"/>
              </a:rPr>
              <a:t>的</a:t>
            </a:r>
            <a:r>
              <a:rPr kumimoji="1" lang="zh-TW" altLang="en-US" sz="4800" b="1" dirty="0">
                <a:solidFill>
                  <a:srgbClr val="FFFFFF"/>
                </a:solidFill>
                <a:latin typeface="Century" panose="02040604050505020304" pitchFamily="18" charset="0"/>
                <a:ea typeface="DFKai-SB" panose="03000509000000000000" pitchFamily="65" charset="-120"/>
              </a:rPr>
              <a:t>人</a:t>
            </a:r>
            <a:endParaRPr lang="en-US" altLang="zh-TW" sz="54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204868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543" y="1563894"/>
            <a:ext cx="8960275" cy="34778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得憂鬱症不應該被斥責、論斷、告誡或拒絕；他們需要的是：了解、接納、肯定和被愛。</a:t>
            </a:r>
            <a:r>
              <a:rPr kumimoji="1" lang="zh-TW" altLang="en-US"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如果教會不先以憐憫的心接待他們，再多的聖經教導對他們而言也沒有幫助。</a:t>
            </a:r>
            <a:r>
              <a:rPr kumimoji="1" lang="en-US" altLang="zh-TW"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5072037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8705" y="5707954"/>
            <a:ext cx="9049325" cy="830997"/>
          </a:xfrm>
          <a:prstGeom prst="rect">
            <a:avLst/>
          </a:prstGeom>
        </p:spPr>
        <p:txBody>
          <a:bodyPr wrap="square">
            <a:spAutoFit/>
          </a:bodyPr>
          <a:lstStyle/>
          <a:p>
            <a:pPr lvl="0" algn="ctr" defTabSz="914400" fontAlgn="base">
              <a:spcBef>
                <a:spcPct val="0"/>
              </a:spcBef>
              <a:spcAft>
                <a:spcPct val="0"/>
              </a:spcAft>
              <a:defRPr/>
            </a:pPr>
            <a:r>
              <a:rPr kumimoji="1" lang="zh-TW" altLang="en-US" sz="4800" b="1" dirty="0">
                <a:solidFill>
                  <a:srgbClr val="FFFFFF"/>
                </a:solidFill>
                <a:latin typeface="Century" panose="02040604050505020304" pitchFamily="18" charset="0"/>
                <a:ea typeface="DFKai-SB" panose="03000509000000000000" pitchFamily="65" charset="-120"/>
              </a:rPr>
              <a:t>藉著了解幫助上癮的人</a:t>
            </a:r>
            <a:endParaRPr lang="en-US" altLang="zh-TW" sz="5400" b="1" dirty="0" smtClean="0">
              <a:solidFill>
                <a:srgbClr val="FFFFFF"/>
              </a:solidFill>
              <a:latin typeface="Century" panose="02040604050505020304" pitchFamily="18" charset="0"/>
              <a:ea typeface="DFKai-SB" pitchFamily="65" charset="-120"/>
              <a:cs typeface="Arial" charset="0"/>
            </a:endParaRPr>
          </a:p>
        </p:txBody>
      </p:sp>
      <p:pic>
        <p:nvPicPr>
          <p:cNvPr id="3" name="Picture 2"/>
          <p:cNvPicPr>
            <a:picLocks noChangeAspect="1"/>
          </p:cNvPicPr>
          <p:nvPr/>
        </p:nvPicPr>
        <p:blipFill>
          <a:blip r:embed="rId2"/>
          <a:stretch>
            <a:fillRect/>
          </a:stretch>
        </p:blipFill>
        <p:spPr>
          <a:xfrm>
            <a:off x="1710647" y="41096"/>
            <a:ext cx="8835197" cy="5610350"/>
          </a:xfrm>
          <a:prstGeom prst="rect">
            <a:avLst/>
          </a:prstGeom>
        </p:spPr>
      </p:pic>
    </p:spTree>
    <p:extLst>
      <p:ext uri="{BB962C8B-B14F-4D97-AF65-F5344CB8AC3E}">
        <p14:creationId xmlns:p14="http://schemas.microsoft.com/office/powerpoint/2010/main" val="1158449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3222" y="2070903"/>
            <a:ext cx="9049325" cy="92333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4800" b="1" dirty="0" smtClean="0">
                <a:solidFill>
                  <a:srgbClr val="FFFFFF"/>
                </a:solidFill>
                <a:latin typeface="Century" panose="02040604050505020304" pitchFamily="18" charset="0"/>
                <a:ea typeface="DFKai-SB" panose="03000509000000000000" pitchFamily="65" charset="-120"/>
              </a:rPr>
              <a:t>Robert Long</a:t>
            </a:r>
            <a:r>
              <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的</a:t>
            </a:r>
            <a:r>
              <a:rPr lang="zh-TW" altLang="en-US" sz="5400" b="1" noProof="0" dirty="0">
                <a:solidFill>
                  <a:srgbClr val="FFFFFF"/>
                </a:solidFill>
                <a:latin typeface="Century" panose="02040604050505020304" pitchFamily="18" charset="0"/>
                <a:ea typeface="DFKai-SB" pitchFamily="65" charset="-120"/>
                <a:cs typeface="Arial" charset="0"/>
              </a:rPr>
              <a:t>例子</a:t>
            </a:r>
            <a:endParaRPr lang="en-US" altLang="zh-TW" sz="5400" b="1" dirty="0" smtClean="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1691946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48350" y="0"/>
            <a:ext cx="10295300" cy="6857999"/>
          </a:xfrm>
          <a:prstGeom prst="rect">
            <a:avLst/>
          </a:prstGeom>
        </p:spPr>
      </p:pic>
    </p:spTree>
    <p:extLst>
      <p:ext uri="{BB962C8B-B14F-4D97-AF65-F5344CB8AC3E}">
        <p14:creationId xmlns:p14="http://schemas.microsoft.com/office/powerpoint/2010/main" val="669851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70243" y="294892"/>
            <a:ext cx="8234737" cy="5479843"/>
          </a:xfrm>
          <a:prstGeom prst="rect">
            <a:avLst/>
          </a:prstGeom>
        </p:spPr>
      </p:pic>
      <p:sp>
        <p:nvSpPr>
          <p:cNvPr id="2" name="Rectangle 1"/>
          <p:cNvSpPr/>
          <p:nvPr/>
        </p:nvSpPr>
        <p:spPr>
          <a:xfrm>
            <a:off x="1951649" y="5266166"/>
            <a:ext cx="9049325" cy="830997"/>
          </a:xfrm>
          <a:prstGeom prst="rect">
            <a:avLst/>
          </a:prstGeom>
        </p:spPr>
        <p:txBody>
          <a:bodyPr wrap="square">
            <a:spAutoFit/>
          </a:bodyPr>
          <a:lstStyle/>
          <a:p>
            <a:pPr lvl="0" algn="ctr" defTabSz="914400" fontAlgn="base">
              <a:spcBef>
                <a:spcPct val="0"/>
              </a:spcBef>
              <a:spcAft>
                <a:spcPct val="0"/>
              </a:spcAft>
              <a:defRPr/>
            </a:pPr>
            <a:r>
              <a:rPr kumimoji="1" lang="zh-TW" altLang="en-US" sz="4800" b="1" dirty="0">
                <a:solidFill>
                  <a:srgbClr val="FFFFFF"/>
                </a:solidFill>
                <a:latin typeface="Century" panose="02040604050505020304" pitchFamily="18" charset="0"/>
                <a:ea typeface="DFKai-SB" panose="03000509000000000000" pitchFamily="65" charset="-120"/>
              </a:rPr>
              <a:t>藉著了解幫</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助</a:t>
            </a:r>
            <a:r>
              <a:rPr kumimoji="1" lang="zh-TW" altLang="en-US" sz="4800" b="1" dirty="0">
                <a:solidFill>
                  <a:srgbClr val="FFFFFF"/>
                </a:solidFill>
                <a:latin typeface="Century" panose="02040604050505020304" pitchFamily="18" charset="0"/>
                <a:ea typeface="DFKai-SB" panose="03000509000000000000" pitchFamily="65" charset="-120"/>
              </a:rPr>
              <a:t>同性戀</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的</a:t>
            </a: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人</a:t>
            </a:r>
            <a:endParaRPr kumimoji="0"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4021152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973300"/>
            <a:ext cx="9049325" cy="92333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Derek</a:t>
            </a:r>
            <a:r>
              <a:rPr kumimoji="1"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zh-TW" altLang="en-US" sz="5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弟弟的</a:t>
            </a:r>
            <a:r>
              <a:rPr lang="zh-TW" altLang="en-US" sz="5400" b="1" dirty="0">
                <a:solidFill>
                  <a:srgbClr val="FFFFFF"/>
                </a:solidFill>
                <a:latin typeface="Century" panose="02040604050505020304" pitchFamily="18" charset="0"/>
                <a:ea typeface="DFKai-SB" pitchFamily="65" charset="-120"/>
                <a:cs typeface="Arial" charset="0"/>
              </a:rPr>
              <a:t>故事</a:t>
            </a:r>
            <a:endParaRPr kumimoji="1" lang="en-US" altLang="zh-TW"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3788414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4519" y="1196938"/>
            <a:ext cx="9134168" cy="1815882"/>
          </a:xfrm>
          <a:prstGeom prst="rect">
            <a:avLst/>
          </a:prstGeom>
        </p:spPr>
        <p:txBody>
          <a:bodyPr wrap="square">
            <a:spAutoFit/>
          </a:bodyPr>
          <a:lstStyle/>
          <a:p>
            <a:pPr lvl="0" defTabSz="914400" fontAlgn="base">
              <a:spcBef>
                <a:spcPct val="0"/>
              </a:spcBef>
              <a:spcAft>
                <a:spcPct val="0"/>
              </a:spcAft>
              <a:defRPr/>
            </a:pP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目</a:t>
            </a:r>
            <a:r>
              <a:rPr kumimoji="1" lang="zh-TW" altLang="en-US" sz="4800" b="1" dirty="0">
                <a:solidFill>
                  <a:srgbClr val="FFFFFF"/>
                </a:solidFill>
                <a:latin typeface="Century" panose="02040604050505020304" pitchFamily="18" charset="0"/>
                <a:ea typeface="DFKai-SB" panose="03000509000000000000" pitchFamily="65" charset="-120"/>
                <a:cs typeface="Arial" charset="0"/>
              </a:rPr>
              <a:t>前尚沒有可靠的科學研究</a:t>
            </a: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a:t>
            </a:r>
            <a:endParaRPr kumimoji="1" lang="en-US" altLang="zh-TW" sz="4800" b="1" dirty="0" smtClean="0">
              <a:solidFill>
                <a:srgbClr val="FFFFFF"/>
              </a:solidFill>
              <a:latin typeface="Century" panose="02040604050505020304" pitchFamily="18" charset="0"/>
              <a:ea typeface="DFKai-SB" panose="03000509000000000000" pitchFamily="65" charset="-120"/>
              <a:cs typeface="Arial" charset="0"/>
            </a:endParaRPr>
          </a:p>
          <a:p>
            <a:pPr lvl="0" defTabSz="914400" fontAlgn="base">
              <a:spcBef>
                <a:spcPct val="0"/>
              </a:spcBef>
              <a:spcAft>
                <a:spcPct val="0"/>
              </a:spcAft>
              <a:defRPr/>
            </a:pP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能</a:t>
            </a:r>
            <a:r>
              <a:rPr kumimoji="1" lang="zh-TW" altLang="en-US" sz="4800" b="1" dirty="0">
                <a:solidFill>
                  <a:srgbClr val="FFFFFF"/>
                </a:solidFill>
                <a:latin typeface="Century" panose="02040604050505020304" pitchFamily="18" charset="0"/>
                <a:ea typeface="DFKai-SB" panose="03000509000000000000" pitchFamily="65" charset="-120"/>
                <a:cs typeface="Arial" charset="0"/>
              </a:rPr>
              <a:t>以證實同性戀是天生</a:t>
            </a: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的</a:t>
            </a:r>
            <a:endParaRPr kumimoji="1" lang="en-US" altLang="zh-TW" sz="4400" b="1" dirty="0" smtClean="0">
              <a:solidFill>
                <a:srgbClr val="FFFFFF"/>
              </a:solidFill>
              <a:latin typeface="Century" panose="02040604050505020304" pitchFamily="18" charset="0"/>
              <a:ea typeface="DFKai-SB" panose="03000509000000000000" pitchFamily="65" charset="-120"/>
              <a:cs typeface="Arial" charset="0"/>
            </a:endParaRPr>
          </a:p>
          <a:p>
            <a:pPr lvl="0" defTabSz="914400" fontAlgn="base">
              <a:spcBef>
                <a:spcPct val="0"/>
              </a:spcBef>
              <a:spcAft>
                <a:spcPct val="0"/>
              </a:spcAft>
              <a:defRPr/>
            </a:pPr>
            <a:endParaRPr kumimoji="1" lang="zh-TW" altLang="en-US" sz="1600" b="1" dirty="0">
              <a:solidFill>
                <a:srgbClr val="FFFFFF"/>
              </a:solidFill>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529371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0955" y="1889927"/>
            <a:ext cx="9049325" cy="2123658"/>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Century" panose="02040604050505020304" pitchFamily="18" charset="0"/>
                <a:ea typeface="DFKai-SB" panose="03000509000000000000" pitchFamily="65" charset="-120"/>
                <a:cs typeface="Arial" charset="0"/>
              </a:rPr>
              <a:t>有關同性戀，聖經怎麼說</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a:t>
            </a:r>
            <a:endParaRPr kumimoji="1" lang="en-US" altLang="zh-TW" sz="4400" b="1" dirty="0" smtClean="0">
              <a:solidFill>
                <a:srgbClr val="FFFFFF"/>
              </a:solidFill>
              <a:latin typeface="Century" panose="02040604050505020304" pitchFamily="18" charset="0"/>
              <a:ea typeface="DFKai-SB" panose="03000509000000000000" pitchFamily="65" charset="-120"/>
              <a:cs typeface="Arial" charset="0"/>
            </a:endParaRPr>
          </a:p>
          <a:p>
            <a:pPr lvl="0" defTabSz="914400" fontAlgn="base">
              <a:spcBef>
                <a:spcPct val="0"/>
              </a:spcBef>
              <a:spcAft>
                <a:spcPct val="0"/>
              </a:spcAft>
              <a:defRPr/>
            </a:pPr>
            <a:endParaRPr kumimoji="1" lang="zh-TW" altLang="en-US" sz="4400" b="1" dirty="0">
              <a:solidFill>
                <a:srgbClr val="FFFFFF"/>
              </a:solidFill>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同性戀是最大的罪，要下地獄</a:t>
            </a:r>
            <a:r>
              <a:rPr kumimoji="1" lang="en-US" altLang="zh-TW" sz="4400" b="1" dirty="0" smtClean="0">
                <a:solidFill>
                  <a:srgbClr val="FFFFFF"/>
                </a:solidFill>
                <a:latin typeface="Century" panose="02040604050505020304" pitchFamily="18" charset="0"/>
                <a:ea typeface="DFKai-SB" panose="03000509000000000000" pitchFamily="65" charset="-120"/>
                <a:cs typeface="Arial" charset="0"/>
              </a:rPr>
              <a:t>』</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a:t>
            </a:r>
            <a:endPar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1918395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1673" y="108540"/>
            <a:ext cx="9146488" cy="5632311"/>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他們將　神的真實變為虛謊，去敬拜事奉受造之物，不敬奉那造物的主─主乃是可稱頌的，直到永遠。阿們！ </a:t>
            </a:r>
            <a:r>
              <a:rPr kumimoji="1" lang="zh-TW" altLang="en-US" sz="4000" b="1" dirty="0" smtClean="0">
                <a:solidFill>
                  <a:srgbClr val="FFFFFF"/>
                </a:solidFill>
                <a:latin typeface="DFKai-SB" panose="03000509000000000000" pitchFamily="65" charset="-120"/>
                <a:ea typeface="DFKai-SB" panose="03000509000000000000" pitchFamily="65" charset="-120"/>
              </a:rPr>
              <a:t>因</a:t>
            </a:r>
            <a:r>
              <a:rPr kumimoji="1" lang="zh-TW" altLang="en-US" sz="4000" b="1" dirty="0">
                <a:solidFill>
                  <a:srgbClr val="FFFFFF"/>
                </a:solidFill>
                <a:latin typeface="DFKai-SB" panose="03000509000000000000" pitchFamily="65" charset="-120"/>
                <a:ea typeface="DFKai-SB" panose="03000509000000000000" pitchFamily="65" charset="-120"/>
              </a:rPr>
              <a:t>此，　神任憑他們放縱可羞恥的情慾。他們的女人把順性的用處變為逆性的用處</a:t>
            </a:r>
            <a:r>
              <a:rPr kumimoji="1" lang="zh-TW" altLang="en-US" sz="4000" b="1" dirty="0" smtClean="0">
                <a:solidFill>
                  <a:srgbClr val="FFFFFF"/>
                </a:solidFill>
                <a:latin typeface="DFKai-SB" panose="03000509000000000000" pitchFamily="65" charset="-120"/>
                <a:ea typeface="DFKai-SB" panose="03000509000000000000" pitchFamily="65" charset="-120"/>
              </a:rPr>
              <a:t>；男</a:t>
            </a:r>
            <a:r>
              <a:rPr kumimoji="1" lang="zh-TW" altLang="en-US" sz="4000" b="1" dirty="0">
                <a:solidFill>
                  <a:srgbClr val="FFFFFF"/>
                </a:solidFill>
                <a:latin typeface="DFKai-SB" panose="03000509000000000000" pitchFamily="65" charset="-120"/>
                <a:ea typeface="DFKai-SB" panose="03000509000000000000" pitchFamily="65" charset="-120"/>
              </a:rPr>
              <a:t>人也是如此，棄了女人順性的用處，慾火攻心，彼此貪戀，男和男行可羞恥的事，就在自己身上受這妄為當得的報應</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noProof="0" dirty="0">
                <a:solidFill>
                  <a:srgbClr val="FFFFFF"/>
                </a:solidFill>
                <a:latin typeface="DFKai-SB" pitchFamily="65" charset="-120"/>
                <a:ea typeface="DFKai-SB" pitchFamily="65" charset="-120"/>
                <a:cs typeface="Arial" charset="0"/>
              </a:rPr>
              <a:t>羅馬</a:t>
            </a:r>
            <a:r>
              <a:rPr kumimoji="1" lang="zh-TW" altLang="en-US" sz="3600" b="1" dirty="0" smtClean="0">
                <a:solidFill>
                  <a:srgbClr val="FFFFFF"/>
                </a:solidFill>
                <a:latin typeface="DFKai-SB" pitchFamily="65" charset="-120"/>
                <a:ea typeface="DFKai-SB" pitchFamily="65" charset="-120"/>
                <a:cs typeface="Arial" charset="0"/>
              </a:rPr>
              <a:t>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Romans 1:25-27</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2711053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1673" y="108540"/>
            <a:ext cx="9146488" cy="5570756"/>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他們既然故意不認識</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神就任憑他們存邪僻的心，行那些不合理的事</a:t>
            </a:r>
            <a:r>
              <a:rPr kumimoji="1" lang="zh-TW" altLang="en-US" sz="4000" b="1" dirty="0" smtClean="0">
                <a:solidFill>
                  <a:srgbClr val="FFFFFF"/>
                </a:solidFill>
                <a:latin typeface="DFKai-SB" panose="03000509000000000000" pitchFamily="65" charset="-120"/>
                <a:ea typeface="DFKai-SB" panose="03000509000000000000" pitchFamily="65" charset="-120"/>
              </a:rPr>
              <a:t>；裝</a:t>
            </a:r>
            <a:r>
              <a:rPr kumimoji="1" lang="zh-TW" altLang="en-US" sz="4000" b="1" dirty="0">
                <a:solidFill>
                  <a:srgbClr val="FFFFFF"/>
                </a:solidFill>
                <a:latin typeface="DFKai-SB" panose="03000509000000000000" pitchFamily="65" charset="-120"/>
                <a:ea typeface="DFKai-SB" panose="03000509000000000000" pitchFamily="65" charset="-120"/>
              </a:rPr>
              <a:t>滿了各樣不義、邪惡、貪婪、惡</a:t>
            </a:r>
            <a:r>
              <a:rPr kumimoji="1" lang="zh-TW" altLang="en-US" sz="4000" b="1" dirty="0" smtClean="0">
                <a:solidFill>
                  <a:srgbClr val="FFFFFF"/>
                </a:solidFill>
                <a:latin typeface="DFKai-SB" panose="03000509000000000000" pitchFamily="65" charset="-120"/>
                <a:ea typeface="DFKai-SB" panose="03000509000000000000" pitchFamily="65" charset="-120"/>
              </a:rPr>
              <a:t>毒；</a:t>
            </a:r>
            <a:r>
              <a:rPr kumimoji="1" lang="zh-TW" altLang="en-US" sz="4000" b="1" dirty="0">
                <a:solidFill>
                  <a:srgbClr val="FFFFFF"/>
                </a:solidFill>
                <a:latin typeface="DFKai-SB" panose="03000509000000000000" pitchFamily="65" charset="-120"/>
                <a:ea typeface="DFKai-SB" panose="03000509000000000000" pitchFamily="65" charset="-120"/>
              </a:rPr>
              <a:t>滿心是嫉妒、凶殺、爭競、詭詐、毒恨</a:t>
            </a:r>
            <a:r>
              <a:rPr kumimoji="1" lang="zh-TW" altLang="en-US" sz="4000" b="1" dirty="0" smtClean="0">
                <a:solidFill>
                  <a:srgbClr val="FFFFFF"/>
                </a:solidFill>
                <a:latin typeface="DFKai-SB" panose="03000509000000000000" pitchFamily="65" charset="-120"/>
                <a:ea typeface="DFKai-SB" panose="03000509000000000000" pitchFamily="65" charset="-120"/>
              </a:rPr>
              <a:t>；又</a:t>
            </a:r>
            <a:r>
              <a:rPr kumimoji="1" lang="zh-TW" altLang="en-US" sz="4000" b="1" dirty="0">
                <a:solidFill>
                  <a:srgbClr val="FFFFFF"/>
                </a:solidFill>
                <a:latin typeface="DFKai-SB" panose="03000509000000000000" pitchFamily="65" charset="-120"/>
                <a:ea typeface="DFKai-SB" panose="03000509000000000000" pitchFamily="65" charset="-120"/>
              </a:rPr>
              <a:t>是讒毀的、背後說人的、怨恨</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a:t>
            </a:r>
            <a:r>
              <a:rPr kumimoji="1" lang="zh-TW" altLang="en-US" sz="4000" b="1" dirty="0" smtClean="0">
                <a:solidFill>
                  <a:srgbClr val="FFFFFF"/>
                </a:solidFill>
                <a:latin typeface="DFKai-SB" panose="03000509000000000000" pitchFamily="65" charset="-120"/>
                <a:ea typeface="DFKai-SB" panose="03000509000000000000" pitchFamily="65" charset="-120"/>
              </a:rPr>
              <a:t>的、</a:t>
            </a:r>
            <a:r>
              <a:rPr kumimoji="1" lang="zh-TW" altLang="en-US" sz="4000" b="1" dirty="0">
                <a:solidFill>
                  <a:srgbClr val="FFFFFF"/>
                </a:solidFill>
                <a:latin typeface="DFKai-SB" panose="03000509000000000000" pitchFamily="65" charset="-120"/>
                <a:ea typeface="DFKai-SB" panose="03000509000000000000" pitchFamily="65" charset="-120"/>
              </a:rPr>
              <a:t>侮慢人的、狂傲的、自誇的、捏造惡事的、違背父母的、無知的、背約的、無親情的、不憐憫人的</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zh-TW" altLang="en-US" sz="40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noProof="0" dirty="0">
                <a:solidFill>
                  <a:srgbClr val="FFFFFF"/>
                </a:solidFill>
                <a:latin typeface="DFKai-SB" pitchFamily="65" charset="-120"/>
                <a:ea typeface="DFKai-SB" pitchFamily="65" charset="-120"/>
                <a:cs typeface="Arial" charset="0"/>
              </a:rPr>
              <a:t>羅馬</a:t>
            </a:r>
            <a:r>
              <a:rPr kumimoji="1" lang="zh-TW" altLang="en-US" sz="3600" b="1" dirty="0" smtClean="0">
                <a:solidFill>
                  <a:srgbClr val="FFFFFF"/>
                </a:solidFill>
                <a:latin typeface="DFKai-SB" pitchFamily="65" charset="-120"/>
                <a:ea typeface="DFKai-SB" pitchFamily="65" charset="-120"/>
                <a:cs typeface="Arial" charset="0"/>
              </a:rPr>
              <a:t>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Romans 1:28-31</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7174569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1673" y="396217"/>
            <a:ext cx="9146488" cy="1938992"/>
          </a:xfrm>
          <a:prstGeom prst="rect">
            <a:avLst/>
          </a:prstGeom>
        </p:spPr>
        <p:txBody>
          <a:bodyPr wrap="square">
            <a:spAutoFit/>
          </a:bodyPr>
          <a:lstStyle/>
          <a:p>
            <a:pPr lvl="0" defTabSz="914400" fontAlgn="base">
              <a:spcBef>
                <a:spcPct val="0"/>
              </a:spcBef>
              <a:spcAft>
                <a:spcPct val="0"/>
              </a:spcAft>
              <a:defRPr/>
            </a:pPr>
            <a:r>
              <a:rPr kumimoji="1" lang="zh-TW" altLang="en-US" sz="4000" b="1" dirty="0" smtClean="0">
                <a:solidFill>
                  <a:srgbClr val="FFFFFF"/>
                </a:solidFill>
                <a:latin typeface="DFKai-SB" panose="03000509000000000000" pitchFamily="65" charset="-120"/>
                <a:ea typeface="DFKai-SB" panose="03000509000000000000" pitchFamily="65" charset="-120"/>
              </a:rPr>
              <a:t>他</a:t>
            </a:r>
            <a:r>
              <a:rPr kumimoji="1" lang="zh-TW" altLang="en-US" sz="4000" b="1" dirty="0">
                <a:solidFill>
                  <a:srgbClr val="FFFFFF"/>
                </a:solidFill>
                <a:latin typeface="DFKai-SB" panose="03000509000000000000" pitchFamily="65" charset="-120"/>
                <a:ea typeface="DFKai-SB" panose="03000509000000000000" pitchFamily="65" charset="-120"/>
              </a:rPr>
              <a:t>們雖知道　神判定行這樣事的人是當死的，然而他們不但自己去行，還喜歡別人去行</a:t>
            </a:r>
            <a:r>
              <a:rPr kumimoji="1" lang="zh-TW" altLang="en-US" sz="4000" b="1" dirty="0" smtClean="0">
                <a:solidFill>
                  <a:srgbClr val="FFFFFF"/>
                </a:solidFill>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noProof="0" dirty="0">
                <a:solidFill>
                  <a:srgbClr val="FFFFFF"/>
                </a:solidFill>
                <a:latin typeface="DFKai-SB" pitchFamily="65" charset="-120"/>
                <a:ea typeface="DFKai-SB" pitchFamily="65" charset="-120"/>
                <a:cs typeface="Arial" charset="0"/>
              </a:rPr>
              <a:t>羅馬</a:t>
            </a:r>
            <a:r>
              <a:rPr kumimoji="1" lang="zh-TW" altLang="en-US" sz="3600" b="1" dirty="0" smtClean="0">
                <a:solidFill>
                  <a:srgbClr val="FFFFFF"/>
                </a:solidFill>
                <a:latin typeface="DFKai-SB" pitchFamily="65" charset="-120"/>
                <a:ea typeface="DFKai-SB" pitchFamily="65" charset="-120"/>
                <a:cs typeface="Arial" charset="0"/>
              </a:rPr>
              <a:t>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Romans 1:32</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1864303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1673" y="226693"/>
            <a:ext cx="9146488" cy="3785652"/>
          </a:xfrm>
          <a:prstGeom prst="rect">
            <a:avLst/>
          </a:prstGeom>
        </p:spPr>
        <p:txBody>
          <a:bodyPr wrap="square">
            <a:spAutoFit/>
          </a:bodyPr>
          <a:lstStyle/>
          <a:p>
            <a:pPr lvl="0" defTabSz="914400" fontAlgn="base">
              <a:spcBef>
                <a:spcPct val="0"/>
              </a:spcBef>
              <a:spcAft>
                <a:spcPct val="0"/>
              </a:spcAft>
              <a:defRPr/>
            </a:pPr>
            <a:r>
              <a:rPr kumimoji="1" lang="zh-TW" altLang="en-US" sz="4000" b="1" dirty="0" smtClean="0">
                <a:solidFill>
                  <a:srgbClr val="FFFFFF"/>
                </a:solidFill>
                <a:latin typeface="DFKai-SB" panose="03000509000000000000" pitchFamily="65" charset="-120"/>
                <a:ea typeface="DFKai-SB" panose="03000509000000000000" pitchFamily="65" charset="-120"/>
              </a:rPr>
              <a:t>我</a:t>
            </a:r>
            <a:r>
              <a:rPr kumimoji="1" lang="zh-TW" altLang="en-US" sz="4000" b="1" dirty="0">
                <a:solidFill>
                  <a:srgbClr val="FFFFFF"/>
                </a:solidFill>
                <a:latin typeface="DFKai-SB" panose="03000509000000000000" pitchFamily="65" charset="-120"/>
                <a:ea typeface="DFKai-SB" panose="03000509000000000000" pitchFamily="65" charset="-120"/>
              </a:rPr>
              <a:t>們知道這樣行的人，</a:t>
            </a:r>
            <a:r>
              <a:rPr kumimoji="1" lang="zh-TW" altLang="en-US" sz="20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神必照真理審判他</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en-US" altLang="zh-TW" sz="4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你這人哪，你論斷行這樣事的人</a:t>
            </a:r>
            <a:r>
              <a:rPr kumimoji="1" lang="zh-TW" altLang="en-US" sz="4000" b="1" dirty="0" smtClean="0">
                <a:solidFill>
                  <a:srgbClr val="FFFFFF"/>
                </a:solidFill>
                <a:latin typeface="DFKai-SB" panose="03000509000000000000" pitchFamily="65" charset="-120"/>
                <a:ea typeface="DFKai-SB" panose="03000509000000000000" pitchFamily="65" charset="-120"/>
              </a:rPr>
              <a:t>，自</a:t>
            </a:r>
            <a:r>
              <a:rPr kumimoji="1" lang="zh-TW" altLang="en-US" sz="4000" b="1" dirty="0">
                <a:solidFill>
                  <a:srgbClr val="FFFFFF"/>
                </a:solidFill>
                <a:latin typeface="DFKai-SB" panose="03000509000000000000" pitchFamily="65" charset="-120"/>
                <a:ea typeface="DFKai-SB" panose="03000509000000000000" pitchFamily="65" charset="-120"/>
              </a:rPr>
              <a:t>己所行的卻和別人一樣，你以為能逃脫</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神的審判嗎</a:t>
            </a:r>
            <a:r>
              <a:rPr kumimoji="1" lang="zh-TW" altLang="en-US" sz="4000" b="1" dirty="0" smtClean="0">
                <a:solidFill>
                  <a:srgbClr val="FFFFFF"/>
                </a:solidFill>
                <a:latin typeface="DFKai-SB" panose="03000509000000000000" pitchFamily="65" charset="-120"/>
                <a:ea typeface="DFKai-SB" panose="03000509000000000000" pitchFamily="65" charset="-120"/>
              </a:rPr>
              <a:t>？ 還</a:t>
            </a:r>
            <a:r>
              <a:rPr kumimoji="1" lang="zh-TW" altLang="en-US" sz="4000" b="1" dirty="0">
                <a:solidFill>
                  <a:srgbClr val="FFFFFF"/>
                </a:solidFill>
                <a:latin typeface="DFKai-SB" panose="03000509000000000000" pitchFamily="65" charset="-120"/>
                <a:ea typeface="DFKai-SB" panose="03000509000000000000" pitchFamily="65" charset="-120"/>
              </a:rPr>
              <a:t>是你藐視他豐富的恩慈、寬容、忍耐，不曉得他的恩慈是領你悔改呢</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noProof="0" dirty="0">
                <a:solidFill>
                  <a:srgbClr val="FFFFFF"/>
                </a:solidFill>
                <a:latin typeface="DFKai-SB" pitchFamily="65" charset="-120"/>
                <a:ea typeface="DFKai-SB" pitchFamily="65" charset="-120"/>
                <a:cs typeface="Arial" charset="0"/>
              </a:rPr>
              <a:t>羅馬</a:t>
            </a:r>
            <a:r>
              <a:rPr kumimoji="1" lang="zh-TW" altLang="en-US" sz="3600" b="1" dirty="0" smtClean="0">
                <a:solidFill>
                  <a:srgbClr val="FFFFFF"/>
                </a:solidFill>
                <a:latin typeface="DFKai-SB" pitchFamily="65" charset="-120"/>
                <a:ea typeface="DFKai-SB" pitchFamily="65" charset="-120"/>
                <a:cs typeface="Arial" charset="0"/>
              </a:rPr>
              <a:t>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Romans 2</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:2-4</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131905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1673" y="185596"/>
            <a:ext cx="9146488" cy="4616648"/>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就是</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神的義，因信耶穌基督加</a:t>
            </a:r>
            <a:r>
              <a:rPr kumimoji="1" lang="zh-TW" altLang="en-US" sz="4000" b="1" dirty="0" smtClean="0">
                <a:solidFill>
                  <a:srgbClr val="FFFFFF"/>
                </a:solidFill>
                <a:latin typeface="DFKai-SB" panose="03000509000000000000" pitchFamily="65" charset="-120"/>
                <a:ea typeface="DFKai-SB" panose="03000509000000000000" pitchFamily="65" charset="-120"/>
              </a:rPr>
              <a:t>給一</a:t>
            </a:r>
            <a:r>
              <a:rPr kumimoji="1" lang="zh-TW" altLang="en-US" sz="4000" b="1" dirty="0">
                <a:solidFill>
                  <a:srgbClr val="FFFFFF"/>
                </a:solidFill>
                <a:latin typeface="DFKai-SB" panose="03000509000000000000" pitchFamily="65" charset="-120"/>
                <a:ea typeface="DFKai-SB" panose="03000509000000000000" pitchFamily="65" charset="-120"/>
              </a:rPr>
              <a:t>切相信的人，並沒有分別。</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因</a:t>
            </a:r>
            <a:r>
              <a:rPr kumimoji="1" lang="zh-TW" altLang="en-US" sz="4000" b="1" dirty="0">
                <a:solidFill>
                  <a:srgbClr val="FFFFFF"/>
                </a:solidFill>
                <a:latin typeface="DFKai-SB" panose="03000509000000000000" pitchFamily="65" charset="-120"/>
                <a:ea typeface="DFKai-SB" panose="03000509000000000000" pitchFamily="65" charset="-120"/>
              </a:rPr>
              <a:t>為世人都犯了罪，虧缺了</a:t>
            </a:r>
            <a:r>
              <a:rPr kumimoji="1" lang="zh-TW" altLang="en-US" sz="24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神的榮耀； </a:t>
            </a:r>
            <a:r>
              <a:rPr kumimoji="1" lang="zh-TW" altLang="en-US" sz="4000" b="1" dirty="0" smtClean="0">
                <a:solidFill>
                  <a:srgbClr val="FFFFFF"/>
                </a:solidFill>
                <a:latin typeface="DFKai-SB" panose="03000509000000000000" pitchFamily="65" charset="-120"/>
                <a:ea typeface="DFKai-SB" panose="03000509000000000000" pitchFamily="65" charset="-120"/>
              </a:rPr>
              <a:t>如</a:t>
            </a:r>
            <a:r>
              <a:rPr kumimoji="1" lang="zh-TW" altLang="en-US" sz="4000" b="1" dirty="0">
                <a:solidFill>
                  <a:srgbClr val="FFFFFF"/>
                </a:solidFill>
                <a:latin typeface="DFKai-SB" panose="03000509000000000000" pitchFamily="65" charset="-120"/>
                <a:ea typeface="DFKai-SB" panose="03000509000000000000" pitchFamily="65" charset="-120"/>
              </a:rPr>
              <a:t>今卻蒙</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神的恩典，因基督耶穌的救贖，就白白地稱義。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noProof="0" dirty="0">
                <a:solidFill>
                  <a:srgbClr val="FFFFFF"/>
                </a:solidFill>
                <a:latin typeface="DFKai-SB" pitchFamily="65" charset="-120"/>
                <a:ea typeface="DFKai-SB" pitchFamily="65" charset="-120"/>
                <a:cs typeface="Arial" charset="0"/>
              </a:rPr>
              <a:t>羅馬</a:t>
            </a:r>
            <a:r>
              <a:rPr kumimoji="1" lang="zh-TW" altLang="en-US" sz="3600" b="1" dirty="0" smtClean="0">
                <a:solidFill>
                  <a:srgbClr val="FFFFFF"/>
                </a:solidFill>
                <a:latin typeface="DFKai-SB" pitchFamily="65" charset="-120"/>
                <a:ea typeface="DFKai-SB" pitchFamily="65" charset="-120"/>
                <a:cs typeface="Arial" charset="0"/>
              </a:rPr>
              <a:t>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Romans 3:22-24</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400" b="1" i="1" dirty="0" smtClean="0">
                <a:solidFill>
                  <a:srgbClr val="FFFFFF"/>
                </a:solidFill>
                <a:latin typeface="Century" panose="02040604050505020304" pitchFamily="18" charset="0"/>
                <a:ea typeface="DFKai-SB" pitchFamily="65" charset="-120"/>
                <a:cs typeface="Arial" charset="0"/>
              </a:rPr>
              <a:t>23</a:t>
            </a:r>
            <a:r>
              <a:rPr lang="en-US" altLang="zh-TW" sz="2800" b="1" dirty="0" smtClean="0">
                <a:solidFill>
                  <a:srgbClr val="FFFFFF"/>
                </a:solidFill>
                <a:latin typeface="Century" panose="02040604050505020304" pitchFamily="18" charset="0"/>
                <a:ea typeface="DFKai-SB" pitchFamily="65" charset="-120"/>
                <a:cs typeface="Arial" charset="0"/>
              </a:rPr>
              <a:t>  for </a:t>
            </a:r>
            <a:r>
              <a:rPr lang="en-US" altLang="zh-TW" sz="2800" b="1" dirty="0">
                <a:solidFill>
                  <a:srgbClr val="FFFFFF"/>
                </a:solidFill>
                <a:latin typeface="Century" panose="02040604050505020304" pitchFamily="18" charset="0"/>
                <a:ea typeface="DFKai-SB" pitchFamily="65" charset="-120"/>
                <a:cs typeface="Arial" charset="0"/>
              </a:rPr>
              <a:t>all have sinned and fall short of the glory of God</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and all are justified freely by his grace through the redemption that came by Christ Jesus.</a:t>
            </a:r>
          </a:p>
        </p:txBody>
      </p:sp>
    </p:spTree>
    <p:extLst>
      <p:ext uri="{BB962C8B-B14F-4D97-AF65-F5344CB8AC3E}">
        <p14:creationId xmlns:p14="http://schemas.microsoft.com/office/powerpoint/2010/main" val="1849309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1399" y="386604"/>
            <a:ext cx="9146488" cy="2677656"/>
          </a:xfrm>
          <a:prstGeom prst="rect">
            <a:avLst/>
          </a:prstGeom>
        </p:spPr>
        <p:txBody>
          <a:bodyPr wrap="square">
            <a:spAutoFit/>
          </a:bodyPr>
          <a:lstStyle/>
          <a:p>
            <a:pPr lvl="0" algn="just" defTabSz="914400" fontAlgn="base">
              <a:spcBef>
                <a:spcPct val="0"/>
              </a:spcBef>
              <a:spcAft>
                <a:spcPct val="0"/>
              </a:spcAft>
              <a:defRPr/>
            </a:pPr>
            <a:r>
              <a:rPr kumimoji="1" lang="zh-TW" altLang="en-US" sz="4400" b="1" noProof="0" dirty="0" smtClean="0">
                <a:solidFill>
                  <a:srgbClr val="FFFFFF"/>
                </a:solidFill>
                <a:latin typeface="DFKai-SB" pitchFamily="65" charset="-120"/>
                <a:ea typeface="DFKai-SB" pitchFamily="65" charset="-120"/>
                <a:cs typeface="Arial" charset="0"/>
              </a:rPr>
              <a:t>羅</a:t>
            </a:r>
            <a:r>
              <a:rPr kumimoji="1" lang="zh-TW" altLang="en-US" sz="4400" b="1" noProof="0" dirty="0">
                <a:solidFill>
                  <a:srgbClr val="FFFFFF"/>
                </a:solidFill>
                <a:latin typeface="DFKai-SB" pitchFamily="65" charset="-120"/>
                <a:ea typeface="DFKai-SB" pitchFamily="65" charset="-120"/>
                <a:cs typeface="Arial" charset="0"/>
              </a:rPr>
              <a:t>馬</a:t>
            </a:r>
            <a:r>
              <a:rPr kumimoji="1" lang="zh-TW" altLang="en-US" sz="4400" b="1" dirty="0" smtClean="0">
                <a:solidFill>
                  <a:srgbClr val="FFFFFF"/>
                </a:solidFill>
                <a:latin typeface="DFKai-SB" pitchFamily="65" charset="-120"/>
                <a:ea typeface="DFKai-SB" pitchFamily="65" charset="-120"/>
                <a:cs typeface="Arial" charset="0"/>
              </a:rPr>
              <a:t>書的重點不在於律法式的定罪，而在於因信稱義的福音，也就是</a:t>
            </a:r>
            <a:r>
              <a:rPr kumimoji="1" lang="zh-TW" altLang="en-US" sz="2000" b="1" dirty="0" smtClean="0">
                <a:solidFill>
                  <a:srgbClr val="FFFFFF"/>
                </a:solidFill>
                <a:latin typeface="DFKai-SB" pitchFamily="65" charset="-120"/>
                <a:ea typeface="DFKai-SB" pitchFamily="65" charset="-120"/>
                <a:cs typeface="Arial" charset="0"/>
              </a:rPr>
              <a:t>   </a:t>
            </a:r>
            <a:r>
              <a:rPr kumimoji="1" lang="zh-TW" altLang="en-US" sz="4400" b="1" dirty="0" smtClean="0">
                <a:solidFill>
                  <a:srgbClr val="FFFFFF"/>
                </a:solidFill>
                <a:latin typeface="DFKai-SB" pitchFamily="65" charset="-120"/>
                <a:ea typeface="DFKai-SB" pitchFamily="65" charset="-120"/>
                <a:cs typeface="Arial" charset="0"/>
              </a:rPr>
              <a:t>神藉基</a:t>
            </a:r>
            <a:r>
              <a:rPr kumimoji="1" lang="zh-TW" altLang="en-US" sz="4400" b="1" dirty="0">
                <a:solidFill>
                  <a:srgbClr val="FFFFFF"/>
                </a:solidFill>
                <a:latin typeface="DFKai-SB" pitchFamily="65" charset="-120"/>
                <a:ea typeface="DFKai-SB" pitchFamily="65" charset="-120"/>
                <a:cs typeface="Arial" charset="0"/>
              </a:rPr>
              <a:t>督耶穌的救贖的</a:t>
            </a:r>
            <a:r>
              <a:rPr kumimoji="1" lang="zh-TW" altLang="en-US" sz="4400" b="1" dirty="0" smtClean="0">
                <a:solidFill>
                  <a:srgbClr val="FFFFFF"/>
                </a:solidFill>
                <a:latin typeface="DFKai-SB" pitchFamily="65" charset="-120"/>
                <a:ea typeface="DFKai-SB" pitchFamily="65" charset="-120"/>
                <a:cs typeface="Arial" charset="0"/>
              </a:rPr>
              <a:t>大能 </a:t>
            </a:r>
            <a:r>
              <a:rPr kumimoji="0" lang="en-US" altLang="zh-TW" sz="2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Redemptive Power</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14348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9753" y="123951"/>
            <a:ext cx="9287838" cy="6478697"/>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你們豈不知不義的人不能承受</a:t>
            </a:r>
            <a:r>
              <a:rPr kumimoji="1" lang="zh-TW" altLang="en-US" sz="20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神的國嗎</a:t>
            </a:r>
            <a:r>
              <a:rPr kumimoji="1" lang="zh-TW" altLang="en-US" sz="32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不</a:t>
            </a:r>
            <a:r>
              <a:rPr kumimoji="1" lang="zh-TW" altLang="en-US" sz="4000" b="1" dirty="0">
                <a:solidFill>
                  <a:srgbClr val="FFFFFF"/>
                </a:solidFill>
                <a:latin typeface="DFKai-SB" panose="03000509000000000000" pitchFamily="65" charset="-120"/>
                <a:ea typeface="DFKai-SB" panose="03000509000000000000" pitchFamily="65" charset="-120"/>
              </a:rPr>
              <a:t>要自欺</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無</a:t>
            </a:r>
            <a:r>
              <a:rPr kumimoji="1" lang="zh-TW" altLang="en-US" sz="4000" b="1" dirty="0">
                <a:solidFill>
                  <a:srgbClr val="FFFFFF"/>
                </a:solidFill>
                <a:latin typeface="DFKai-SB" panose="03000509000000000000" pitchFamily="65" charset="-120"/>
                <a:ea typeface="DFKai-SB" panose="03000509000000000000" pitchFamily="65" charset="-120"/>
              </a:rPr>
              <a:t>論是淫亂的、拜偶像的、姦淫的、作孌童的、親男色的</a:t>
            </a:r>
            <a:r>
              <a:rPr kumimoji="1" lang="zh-TW" altLang="en-US" sz="4000" b="1" dirty="0" smtClean="0">
                <a:solidFill>
                  <a:srgbClr val="FFFFFF"/>
                </a:solidFill>
                <a:latin typeface="DFKai-SB" panose="03000509000000000000" pitchFamily="65" charset="-120"/>
                <a:ea typeface="DFKai-SB" panose="03000509000000000000" pitchFamily="65" charset="-120"/>
              </a:rPr>
              <a:t>、偷</a:t>
            </a:r>
            <a:r>
              <a:rPr kumimoji="1" lang="zh-TW" altLang="en-US" sz="4000" b="1" dirty="0">
                <a:solidFill>
                  <a:srgbClr val="FFFFFF"/>
                </a:solidFill>
                <a:latin typeface="DFKai-SB" panose="03000509000000000000" pitchFamily="65" charset="-120"/>
                <a:ea typeface="DFKai-SB" panose="03000509000000000000" pitchFamily="65" charset="-120"/>
              </a:rPr>
              <a:t>竊的、貪婪的、醉酒的</a:t>
            </a:r>
            <a:r>
              <a:rPr kumimoji="1" lang="zh-TW" altLang="en-US" sz="36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辱罵的</a:t>
            </a:r>
            <a:r>
              <a:rPr kumimoji="1" lang="zh-TW" altLang="en-US" sz="36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勒索的</a:t>
            </a:r>
            <a:r>
              <a:rPr kumimoji="1" lang="zh-TW" altLang="en-US" sz="36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都不能承受</a:t>
            </a:r>
            <a:r>
              <a:rPr kumimoji="1" lang="zh-TW" altLang="en-US" sz="24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神的國</a:t>
            </a:r>
            <a:r>
              <a:rPr kumimoji="1" lang="zh-TW" altLang="en-US" sz="3200" b="1" dirty="0" smtClean="0">
                <a:solidFill>
                  <a:srgbClr val="FFFFFF"/>
                </a:solidFill>
                <a:latin typeface="DFKai-SB" panose="03000509000000000000" pitchFamily="65" charset="-120"/>
                <a:ea typeface="DFKai-SB" panose="03000509000000000000" pitchFamily="65" charset="-120"/>
              </a:rPr>
              <a:t>。</a:t>
            </a:r>
            <a:r>
              <a:rPr kumimoji="1" lang="zh-TW" altLang="en-US" sz="4000" b="1" dirty="0" smtClean="0">
                <a:solidFill>
                  <a:srgbClr val="FFFFFF"/>
                </a:solidFill>
                <a:latin typeface="DFKai-SB" panose="03000509000000000000" pitchFamily="65" charset="-120"/>
                <a:ea typeface="DFKai-SB" panose="03000509000000000000" pitchFamily="65" charset="-120"/>
              </a:rPr>
              <a:t> </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哥林多前書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1 Corinthians 6:9-10</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Or </a:t>
            </a:r>
            <a:r>
              <a:rPr lang="en-US" altLang="zh-TW" sz="2800" b="1" dirty="0">
                <a:solidFill>
                  <a:srgbClr val="FFFFFF"/>
                </a:solidFill>
                <a:latin typeface="Century" panose="02040604050505020304" pitchFamily="18" charset="0"/>
                <a:ea typeface="DFKai-SB" pitchFamily="65" charset="-120"/>
                <a:cs typeface="Arial" charset="0"/>
              </a:rPr>
              <a:t>do you not know that the unrighteous will not inherit the kingdom of God? Do not be deceived; neither fornicators, nor idolaters, nor adulterers, nor </a:t>
            </a:r>
            <a:r>
              <a:rPr lang="en-US" altLang="zh-TW" sz="2800" b="1" dirty="0" smtClean="0">
                <a:solidFill>
                  <a:srgbClr val="FFFFFF"/>
                </a:solidFill>
                <a:latin typeface="Century" panose="02040604050505020304" pitchFamily="18" charset="0"/>
                <a:ea typeface="DFKai-SB" pitchFamily="65" charset="-120"/>
                <a:cs typeface="Arial" charset="0"/>
              </a:rPr>
              <a:t>effeminate</a:t>
            </a:r>
            <a:r>
              <a:rPr lang="en-US" altLang="zh-TW" sz="2800" b="1" dirty="0">
                <a:solidFill>
                  <a:srgbClr val="FFFFFF"/>
                </a:solidFill>
                <a:latin typeface="Century" panose="02040604050505020304" pitchFamily="18" charset="0"/>
                <a:ea typeface="DFKai-SB" pitchFamily="65" charset="-120"/>
                <a:cs typeface="Arial" charset="0"/>
              </a:rPr>
              <a:t>, nor homosexuals</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nor thieves, nor the covetous, nor drunkards, nor revilers, nor swindlers, will inherit the kingdom of God</a:t>
            </a:r>
            <a:r>
              <a:rPr lang="en-US" altLang="zh-TW" sz="2800" b="1" dirty="0" smtClean="0">
                <a:solidFill>
                  <a:srgbClr val="FFFFFF"/>
                </a:solidFill>
                <a:latin typeface="Century" panose="02040604050505020304" pitchFamily="18" charset="0"/>
                <a:ea typeface="DFKai-SB" pitchFamily="65" charset="-120"/>
                <a:cs typeface="Arial" charset="0"/>
              </a:rPr>
              <a:t>.  (NASB)</a:t>
            </a:r>
            <a:endParaRPr lang="en-US" altLang="zh-TW" sz="28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9650061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1673" y="324297"/>
            <a:ext cx="9146488" cy="4385816"/>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你們中間也有人從前是這樣；但如今你們奉主耶穌基督的名，並藉著我們　神的靈，已經洗淨，成聖，稱義了。 </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哥林多前書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1 Corinthians 6:11</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And </a:t>
            </a:r>
            <a:r>
              <a:rPr lang="en-US" altLang="zh-TW" sz="2800" b="1" dirty="0">
                <a:solidFill>
                  <a:srgbClr val="FFFFFF"/>
                </a:solidFill>
                <a:latin typeface="Century" panose="02040604050505020304" pitchFamily="18" charset="0"/>
                <a:ea typeface="DFKai-SB" pitchFamily="65" charset="-120"/>
                <a:cs typeface="Arial" charset="0"/>
              </a:rPr>
              <a:t>that is what some of you were. But you were washed, you were sanctified, you were justified in the name of the Lord Jesus Christ and by the Spirit of our God.</a:t>
            </a:r>
          </a:p>
        </p:txBody>
      </p:sp>
    </p:spTree>
    <p:extLst>
      <p:ext uri="{BB962C8B-B14F-4D97-AF65-F5344CB8AC3E}">
        <p14:creationId xmlns:p14="http://schemas.microsoft.com/office/powerpoint/2010/main" val="3024745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8285" y="1170737"/>
            <a:ext cx="9049325" cy="218521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感謝讚美主！</a:t>
            </a:r>
            <a:r>
              <a:rPr kumimoji="1" lang="zh-TW" altLang="en-US" sz="2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同性戀的人一樣可以在基督裡得到潔淨、醫治和成聖，成為一個新造的人！</a:t>
            </a:r>
            <a:endParaRPr kumimoji="1" lang="en-US" altLang="zh-TW" sz="4400" b="1" dirty="0">
              <a:solidFill>
                <a:srgbClr val="FFFFFF"/>
              </a:solidFill>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7545784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1850" y="1658760"/>
            <a:ext cx="8661558" cy="83099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同性戀得到「醫治」的界定</a:t>
            </a:r>
            <a:endParaRPr kumimoji="1" lang="en-US" altLang="zh-TW" sz="2800" b="1" dirty="0">
              <a:solidFill>
                <a:srgbClr val="FFFFFF"/>
              </a:solidFill>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4864228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83285" y="8674"/>
            <a:ext cx="4798031" cy="6879936"/>
          </a:xfrm>
          <a:prstGeom prst="rect">
            <a:avLst/>
          </a:prstGeom>
        </p:spPr>
      </p:pic>
    </p:spTree>
    <p:extLst>
      <p:ext uri="{BB962C8B-B14F-4D97-AF65-F5344CB8AC3E}">
        <p14:creationId xmlns:p14="http://schemas.microsoft.com/office/powerpoint/2010/main" val="22333752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46634" y="0"/>
            <a:ext cx="5532634" cy="7247231"/>
          </a:xfrm>
          <a:prstGeom prst="rect">
            <a:avLst/>
          </a:prstGeom>
        </p:spPr>
      </p:pic>
      <p:sp>
        <p:nvSpPr>
          <p:cNvPr id="5" name="TextBox 4"/>
          <p:cNvSpPr txBox="1"/>
          <p:nvPr/>
        </p:nvSpPr>
        <p:spPr>
          <a:xfrm>
            <a:off x="2121614" y="5473005"/>
            <a:ext cx="5784351" cy="1384995"/>
          </a:xfrm>
          <a:prstGeom prst="rect">
            <a:avLst/>
          </a:prstGeom>
          <a:noFill/>
        </p:spPr>
        <p:txBody>
          <a:bodyPr wrap="square" rtlCol="0">
            <a:spAutoFit/>
          </a:bodyPr>
          <a:lstStyle/>
          <a:p>
            <a:r>
              <a:rPr lang="en-US" altLang="zh-TW" sz="4000" b="1" dirty="0" smtClean="0">
                <a:solidFill>
                  <a:schemeClr val="bg1"/>
                </a:solidFill>
                <a:latin typeface="Yu Gothic Medium" panose="020B0500000000000000" pitchFamily="34" charset="-128"/>
                <a:ea typeface="Yu Gothic Medium" panose="020B0500000000000000" pitchFamily="34" charset="-128"/>
              </a:rPr>
              <a:t>Frank </a:t>
            </a:r>
            <a:r>
              <a:rPr lang="en-US" altLang="zh-TW" sz="4000" b="1" dirty="0" err="1" smtClean="0">
                <a:solidFill>
                  <a:schemeClr val="bg1"/>
                </a:solidFill>
                <a:latin typeface="Yu Gothic Medium" panose="020B0500000000000000" pitchFamily="34" charset="-128"/>
                <a:ea typeface="Yu Gothic Medium" panose="020B0500000000000000" pitchFamily="34" charset="-128"/>
              </a:rPr>
              <a:t>Worthen</a:t>
            </a:r>
            <a:endParaRPr lang="en-US" altLang="zh-TW" sz="4000" b="1" dirty="0" smtClean="0">
              <a:solidFill>
                <a:schemeClr val="bg1"/>
              </a:solidFill>
              <a:latin typeface="Yu Gothic Medium" panose="020B0500000000000000" pitchFamily="34" charset="-128"/>
              <a:ea typeface="Yu Gothic Medium" panose="020B0500000000000000" pitchFamily="34" charset="-128"/>
            </a:endParaRPr>
          </a:p>
          <a:p>
            <a:r>
              <a:rPr lang="zh-TW" altLang="en-US" sz="4400" b="1" dirty="0" smtClean="0">
                <a:solidFill>
                  <a:schemeClr val="bg1"/>
                </a:solidFill>
                <a:latin typeface="Yu Gothic Medium" panose="020B0500000000000000" pitchFamily="34" charset="-128"/>
                <a:ea typeface="Yu Gothic Medium" panose="020B0500000000000000" pitchFamily="34" charset="-128"/>
              </a:rPr>
              <a:t>搜尋父親的代替者</a:t>
            </a:r>
            <a:endParaRPr lang="en-US" sz="4400" b="1" dirty="0">
              <a:solidFill>
                <a:schemeClr val="bg1"/>
              </a:solidFill>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5220883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1850" y="1658760"/>
            <a:ext cx="8661558" cy="230832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dirty="0">
                <a:solidFill>
                  <a:srgbClr val="FFFFFF"/>
                </a:solidFill>
                <a:latin typeface="Century" panose="02040604050505020304" pitchFamily="18" charset="0"/>
                <a:ea typeface="DFKai-SB" panose="03000509000000000000" pitchFamily="65" charset="-120"/>
                <a:cs typeface="Arial" charset="0"/>
              </a:rPr>
              <a:t>母親帶大</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「男孩」，父親帶大「男人」  </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800" b="1" dirty="0">
                <a:solidFill>
                  <a:srgbClr val="FFFFFF"/>
                </a:solidFill>
                <a:latin typeface="Century" panose="02040604050505020304" pitchFamily="18" charset="0"/>
                <a:ea typeface="DFKai-SB" panose="03000509000000000000" pitchFamily="65" charset="-120"/>
                <a:cs typeface="Arial" charset="0"/>
              </a:rPr>
              <a:t>	</a:t>
            </a:r>
            <a:r>
              <a:rPr kumimoji="1" lang="en-US" altLang="zh-TW" sz="4800" b="1" dirty="0" smtClean="0">
                <a:solidFill>
                  <a:srgbClr val="FFFFFF"/>
                </a:solidFill>
                <a:latin typeface="Century" panose="02040604050505020304" pitchFamily="18" charset="0"/>
                <a:ea typeface="DFKai-SB" panose="03000509000000000000" pitchFamily="65" charset="-120"/>
                <a:cs typeface="Arial" charset="0"/>
              </a:rPr>
              <a:t>		</a:t>
            </a:r>
            <a:r>
              <a:rPr kumimoji="1" lang="zh-TW" altLang="en-US" sz="4400"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1" lang="en-US" altLang="zh-TW" sz="4400"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Dr.</a:t>
            </a:r>
            <a:r>
              <a:rPr kumimoji="1" lang="zh-TW" altLang="en-US" sz="4400"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 </a:t>
            </a:r>
            <a:r>
              <a:rPr kumimoji="1" lang="en-US" altLang="zh-TW" sz="4400"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James Dobson</a:t>
            </a:r>
            <a:endParaRPr kumimoji="1" lang="en-US" altLang="zh-TW" sz="240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36559880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2567" y="215755"/>
            <a:ext cx="8876872" cy="532453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同</a:t>
            </a:r>
            <a:r>
              <a:rPr kumimoji="1" lang="zh-TW" altLang="en-US"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性戀與兒童的成長過程有</a:t>
            </a:r>
            <a:r>
              <a:rPr kumimoji="1" lang="zh-TW" altLang="en-US"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關</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敏</a:t>
            </a:r>
            <a:r>
              <a:rPr kumimoji="1"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感特</a:t>
            </a: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質</a:t>
            </a:r>
            <a:endPar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社</a:t>
            </a:r>
            <a:r>
              <a:rPr kumimoji="1"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交焦</a:t>
            </a: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慮</a:t>
            </a:r>
            <a:endPar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家</a:t>
            </a:r>
            <a:r>
              <a:rPr kumimoji="1"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庭中的情感匱</a:t>
            </a: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乏</a:t>
            </a:r>
            <a:endPar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曾</a:t>
            </a:r>
            <a:r>
              <a:rPr kumimoji="1"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受性騷擾或性侵</a:t>
            </a: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犯</a:t>
            </a:r>
            <a:endPar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其</a:t>
            </a:r>
            <a:r>
              <a:rPr kumimoji="1"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rPr>
              <a:t>他</a:t>
            </a:r>
          </a:p>
        </p:txBody>
      </p:sp>
    </p:spTree>
    <p:extLst>
      <p:ext uri="{BB962C8B-B14F-4D97-AF65-F5344CB8AC3E}">
        <p14:creationId xmlns:p14="http://schemas.microsoft.com/office/powerpoint/2010/main" val="9586971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56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9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920611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49446</TotalTime>
  <Words>518</Words>
  <Application>Microsoft Office PowerPoint</Application>
  <PresentationFormat>Widescreen</PresentationFormat>
  <Paragraphs>83</Paragraphs>
  <Slides>27</Slides>
  <Notes>1</Notes>
  <HiddenSlides>0</HiddenSlides>
  <MMClips>0</MMClips>
  <ScaleCrop>false</ScaleCrop>
  <HeadingPairs>
    <vt:vector size="6" baseType="variant">
      <vt:variant>
        <vt:lpstr>Fonts Used</vt:lpstr>
      </vt:variant>
      <vt:variant>
        <vt:i4>17</vt:i4>
      </vt:variant>
      <vt:variant>
        <vt:lpstr>Theme</vt:lpstr>
      </vt:variant>
      <vt:variant>
        <vt:i4>11</vt:i4>
      </vt:variant>
      <vt:variant>
        <vt:lpstr>Slide Titles</vt:lpstr>
      </vt:variant>
      <vt:variant>
        <vt:i4>27</vt:i4>
      </vt:variant>
    </vt:vector>
  </HeadingPairs>
  <TitlesOfParts>
    <vt:vector size="55" baseType="lpstr">
      <vt:lpstr>Arial Unicode MS</vt:lpstr>
      <vt:lpstr>標楷體</vt:lpstr>
      <vt:lpstr>標楷體</vt:lpstr>
      <vt:lpstr>Microsoft YaHei</vt:lpstr>
      <vt:lpstr>新細明體</vt:lpstr>
      <vt:lpstr>宋体</vt:lpstr>
      <vt:lpstr>Yu Gothic Medium</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4335</cp:revision>
  <dcterms:created xsi:type="dcterms:W3CDTF">2014-11-02T05:55:36Z</dcterms:created>
  <dcterms:modified xsi:type="dcterms:W3CDTF">2021-03-22T20:33:06Z</dcterms:modified>
</cp:coreProperties>
</file>