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35"/>
  </p:notesMasterIdLst>
  <p:sldIdLst>
    <p:sldId id="10795" r:id="rId12"/>
    <p:sldId id="10826" r:id="rId13"/>
    <p:sldId id="10911" r:id="rId14"/>
    <p:sldId id="10912" r:id="rId15"/>
    <p:sldId id="10913" r:id="rId16"/>
    <p:sldId id="10793" r:id="rId17"/>
    <p:sldId id="10910" r:id="rId18"/>
    <p:sldId id="10877" r:id="rId19"/>
    <p:sldId id="10921" r:id="rId20"/>
    <p:sldId id="10879" r:id="rId21"/>
    <p:sldId id="10916" r:id="rId22"/>
    <p:sldId id="10924" r:id="rId23"/>
    <p:sldId id="10895" r:id="rId24"/>
    <p:sldId id="10899" r:id="rId25"/>
    <p:sldId id="10922" r:id="rId26"/>
    <p:sldId id="10889" r:id="rId27"/>
    <p:sldId id="10888" r:id="rId28"/>
    <p:sldId id="10903" r:id="rId29"/>
    <p:sldId id="10902" r:id="rId30"/>
    <p:sldId id="10923" r:id="rId31"/>
    <p:sldId id="10908" r:id="rId32"/>
    <p:sldId id="10890" r:id="rId33"/>
    <p:sldId id="10797" r:id="rId34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00"/>
    <a:srgbClr val="CCFFCC"/>
    <a:srgbClr val="FF66CC"/>
    <a:srgbClr val="FFCCCC"/>
    <a:srgbClr val="FFFF99"/>
    <a:srgbClr val="FF99CC"/>
    <a:srgbClr val="FFCCFF"/>
    <a:srgbClr val="FFCC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09" autoAdjust="0"/>
    <p:restoredTop sz="93583" autoAdjust="0"/>
  </p:normalViewPr>
  <p:slideViewPr>
    <p:cSldViewPr snapToGrid="0" snapToObjects="1">
      <p:cViewPr varScale="1">
        <p:scale>
          <a:sx n="62" d="100"/>
          <a:sy n="62" d="100"/>
        </p:scale>
        <p:origin x="410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873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3/29/2021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3/29/2021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9766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27664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846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71884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7209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7877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1777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7230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23447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9930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19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14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1673" y="467432"/>
            <a:ext cx="9146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開路的（或譯：破城的）在他們前面上去；他們直闖過城門，從城門出去。他們的王在前面行；耶和華引導他們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彌迦書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Micah 2:13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One who breaks open the way will go up before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them; they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break through the gate and go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out.  Their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King will pass through before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them, 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at their head.”</a:t>
            </a:r>
          </a:p>
        </p:txBody>
      </p:sp>
    </p:spTree>
    <p:extLst>
      <p:ext uri="{BB962C8B-B14F-4D97-AF65-F5344CB8AC3E}">
        <p14:creationId xmlns:p14="http://schemas.microsoft.com/office/powerpoint/2010/main" val="243624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2580" y="444355"/>
            <a:ext cx="864254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領受突破者恩膏 </a:t>
            </a:r>
            <a:r>
              <a:rPr kumimoji="1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Breaker Anointing</a:t>
            </a:r>
            <a:endParaRPr kumimoji="1" lang="en-US" altLang="zh-TW" sz="1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斷開鎖練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、黑暗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穿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越重重難關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脫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離仇敵綑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綁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62000">
              <a:schemeClr val="bg1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5555" y="5210565"/>
            <a:ext cx="95586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Looking for a father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搜尋父親的代替者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											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─</a:t>
            </a:r>
            <a:r>
              <a:rPr kumimoji="0" 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Frank </a:t>
            </a:r>
            <a:r>
              <a:rPr kumimoji="0" lang="en-US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Worthen</a:t>
            </a: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0" y="0"/>
            <a:ext cx="1060384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639" y="2754775"/>
            <a:ext cx="12644639" cy="440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2947" y="564562"/>
            <a:ext cx="866155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WE BELIEVE: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CHANGED IS POSSIBLE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CHANGED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is a community of friends who once identified as LGBTQ+.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Today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, we celebrate the love of Jesus and His freedom in our lives.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人之初「性」本善</a:t>
            </a:r>
            <a:endParaRPr kumimoji="1" lang="en-US" altLang="zh-TW" sz="7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000" b="1" noProof="0" dirty="0" smtClean="0">
                <a:solidFill>
                  <a:srgbClr val="002060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Nurturing Godly Sex Identity </a:t>
            </a:r>
            <a:endParaRPr kumimoji="0" lang="en-US" altLang="zh-TW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noProof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28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1673" y="467432"/>
            <a:ext cx="914648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教養孩童，使他走當行的道，就是到老他也不偏離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箴言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Proverbs 22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: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6</a:t>
            </a:r>
            <a:r>
              <a:rPr kumimoji="1" lang="en-US" altLang="zh-TW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Start children off on the way they should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go, 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even when they are old they will not turn from it.</a:t>
            </a:r>
          </a:p>
        </p:txBody>
      </p:sp>
    </p:spTree>
    <p:extLst>
      <p:ext uri="{BB962C8B-B14F-4D97-AF65-F5344CB8AC3E}">
        <p14:creationId xmlns:p14="http://schemas.microsoft.com/office/powerpoint/2010/main" val="35484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850" y="1658760"/>
            <a:ext cx="86615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母親帶大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「男孩」，父親帶大「男人」 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</a:t>
            </a:r>
            <a:endParaRPr kumimoji="1" lang="en-US" altLang="zh-TW" sz="40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			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Dr.</a:t>
            </a:r>
            <a:r>
              <a:rPr kumimoji="1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James Dobson</a:t>
            </a:r>
            <a:endParaRPr kumimoji="1" lang="en-US" altLang="zh-TW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4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850" y="1658760"/>
            <a:ext cx="86615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戀者得到改變和醫治的關</a:t>
            </a:r>
            <a:r>
              <a:rPr kumimoji="1"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鍵在於關係，不在於性 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020" y="-726976"/>
            <a:ext cx="4545644" cy="5954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5555" y="5210565"/>
            <a:ext cx="95586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Looking for a father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搜尋父親的代替者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  <a:p>
            <a:pPr lvl="0"/>
            <a:r>
              <a:rPr lang="en-US" sz="4000" b="1" i="1" dirty="0" smtClean="0">
                <a:solidFill>
                  <a:srgbClr val="FFFFFF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											</a:t>
            </a:r>
            <a:r>
              <a:rPr lang="zh-TW" altLang="en-US" sz="4000" b="1" i="1" dirty="0" smtClean="0">
                <a:solidFill>
                  <a:srgbClr val="FFFFFF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─</a:t>
            </a:r>
            <a:r>
              <a:rPr lang="en-US" sz="4000" b="1" i="1" dirty="0" smtClean="0">
                <a:solidFill>
                  <a:srgbClr val="FFFFFF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Frank </a:t>
            </a:r>
            <a:r>
              <a:rPr lang="en-US" sz="4000" b="1" i="1" dirty="0" err="1" smtClean="0">
                <a:solidFill>
                  <a:srgbClr val="FFFFFF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Worthen</a:t>
            </a:r>
            <a:endParaRPr lang="en-US" sz="4000" b="1" i="1" dirty="0">
              <a:solidFill>
                <a:srgbClr val="FFFFFF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718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440" y="636449"/>
            <a:ext cx="866155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9-12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歲的孩子性別不應該由染色體或是生殖器決定，每個人都可以有自己認同性別身分的「內在傾向」，可能與在鏡中看見得自己不一樣 ，自己可以做選擇 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	</a:t>
            </a:r>
            <a:r>
              <a:rPr kumimoji="1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	   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─ 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Planned Parenthood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7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2567" y="215755"/>
            <a:ext cx="8876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如何培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育兒女性別自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</a:t>
            </a:r>
            <a:endParaRPr kumimoji="1" lang="zh-TW" altLang="en-US" sz="4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母切忌重男輕女或重女輕男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注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意子女在不同階段的心性發展，肯定子女的性別身份和角色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讓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子女看見父母角色的互愛和互重</a:t>
            </a: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母要同心協力教養子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女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84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192" y="210224"/>
            <a:ext cx="887687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心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性發展的三個階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段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0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生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理性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別的賦予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(0-2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歲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0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0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建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立心理性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/ 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性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別認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2-4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歲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：萌芽期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5-10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歲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：鞏固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期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0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914400" marR="0" lvl="0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性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傾向之形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成</a:t>
            </a: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10-14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歲：萌芽期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1141727" marR="0" lvl="1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15-20 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歲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：鞏固期</a:t>
            </a:r>
            <a:endParaRPr kumimoji="1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98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2580" y="254283"/>
            <a:ext cx="86425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</a:t>
            </a:r>
            <a:r>
              <a:rPr kumimoji="1" lang="zh-TW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性戀與兒童的成長過程有</a:t>
            </a:r>
            <a:r>
              <a:rPr kumimoji="1" lang="zh-TW" altLang="en-US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關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敏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感特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質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社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交焦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慮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庭中的情感匱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乏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曾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受性騷擾或性侵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犯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其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他</a:t>
            </a:r>
          </a:p>
        </p:txBody>
      </p:sp>
    </p:spTree>
    <p:extLst>
      <p:ext uri="{BB962C8B-B14F-4D97-AF65-F5344CB8AC3E}">
        <p14:creationId xmlns:p14="http://schemas.microsoft.com/office/powerpoint/2010/main" val="16738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6346" y="2062535"/>
            <a:ext cx="86425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Sarah Yang </a:t>
            </a:r>
            <a:r>
              <a:rPr kumimoji="1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的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故事</a:t>
            </a:r>
            <a:endParaRPr kumimoji="1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11" y="856"/>
            <a:ext cx="10326478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96240" y="6125004"/>
            <a:ext cx="61920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Before &amp; After Healing</a:t>
            </a:r>
            <a:endParaRPr lang="en-US" altLang="zh-TW" sz="4800" b="1" dirty="0">
              <a:solidFill>
                <a:srgbClr val="00206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1808" y="6243007"/>
            <a:ext cx="398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t>(Aaron Beck, 1976)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84680" y="5982128"/>
            <a:ext cx="70246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藉著了解幫助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憂鬱症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的</a:t>
            </a:r>
            <a:r>
              <a:rPr kumimoji="1" lang="zh-TW" altLang="en-US" sz="48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人</a:t>
            </a:r>
            <a:endParaRPr lang="en-US" altLang="zh-TW" sz="54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57" y="0"/>
            <a:ext cx="10165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3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2567" y="215755"/>
            <a:ext cx="8876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如何培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育兒女性別自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</a:t>
            </a:r>
            <a:endParaRPr kumimoji="1" lang="zh-TW" altLang="en-US" sz="48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父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母切忌重男輕女或重女輕男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注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意子女在不同階段的心性發展，肯定子女的性別身份和角色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讓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子女看見父母角色的互愛和互重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父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母要同心協力教養子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女</a:t>
            </a:r>
            <a:endParaRPr kumimoji="1" lang="zh-TW" altLang="en-US" sz="40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1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7350" y="96419"/>
            <a:ext cx="89452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如何培</a:t>
            </a:r>
            <a:r>
              <a:rPr kumimoji="1" lang="zh-TW" altLang="en-US" sz="4800" b="1" u="sng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育兒女性別自</a:t>
            </a:r>
            <a:r>
              <a:rPr kumimoji="1" lang="zh-TW" altLang="en-US" sz="4800" b="1" u="sng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信</a:t>
            </a:r>
            <a:endParaRPr kumimoji="1" lang="zh-TW" altLang="en-US" sz="4800" b="1" u="sng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教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導子女防人不當的觸摸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若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子女報告性騷擾，最好相信並介入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常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與子女分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享彼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此開心與不開心的事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鼓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勵子女若被霸凌，務必報告家長或老師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1" lang="en-US" altLang="zh-TW" sz="12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對</a:t>
            </a:r>
            <a:r>
              <a:rPr kumimoji="1"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單親家庭的叮囑</a:t>
            </a:r>
            <a:endParaRPr kumimoji="1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1673" y="220852"/>
            <a:ext cx="914648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看哪，我將你銘刻在我掌上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你的牆垣常在我眼前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的兒女必急速歸回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毀壞你的，使你荒廢的，必都離你出去，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以賽亞書</a:t>
            </a:r>
            <a:r>
              <a:rPr kumimoji="1" lang="zh-TW" altLang="en-US" sz="2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Isaiah 49:16-17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36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See, I have engraved you on the palms of my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hands; your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walls are ever before me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Your children hasten back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those who laid you waste depart from you.</a:t>
            </a:r>
          </a:p>
        </p:txBody>
      </p:sp>
    </p:spTree>
    <p:extLst>
      <p:ext uri="{BB962C8B-B14F-4D97-AF65-F5344CB8AC3E}">
        <p14:creationId xmlns:p14="http://schemas.microsoft.com/office/powerpoint/2010/main" val="16758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15" y="97604"/>
            <a:ext cx="11311848" cy="666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0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51372</TotalTime>
  <Words>824</Words>
  <Application>Microsoft Office PowerPoint</Application>
  <PresentationFormat>Widescreen</PresentationFormat>
  <Paragraphs>129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23</vt:i4>
      </vt:variant>
    </vt:vector>
  </HeadingPairs>
  <TitlesOfParts>
    <vt:vector size="51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Medium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4446</cp:revision>
  <dcterms:created xsi:type="dcterms:W3CDTF">2014-11-02T05:55:36Z</dcterms:created>
  <dcterms:modified xsi:type="dcterms:W3CDTF">2021-03-30T03:34:02Z</dcterms:modified>
</cp:coreProperties>
</file>