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  <p:sldMasterId id="2147501219" r:id="rId11"/>
    <p:sldMasterId id="2147501231" r:id="rId12"/>
  </p:sldMasterIdLst>
  <p:notesMasterIdLst>
    <p:notesMasterId r:id="rId27"/>
  </p:notesMasterIdLst>
  <p:sldIdLst>
    <p:sldId id="10795" r:id="rId13"/>
    <p:sldId id="10793" r:id="rId14"/>
    <p:sldId id="10984" r:id="rId15"/>
    <p:sldId id="11029" r:id="rId16"/>
    <p:sldId id="11022" r:id="rId17"/>
    <p:sldId id="11014" r:id="rId18"/>
    <p:sldId id="11024" r:id="rId19"/>
    <p:sldId id="11023" r:id="rId20"/>
    <p:sldId id="11026" r:id="rId21"/>
    <p:sldId id="11012" r:id="rId22"/>
    <p:sldId id="11027" r:id="rId23"/>
    <p:sldId id="11033" r:id="rId24"/>
    <p:sldId id="11028" r:id="rId25"/>
    <p:sldId id="10939" r:id="rId26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CC99"/>
    <a:srgbClr val="FFCC00"/>
    <a:srgbClr val="CCFFCC"/>
    <a:srgbClr val="FF66CC"/>
    <a:srgbClr val="FFCCCC"/>
    <a:srgbClr val="FFFF99"/>
    <a:srgbClr val="FF99CC"/>
    <a:srgbClr val="FF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005" autoAdjust="0"/>
    <p:restoredTop sz="93583" autoAdjust="0"/>
  </p:normalViewPr>
  <p:slideViewPr>
    <p:cSldViewPr snapToGrid="0" snapToObjects="1">
      <p:cViewPr varScale="1">
        <p:scale>
          <a:sx n="66" d="100"/>
          <a:sy n="66" d="100"/>
        </p:scale>
        <p:origin x="636" y="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5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5/31/2021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5/31/2021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defTabSz="914400"/>
            <a:fld id="{404B1AF1-9744-4FF6-911C-E6EA9A9A996F}" type="slidenum">
              <a:rPr lang="zh-TW" altLang="en-US" smtClean="0">
                <a:solidFill>
                  <a:srgbClr val="9E8E5C"/>
                </a:solidFill>
              </a:rPr>
              <a:pPr defTabSz="914400"/>
              <a:t>‹#›</a:t>
            </a:fld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91866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526578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253618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32175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328883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247986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018623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19242197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191693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710391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104338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defTabSz="914400"/>
            <a:fld id="{404B1AF1-9744-4FF6-911C-E6EA9A9A996F}" type="slidenum">
              <a:rPr lang="zh-TW" altLang="en-US" smtClean="0">
                <a:solidFill>
                  <a:srgbClr val="9E8E5C"/>
                </a:solidFill>
              </a:rPr>
              <a:pPr defTabSz="914400"/>
              <a:t>‹#›</a:t>
            </a:fld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478222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488379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32110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2558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440329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59756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625405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35065667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989116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959242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9563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0084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20" r:id="rId1"/>
    <p:sldLayoutId id="2147501221" r:id="rId2"/>
    <p:sldLayoutId id="2147501222" r:id="rId3"/>
    <p:sldLayoutId id="2147501223" r:id="rId4"/>
    <p:sldLayoutId id="2147501224" r:id="rId5"/>
    <p:sldLayoutId id="2147501225" r:id="rId6"/>
    <p:sldLayoutId id="2147501226" r:id="rId7"/>
    <p:sldLayoutId id="2147501227" r:id="rId8"/>
    <p:sldLayoutId id="2147501228" r:id="rId9"/>
    <p:sldLayoutId id="2147501229" r:id="rId10"/>
    <p:sldLayoutId id="214750123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pPr defTabSz="914400"/>
            <a:fld id="{23DB5C57-3C43-4EC7-8029-D8666BE4E761}" type="datetimeFigureOut">
              <a:rPr lang="zh-TW" altLang="en-US" smtClean="0"/>
              <a:pPr defTabSz="914400"/>
              <a:t>2021/5/31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defTabSz="914400"/>
            <a:endParaRPr lang="zh-TW" altLang="en-US">
              <a:solidFill>
                <a:srgbClr val="9E8E5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pPr defTabSz="914400"/>
            <a:fld id="{404B1AF1-9744-4FF6-911C-E6EA9A9A996F}" type="slidenum">
              <a:rPr lang="zh-TW" altLang="en-US" smtClean="0"/>
              <a:pPr defTabSz="91440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0841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32" r:id="rId1"/>
    <p:sldLayoutId id="2147501233" r:id="rId2"/>
    <p:sldLayoutId id="2147501234" r:id="rId3"/>
    <p:sldLayoutId id="2147501235" r:id="rId4"/>
    <p:sldLayoutId id="2147501236" r:id="rId5"/>
    <p:sldLayoutId id="2147501237" r:id="rId6"/>
    <p:sldLayoutId id="2147501238" r:id="rId7"/>
    <p:sldLayoutId id="2147501239" r:id="rId8"/>
    <p:sldLayoutId id="2147501240" r:id="rId9"/>
    <p:sldLayoutId id="2147501241" r:id="rId10"/>
    <p:sldLayoutId id="214750124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14.jpg"/><Relationship Id="rId9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7.png"/><Relationship Id="rId3" Type="http://schemas.microsoft.com/office/2007/relationships/hdphoto" Target="../media/hdphoto1.wdp"/><Relationship Id="rId7" Type="http://schemas.openxmlformats.org/officeDocument/2006/relationships/image" Target="../media/image24.png"/><Relationship Id="rId12" Type="http://schemas.microsoft.com/office/2007/relationships/hdphoto" Target="../media/hdphoto4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23.jpeg"/><Relationship Id="rId11" Type="http://schemas.openxmlformats.org/officeDocument/2006/relationships/image" Target="../media/image26.png"/><Relationship Id="rId5" Type="http://schemas.openxmlformats.org/officeDocument/2006/relationships/image" Target="../media/image22.jpeg"/><Relationship Id="rId10" Type="http://schemas.microsoft.com/office/2007/relationships/hdphoto" Target="../media/hdphoto3.wdp"/><Relationship Id="rId4" Type="http://schemas.openxmlformats.org/officeDocument/2006/relationships/image" Target="../media/image21.jpe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08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7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r>
              <a:rPr kumimoji="1" lang="zh-TW" altLang="en-US" sz="6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你們要什麼？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200" b="1" dirty="0">
              <a:solidFill>
                <a:srgbClr val="002060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800" b="1" dirty="0">
                <a:solidFill>
                  <a:srgbClr val="002060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What do </a:t>
            </a:r>
            <a:r>
              <a:rPr kumimoji="1" lang="en-US" altLang="zh-TW" sz="4800" b="1" dirty="0" smtClean="0">
                <a:solidFill>
                  <a:srgbClr val="002060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you</a:t>
            </a:r>
            <a:r>
              <a:rPr kumimoji="1" lang="zh-TW" altLang="en-US" sz="4800" b="1" dirty="0" smtClean="0">
                <a:solidFill>
                  <a:srgbClr val="002060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4800" b="1" dirty="0" smtClean="0">
                <a:solidFill>
                  <a:srgbClr val="002060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seek? </a:t>
            </a: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May 30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2021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73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82529"/>
            <a:ext cx="8959065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他見耶穌行走，就說：「看哪，這是　神的羔羊！」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個門徒聽見他的話，就跟從了耶穌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耶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穌轉過身來，看見他們跟著，就問他們說：「你們要甚麼？」他們說：「拉比，在哪裡住？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」耶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穌說：「你們來看。」他們就去看他在哪裡住，這一天便與他同住；那時約有申正了。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約翰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福音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John 1:36-39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38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Jesus turned and saw them following, and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said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to them, “What do you seek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?” 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They said to Him, “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Rabbi,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where are You staying?”</a:t>
            </a:r>
          </a:p>
        </p:txBody>
      </p:sp>
    </p:spTree>
    <p:extLst>
      <p:ext uri="{BB962C8B-B14F-4D97-AF65-F5344CB8AC3E}">
        <p14:creationId xmlns:p14="http://schemas.microsoft.com/office/powerpoint/2010/main" val="328294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2541" y="775547"/>
            <a:ext cx="87741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孟</a:t>
            </a:r>
            <a:r>
              <a:rPr kumimoji="1" lang="zh-CN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見</a:t>
            </a:r>
            <a:r>
              <a:rPr kumimoji="1" lang="zh-CN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梁</a:t>
            </a:r>
            <a:r>
              <a:rPr kumimoji="1" lang="zh-CN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惠王</a:t>
            </a:r>
            <a:r>
              <a:rPr kumimoji="1" lang="zh-CN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CN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王</a:t>
            </a:r>
            <a:r>
              <a:rPr kumimoji="1" lang="zh-CN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曰：“叟</a:t>
            </a:r>
            <a:r>
              <a:rPr kumimoji="1" lang="zh-CN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遠</a:t>
            </a:r>
            <a:r>
              <a:rPr kumimoji="1" lang="zh-CN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千</a:t>
            </a:r>
            <a:r>
              <a:rPr kumimoji="1" lang="zh-CN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里</a:t>
            </a:r>
            <a:r>
              <a:rPr kumimoji="1" lang="zh-CN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kumimoji="1" lang="zh-CN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，亦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</a:t>
            </a:r>
            <a:r>
              <a:rPr kumimoji="1" lang="zh-CN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kumimoji="1" lang="zh-CN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以利</a:t>
            </a:r>
            <a:r>
              <a:rPr kumimoji="1" lang="zh-CN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吾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國</a:t>
            </a:r>
            <a:r>
              <a:rPr kumimoji="1" lang="zh-CN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乎</a:t>
            </a:r>
            <a:r>
              <a:rPr kumimoji="1" lang="zh-CN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CN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”</a:t>
            </a:r>
            <a:endParaRPr kumimoji="1" lang="en-US" altLang="zh-CN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				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 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─ 孟子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‧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梁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惠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王篇</a:t>
            </a:r>
            <a:endParaRPr lang="en-US" altLang="zh-TW" sz="2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96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688920"/>
            <a:ext cx="8959065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虛心的人有福了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為天國是他們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的。 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馬太福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音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Matthew 5:3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Blessed are the poor in spirit, for theirs is the kingdom of heaven.</a:t>
            </a:r>
          </a:p>
        </p:txBody>
      </p:sp>
    </p:spTree>
    <p:extLst>
      <p:ext uri="{BB962C8B-B14F-4D97-AF65-F5344CB8AC3E}">
        <p14:creationId xmlns:p14="http://schemas.microsoft.com/office/powerpoint/2010/main" val="25483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1030617"/>
            <a:ext cx="895906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什麼是基督徒的「大使命」？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4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What is the “Great  Commission” for Christians?</a:t>
            </a:r>
            <a:endParaRPr lang="en-US" altLang="zh-TW" sz="4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03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82529"/>
            <a:ext cx="8959065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所以，你們要</a:t>
            </a:r>
            <a:r>
              <a:rPr kumimoji="1" lang="zh-TW" altLang="en-US" sz="4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，使萬民</a:t>
            </a:r>
            <a:r>
              <a:rPr kumimoji="1" lang="zh-TW" altLang="en-US" sz="4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作我的門徒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，奉父、子、聖靈的名給他們</a:t>
            </a:r>
            <a:r>
              <a:rPr kumimoji="1" lang="zh-TW" altLang="en-US" sz="4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施</a:t>
            </a:r>
            <a:r>
              <a:rPr kumimoji="1" lang="zh-TW" altLang="en-US" sz="40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洗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。凡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我所吩咐你們的，都</a:t>
            </a:r>
            <a:r>
              <a:rPr kumimoji="1" lang="zh-TW" altLang="en-US" sz="4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教訓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他們遵守，我就常與你們同在，直到世界的末了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馬太福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音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Matthew 28:19-20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Go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therefore and </a:t>
            </a:r>
            <a:r>
              <a:rPr lang="en-US" altLang="zh-TW" sz="32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make disciples</a:t>
            </a:r>
            <a:r>
              <a:rPr lang="en-US" altLang="zh-TW" sz="3200" b="1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 all nations, </a:t>
            </a:r>
            <a:r>
              <a:rPr lang="en-US" altLang="zh-TW" sz="32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baptizing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them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name of the Father and of the Son and of the Holy Spirit, </a:t>
            </a:r>
            <a:r>
              <a:rPr lang="en-US" altLang="zh-TW" sz="3200" b="1" u="sng" dirty="0" smtClean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teaching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them to observe all that I have commanded you.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And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behold, I am with you always, to the end of the age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.”   </a:t>
            </a:r>
            <a:r>
              <a:rPr lang="en-US" altLang="zh-TW" sz="32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(ESV)</a:t>
            </a:r>
            <a:endParaRPr lang="en-US" altLang="zh-TW" sz="3200" b="1" dirty="0">
              <a:solidFill>
                <a:srgbClr val="FFFF0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61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82529"/>
            <a:ext cx="8959065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所以，你們要去，使萬民作我的門徒，奉父、子、聖靈的名給他們施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洗。凡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我所吩咐你們的，都教訓他們遵守，我就常與你們同在，直到世界的末了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馬太福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音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Matthew 28:19-20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having gone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then, </a:t>
            </a:r>
            <a:r>
              <a:rPr lang="en-US" altLang="zh-TW" sz="32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disciple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all the nations, (</a:t>
            </a:r>
            <a:r>
              <a:rPr lang="en-US" altLang="zh-TW" sz="32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baptizing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them -- to the name of the Father, and of the Son, and of the Holy Spirit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32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teaching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them to observe all, whatever I did command you,) and lo, I am with you all the days -- till the full end of the age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.‘   </a:t>
            </a:r>
            <a:r>
              <a:rPr lang="en-US" altLang="zh-TW" sz="32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(YLT)</a:t>
            </a:r>
            <a:endParaRPr lang="en-US" altLang="zh-TW" sz="3200" b="1" dirty="0">
              <a:solidFill>
                <a:srgbClr val="FFFF0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88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1030617"/>
            <a:ext cx="895906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什麼是主的「門徒」？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What is a “Disciple”?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43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250" y="425861"/>
            <a:ext cx="876658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大使命 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The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G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reat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C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ommission</a:t>
            </a:r>
            <a:endParaRPr kumimoji="1"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CN" sz="14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CN" sz="1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使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萬民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做主門徒 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disciple nations</a:t>
            </a: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endParaRPr kumimoji="1" lang="en-US" altLang="zh-CN" sz="1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198877" lvl="1" indent="-7429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去 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having gone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(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分詞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)</a:t>
            </a: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endParaRPr kumimoji="1" lang="en-US" altLang="zh-TW" sz="14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198877" lvl="1" indent="-7429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施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洗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baptizing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分詞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)</a:t>
            </a: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endParaRPr kumimoji="1" lang="en-US" altLang="zh-TW" sz="14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198877" lvl="1" indent="-7429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教導遵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行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teaching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分詞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)</a:t>
            </a:r>
            <a:endParaRPr kumimoji="1" lang="en-US" altLang="zh-TW" sz="40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79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000"/>
                    </a14:imgEffect>
                    <a14:imgEffect>
                      <a14:saturation sat="175000"/>
                    </a14:imgEffect>
                    <a14:imgEffect>
                      <a14:brightnessContrast bright="-21000" contrast="-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28438" y="692696"/>
            <a:ext cx="5179730" cy="817160"/>
          </a:xfrm>
        </p:spPr>
        <p:txBody>
          <a:bodyPr>
            <a:normAutofit fontScale="90000"/>
          </a:bodyPr>
          <a:lstStyle/>
          <a:p>
            <a:r>
              <a:rPr lang="zh-TW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8100">
                    <a:srgbClr val="820000">
                      <a:alpha val="61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为何福音预工做很多</a:t>
            </a:r>
            <a:r>
              <a:rPr lang="en-US" altLang="zh-TW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8100">
                    <a:srgbClr val="820000">
                      <a:alpha val="61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8100">
                    <a:srgbClr val="820000">
                      <a:alpha val="61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TW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8100">
                    <a:srgbClr val="820000">
                      <a:alpha val="61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进教会比例却很少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668" y="4767294"/>
            <a:ext cx="1596470" cy="1326002"/>
          </a:xfrm>
          <a:prstGeom prst="ellipse">
            <a:avLst/>
          </a:prstGeom>
          <a:ln w="12700" cap="rnd">
            <a:solidFill>
              <a:srgbClr val="D6D4AE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543" y="5257101"/>
            <a:ext cx="1567716" cy="1249807"/>
          </a:xfrm>
          <a:prstGeom prst="ellipse">
            <a:avLst/>
          </a:prstGeom>
          <a:ln w="12700" cap="rnd">
            <a:solidFill>
              <a:srgbClr val="D6D4AE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087" y="5275714"/>
            <a:ext cx="1705991" cy="1299024"/>
          </a:xfrm>
          <a:prstGeom prst="ellipse">
            <a:avLst/>
          </a:prstGeom>
          <a:ln w="28575" cap="rnd">
            <a:solidFill>
              <a:srgbClr val="D6D4AE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401" y="4234419"/>
            <a:ext cx="1498057" cy="1273251"/>
          </a:xfrm>
          <a:prstGeom prst="ellipse">
            <a:avLst/>
          </a:prstGeom>
          <a:ln w="12700" cap="rnd">
            <a:solidFill>
              <a:srgbClr val="D6D4AE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040" y="3979253"/>
            <a:ext cx="1638092" cy="1302048"/>
          </a:xfrm>
          <a:prstGeom prst="ellipse">
            <a:avLst/>
          </a:prstGeom>
          <a:ln w="12700" cap="rnd">
            <a:solidFill>
              <a:srgbClr val="D6D4AE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956" y="3933057"/>
            <a:ext cx="1649046" cy="1318251"/>
          </a:xfrm>
          <a:prstGeom prst="ellipse">
            <a:avLst/>
          </a:prstGeom>
          <a:ln w="12700" cap="rnd">
            <a:solidFill>
              <a:srgbClr val="D6D4AE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文字方塊 9"/>
          <p:cNvSpPr txBox="1"/>
          <p:nvPr/>
        </p:nvSpPr>
        <p:spPr>
          <a:xfrm>
            <a:off x="5954742" y="5013176"/>
            <a:ext cx="983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TW" altLang="en-US" b="1" dirty="0">
                <a:solidFill>
                  <a:srgbClr val="84511E"/>
                </a:solidFill>
                <a:latin typeface="微軟正黑體"/>
                <a:ea typeface="微軟正黑體" panose="020B0604030504040204" pitchFamily="34" charset="-120"/>
              </a:rPr>
              <a:t>母亲节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5026751" y="4221088"/>
            <a:ext cx="924643" cy="369332"/>
          </a:xfrm>
          <a:prstGeom prst="rect">
            <a:avLst/>
          </a:prstGeom>
          <a:solidFill>
            <a:schemeClr val="accent2">
              <a:lumMod val="50000"/>
              <a:alpha val="68000"/>
            </a:schemeClr>
          </a:solidFill>
        </p:spPr>
        <p:txBody>
          <a:bodyPr wrap="square" rtlCol="0">
            <a:spAutoFit/>
          </a:bodyPr>
          <a:lstStyle/>
          <a:p>
            <a:pPr algn="ctr" defTabSz="914400"/>
            <a:r>
              <a:rPr lang="zh-TW" altLang="en-US" b="1" dirty="0">
                <a:solidFill>
                  <a:srgbClr val="E4E0BE"/>
                </a:solidFill>
                <a:latin typeface="微軟正黑體"/>
                <a:ea typeface="微軟正黑體" panose="020B0604030504040204" pitchFamily="34" charset="-120"/>
              </a:rPr>
              <a:t>圣诞节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5519937" y="5661248"/>
            <a:ext cx="1127937" cy="369332"/>
          </a:xfrm>
          <a:prstGeom prst="rect">
            <a:avLst/>
          </a:prstGeom>
          <a:solidFill>
            <a:schemeClr val="accent2">
              <a:lumMod val="50000"/>
              <a:alpha val="68000"/>
            </a:schemeClr>
          </a:solidFill>
        </p:spPr>
        <p:txBody>
          <a:bodyPr wrap="square" rtlCol="0">
            <a:spAutoFit/>
          </a:bodyPr>
          <a:lstStyle/>
          <a:p>
            <a:pPr algn="ctr" defTabSz="914400"/>
            <a:r>
              <a:rPr lang="zh-TW" altLang="en-US" b="1" dirty="0">
                <a:solidFill>
                  <a:srgbClr val="E4E0BE"/>
                </a:solidFill>
                <a:latin typeface="微軟正黑體"/>
                <a:ea typeface="微軟正黑體" panose="020B0604030504040204" pitchFamily="34" charset="-120"/>
              </a:rPr>
              <a:t>福音餐会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7195457" y="4771263"/>
            <a:ext cx="1126802" cy="369332"/>
          </a:xfrm>
          <a:prstGeom prst="rect">
            <a:avLst/>
          </a:prstGeom>
          <a:solidFill>
            <a:schemeClr val="accent2">
              <a:lumMod val="50000"/>
              <a:alpha val="68000"/>
            </a:schemeClr>
          </a:solidFill>
        </p:spPr>
        <p:txBody>
          <a:bodyPr wrap="square" rtlCol="0">
            <a:spAutoFit/>
          </a:bodyPr>
          <a:lstStyle/>
          <a:p>
            <a:pPr algn="ctr" defTabSz="914400"/>
            <a:r>
              <a:rPr lang="zh-TW" altLang="en-US" b="1" dirty="0">
                <a:solidFill>
                  <a:srgbClr val="E4E0BE"/>
                </a:solidFill>
                <a:latin typeface="微軟正黑體"/>
                <a:ea typeface="微軟正黑體" panose="020B0604030504040204" pitchFamily="34" charset="-120"/>
              </a:rPr>
              <a:t>关怀探访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8610650" y="5641843"/>
            <a:ext cx="798235" cy="408623"/>
          </a:xfrm>
          <a:prstGeom prst="roundRect">
            <a:avLst/>
          </a:prstGeom>
          <a:solidFill>
            <a:schemeClr val="tx1">
              <a:lumMod val="75000"/>
              <a:lumOff val="25000"/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 algn="ctr" defTabSz="914400"/>
            <a:r>
              <a:rPr lang="zh-TW" altLang="en-US" b="1" dirty="0">
                <a:solidFill>
                  <a:srgbClr val="676A55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郊游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7083668" y="5949280"/>
            <a:ext cx="1100565" cy="369332"/>
          </a:xfrm>
          <a:prstGeom prst="rect">
            <a:avLst/>
          </a:prstGeom>
          <a:solidFill>
            <a:schemeClr val="accent2">
              <a:lumMod val="50000"/>
              <a:alpha val="68000"/>
            </a:schemeClr>
          </a:solidFill>
        </p:spPr>
        <p:txBody>
          <a:bodyPr wrap="square" rtlCol="0">
            <a:spAutoFit/>
          </a:bodyPr>
          <a:lstStyle/>
          <a:p>
            <a:pPr defTabSz="914400"/>
            <a:r>
              <a:rPr lang="zh-TW" altLang="en-US" b="1" dirty="0">
                <a:solidFill>
                  <a:srgbClr val="E4E0BE"/>
                </a:solidFill>
                <a:latin typeface="微軟正黑體"/>
                <a:ea typeface="微軟正黑體" panose="020B0604030504040204" pitchFamily="34" charset="-120"/>
              </a:rPr>
              <a:t>婚丧喜庆</a:t>
            </a: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9" y="4550758"/>
            <a:ext cx="3181391" cy="2334626"/>
          </a:xfrm>
          <a:prstGeom prst="rect">
            <a:avLst/>
          </a:prstGeom>
        </p:spPr>
      </p:pic>
      <p:sp>
        <p:nvSpPr>
          <p:cNvPr id="18" name="文字方塊 17"/>
          <p:cNvSpPr txBox="1"/>
          <p:nvPr/>
        </p:nvSpPr>
        <p:spPr>
          <a:xfrm>
            <a:off x="2423592" y="1564928"/>
            <a:ext cx="748883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1160463" algn="l"/>
              </a:tabLst>
            </a:pPr>
            <a:r>
              <a:rPr lang="zh-TW" altLang="en-US" sz="28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教    会</a:t>
            </a:r>
            <a:r>
              <a:rPr lang="zh-TW" altLang="en-US" sz="2800" b="1" dirty="0">
                <a:solidFill>
                  <a:srgbClr val="D0CCB9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 </a:t>
            </a:r>
            <a:r>
              <a:rPr lang="zh-TW" altLang="en-US" sz="2000" b="1" dirty="0">
                <a:solidFill>
                  <a:srgbClr val="D0CCB9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常利用节庆活动、福音郊游</a:t>
            </a:r>
            <a:r>
              <a:rPr lang="en-US" altLang="zh-TW" sz="2000" b="1" dirty="0">
                <a:solidFill>
                  <a:srgbClr val="D0CCB9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…</a:t>
            </a:r>
            <a:r>
              <a:rPr lang="zh-TW" altLang="en-US" sz="2000" b="1" dirty="0">
                <a:solidFill>
                  <a:srgbClr val="86B4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投入时间人力多</a:t>
            </a:r>
            <a:r>
              <a:rPr lang="en-US" altLang="zh-TW" sz="2000" b="1" dirty="0">
                <a:solidFill>
                  <a:srgbClr val="86B4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…</a:t>
            </a:r>
          </a:p>
          <a:p>
            <a:pPr defTabSz="914400">
              <a:tabLst>
                <a:tab pos="1160463" algn="l"/>
              </a:tabLst>
            </a:pPr>
            <a:r>
              <a:rPr lang="zh-TW" altLang="en-US" sz="2000" b="1" dirty="0">
                <a:solidFill>
                  <a:srgbClr val="D0CCB9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                   即便有人决志，</a:t>
            </a:r>
            <a:r>
              <a:rPr lang="zh-TW" altLang="en-US" sz="2000" b="1" dirty="0">
                <a:solidFill>
                  <a:srgbClr val="86B4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进教会仍非常有限</a:t>
            </a:r>
            <a:r>
              <a:rPr lang="en-US" altLang="zh-TW" sz="2000" b="1" dirty="0">
                <a:solidFill>
                  <a:srgbClr val="86B4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…</a:t>
            </a:r>
          </a:p>
          <a:p>
            <a:pPr defTabSz="914400"/>
            <a:r>
              <a:rPr lang="zh-TW" altLang="en-US" sz="2000" b="1" dirty="0">
                <a:solidFill>
                  <a:srgbClr val="D0CCB9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                   关怀探访做很多，亲友却等到婚丧喜庆，才肯接触教会</a:t>
            </a:r>
            <a:endParaRPr lang="en-US" altLang="zh-TW" sz="2000" b="1" dirty="0">
              <a:solidFill>
                <a:srgbClr val="D0CCB9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/>
              <a:ea typeface="微軟正黑體" panose="020B0604030504040204" pitchFamily="34" charset="-120"/>
            </a:endParaRPr>
          </a:p>
          <a:p>
            <a:pPr defTabSz="914400"/>
            <a:r>
              <a:rPr lang="zh-TW" altLang="en-US" sz="2800" b="1" dirty="0">
                <a:solidFill>
                  <a:srgbClr val="CAB7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基督徒</a:t>
            </a:r>
            <a:r>
              <a:rPr lang="zh-TW" altLang="en-US" sz="2800" b="1" dirty="0">
                <a:solidFill>
                  <a:srgbClr val="D0CCB9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 </a:t>
            </a:r>
            <a:r>
              <a:rPr lang="zh-TW" altLang="en-US" sz="2000" b="1" dirty="0">
                <a:solidFill>
                  <a:srgbClr val="86B4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传福音又</a:t>
            </a:r>
            <a:r>
              <a:rPr lang="zh-TW" altLang="en-US" sz="2000" b="1" dirty="0">
                <a:solidFill>
                  <a:srgbClr val="D0CCB9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大多</a:t>
            </a:r>
            <a:r>
              <a:rPr lang="zh-TW" altLang="en-US" sz="2000" b="1" dirty="0">
                <a:solidFill>
                  <a:srgbClr val="86B4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没系统</a:t>
            </a:r>
            <a:r>
              <a:rPr lang="zh-TW" altLang="en-US" sz="2000" b="1" dirty="0">
                <a:solidFill>
                  <a:srgbClr val="D0CCB9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，</a:t>
            </a:r>
          </a:p>
          <a:p>
            <a:pPr defTabSz="914400"/>
            <a:r>
              <a:rPr lang="zh-TW" altLang="en-US" sz="2000" b="1" dirty="0">
                <a:solidFill>
                  <a:srgbClr val="D0CCB9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                   只会用感情攻势、陪吃陪喝、死缠烂打</a:t>
            </a:r>
            <a:r>
              <a:rPr lang="en-US" altLang="zh-TW" sz="2000" b="1" dirty="0">
                <a:solidFill>
                  <a:srgbClr val="D0CCB9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…</a:t>
            </a:r>
          </a:p>
          <a:p>
            <a:pPr defTabSz="914400"/>
            <a:r>
              <a:rPr lang="zh-TW" altLang="en-US" sz="2000" b="1" dirty="0">
                <a:solidFill>
                  <a:srgbClr val="D0CCB9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/>
                <a:ea typeface="微軟正黑體" panose="020B0604030504040204" pitchFamily="34" charset="-120"/>
              </a:rPr>
              <a:t>                   别人只看到我们的爱，却讲不清「这位是神」的证据</a:t>
            </a:r>
          </a:p>
        </p:txBody>
      </p:sp>
      <p:sp>
        <p:nvSpPr>
          <p:cNvPr id="20" name="標題 1"/>
          <p:cNvSpPr txBox="1">
            <a:spLocks/>
          </p:cNvSpPr>
          <p:nvPr/>
        </p:nvSpPr>
        <p:spPr>
          <a:xfrm rot="812875">
            <a:off x="6530206" y="846333"/>
            <a:ext cx="785505" cy="7458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zh-TW" sz="8800" b="1" dirty="0">
                <a:solidFill>
                  <a:srgbClr val="9E8E5C">
                    <a:lumMod val="60000"/>
                    <a:lumOff val="40000"/>
                  </a:srgbClr>
                </a:solidFill>
                <a:effectLst>
                  <a:glow rad="38100">
                    <a:srgbClr val="820000">
                      <a:alpha val="61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軟正黑體" panose="020B0604030504040204" pitchFamily="34" charset="-120"/>
              </a:rPr>
              <a:t>?</a:t>
            </a:r>
            <a:endParaRPr lang="zh-TW" altLang="en-US" sz="8800" b="1" dirty="0">
              <a:solidFill>
                <a:srgbClr val="9E8E5C">
                  <a:lumMod val="60000"/>
                  <a:lumOff val="40000"/>
                </a:srgbClr>
              </a:solidFill>
              <a:effectLst>
                <a:glow rad="38100">
                  <a:srgbClr val="820000">
                    <a:alpha val="61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微軟正黑體" panose="020B0604030504040204" pitchFamily="34" charset="-120"/>
            </a:endParaRPr>
          </a:p>
        </p:txBody>
      </p:sp>
      <p:cxnSp>
        <p:nvCxnSpPr>
          <p:cNvPr id="17" name="直線接點 16"/>
          <p:cNvCxnSpPr/>
          <p:nvPr/>
        </p:nvCxnSpPr>
        <p:spPr>
          <a:xfrm>
            <a:off x="2567608" y="1509463"/>
            <a:ext cx="71287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733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000"/>
                    </a14:imgEffect>
                    <a14:imgEffect>
                      <a14:saturation sat="175000"/>
                    </a14:imgEffect>
                    <a14:imgEffect>
                      <a14:brightnessContrast bright="-21000" contrast="-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believe\2010_0515\pic005_b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14234" y="4735682"/>
            <a:ext cx="1586222" cy="200568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629" y="5106103"/>
            <a:ext cx="1927514" cy="119942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143" y="5290892"/>
            <a:ext cx="1885506" cy="1343069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 prst="angle"/>
          </a:sp3d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080" y="5314754"/>
            <a:ext cx="1786184" cy="130315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13968">
            <a:off x="7022189" y="5766422"/>
            <a:ext cx="908376" cy="70979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7732" y="4859049"/>
            <a:ext cx="793111" cy="821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4206630" y="4856851"/>
            <a:ext cx="809250" cy="677585"/>
          </a:xfrm>
          <a:prstGeom prst="snipRoundRect">
            <a:avLst/>
          </a:prstGeom>
          <a:solidFill>
            <a:srgbClr val="000000">
              <a:alpha val="52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zh-TW" altLang="en-US" b="1" kern="0" dirty="0">
                <a:solidFill>
                  <a:srgbClr val="D0CCB9">
                    <a:lumMod val="60000"/>
                    <a:lumOff val="40000"/>
                  </a:srgbClr>
                </a:solidFill>
                <a:effectLst>
                  <a:glow rad="63500">
                    <a:srgbClr val="F8F8F8">
                      <a:lumMod val="50000"/>
                      <a:alpha val="40000"/>
                    </a:srgbClr>
                  </a:glow>
                </a:effectLst>
                <a:latin typeface="微軟正黑體"/>
                <a:ea typeface="微軟正黑體" panose="020B0604030504040204" pitchFamily="34" charset="-120"/>
              </a:rPr>
              <a:t>科学证据</a:t>
            </a:r>
            <a:endParaRPr lang="zh-TW" altLang="en-US" sz="2400" b="1" kern="0" dirty="0">
              <a:solidFill>
                <a:srgbClr val="D0CCB9">
                  <a:lumMod val="60000"/>
                  <a:lumOff val="40000"/>
                </a:srgbClr>
              </a:solidFill>
              <a:effectLst>
                <a:glow rad="63500">
                  <a:srgbClr val="F8F8F8">
                    <a:lumMod val="50000"/>
                    <a:alpha val="40000"/>
                  </a:srgbClr>
                </a:glow>
              </a:effectLst>
              <a:latin typeface="微軟正黑體"/>
              <a:ea typeface="微軟正黑體" panose="020B0604030504040204" pitchFamily="34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1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945" y="6041846"/>
            <a:ext cx="1009969" cy="576064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2207568" y="4771825"/>
            <a:ext cx="837612" cy="677585"/>
          </a:xfrm>
          <a:prstGeom prst="snipRoundRect">
            <a:avLst/>
          </a:prstGeom>
          <a:solidFill>
            <a:schemeClr val="bg2">
              <a:alpha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zh-TW" altLang="en-US" b="1" kern="0" dirty="0">
                <a:solidFill>
                  <a:srgbClr val="D0CCB9">
                    <a:lumMod val="60000"/>
                    <a:lumOff val="40000"/>
                  </a:srgbClr>
                </a:solidFill>
                <a:effectLst>
                  <a:glow rad="63500">
                    <a:srgbClr val="F8F8F8">
                      <a:lumMod val="50000"/>
                      <a:alpha val="40000"/>
                    </a:srgbClr>
                  </a:glow>
                </a:effectLst>
                <a:latin typeface="微軟正黑體"/>
                <a:ea typeface="微軟正黑體"/>
              </a:rPr>
              <a:t>圣经预言</a:t>
            </a:r>
            <a:endParaRPr lang="zh-TW" altLang="en-US" sz="2400" b="1" kern="0" dirty="0">
              <a:solidFill>
                <a:srgbClr val="D0CCB9">
                  <a:lumMod val="60000"/>
                  <a:lumOff val="40000"/>
                </a:srgbClr>
              </a:solidFill>
              <a:effectLst>
                <a:glow rad="63500">
                  <a:srgbClr val="F8F8F8">
                    <a:lumMod val="50000"/>
                    <a:alpha val="40000"/>
                  </a:srgbClr>
                </a:glow>
              </a:effectLst>
              <a:latin typeface="微軟正黑體"/>
              <a:ea typeface="微軟正黑體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6528049" y="5013177"/>
            <a:ext cx="792087" cy="677585"/>
          </a:xfrm>
          <a:prstGeom prst="snipRoundRect">
            <a:avLst/>
          </a:prstGeom>
          <a:solidFill>
            <a:schemeClr val="tx2">
              <a:lumMod val="90000"/>
              <a:lumOff val="10000"/>
              <a:alpha val="71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zh-TW" altLang="en-US" b="1" kern="0" dirty="0">
                <a:solidFill>
                  <a:srgbClr val="D0CCB9">
                    <a:lumMod val="40000"/>
                    <a:lumOff val="60000"/>
                  </a:srgbClr>
                </a:solidFill>
                <a:effectLst>
                  <a:glow rad="63500">
                    <a:srgbClr val="F8F8F8">
                      <a:lumMod val="50000"/>
                      <a:alpha val="40000"/>
                    </a:srgbClr>
                  </a:glow>
                </a:effectLst>
                <a:latin typeface="微軟正黑體"/>
                <a:ea typeface="微軟正黑體"/>
              </a:rPr>
              <a:t>历史证据</a:t>
            </a:r>
            <a:endParaRPr lang="zh-TW" altLang="en-US" sz="2400" b="1" kern="0" dirty="0">
              <a:solidFill>
                <a:srgbClr val="D0CCB9">
                  <a:lumMod val="40000"/>
                  <a:lumOff val="60000"/>
                </a:srgbClr>
              </a:solidFill>
              <a:effectLst>
                <a:glow rad="63500">
                  <a:srgbClr val="F8F8F8">
                    <a:lumMod val="50000"/>
                    <a:alpha val="40000"/>
                  </a:srgbClr>
                </a:glow>
              </a:effectLst>
              <a:latin typeface="微軟正黑體"/>
              <a:ea typeface="微軟正黑體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8264706" y="4476973"/>
            <a:ext cx="783623" cy="677585"/>
          </a:xfrm>
          <a:prstGeom prst="snipRoundRect">
            <a:avLst/>
          </a:prstGeom>
          <a:solidFill>
            <a:schemeClr val="accent1">
              <a:lumMod val="50000"/>
              <a:alpha val="6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zh-TW" altLang="en-US" b="1" kern="0" dirty="0">
                <a:solidFill>
                  <a:srgbClr val="D0CCB9">
                    <a:lumMod val="40000"/>
                    <a:lumOff val="60000"/>
                  </a:srgbClr>
                </a:solidFill>
                <a:effectLst>
                  <a:glow rad="63500">
                    <a:srgbClr val="F8F8F8">
                      <a:lumMod val="50000"/>
                      <a:alpha val="40000"/>
                    </a:srgbClr>
                  </a:glow>
                </a:effectLst>
                <a:latin typeface="微軟正黑體"/>
                <a:ea typeface="微軟正黑體"/>
              </a:rPr>
              <a:t>民间偶像</a:t>
            </a:r>
            <a:endParaRPr lang="en-US" altLang="zh-TW" b="1" kern="0" dirty="0">
              <a:solidFill>
                <a:srgbClr val="D0CCB9">
                  <a:lumMod val="40000"/>
                  <a:lumOff val="60000"/>
                </a:srgbClr>
              </a:solidFill>
              <a:effectLst>
                <a:glow rad="63500">
                  <a:srgbClr val="F8F8F8">
                    <a:lumMod val="50000"/>
                    <a:alpha val="40000"/>
                  </a:srgbClr>
                </a:glow>
              </a:effectLst>
              <a:latin typeface="微軟正黑體"/>
              <a:ea typeface="微軟正黑體"/>
            </a:endParaRPr>
          </a:p>
        </p:txBody>
      </p:sp>
      <p:sp>
        <p:nvSpPr>
          <p:cNvPr id="18" name="副標題 2"/>
          <p:cNvSpPr txBox="1">
            <a:spLocks/>
          </p:cNvSpPr>
          <p:nvPr/>
        </p:nvSpPr>
        <p:spPr>
          <a:xfrm>
            <a:off x="2435238" y="1556792"/>
            <a:ext cx="7524306" cy="3168352"/>
          </a:xfrm>
          <a:prstGeom prst="roundRect">
            <a:avLst>
              <a:gd name="adj" fmla="val 5444"/>
            </a:avLst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 defTabSz="685800">
              <a:buClr>
                <a:srgbClr val="9E8E5C"/>
              </a:buClr>
              <a:buNone/>
            </a:pPr>
            <a:r>
              <a:rPr lang="zh-TW" altLang="en-US" b="1" spc="50" dirty="0">
                <a:ln w="11430"/>
                <a:solidFill>
                  <a:srgbClr val="D0CCB9">
                    <a:lumMod val="20000"/>
                    <a:lumOff val="80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课程</a:t>
            </a:r>
            <a:r>
              <a:rPr lang="zh-TW" altLang="en-US" b="1" spc="50" dirty="0">
                <a:ln w="11430"/>
                <a:solidFill>
                  <a:srgbClr val="CAB74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有系统地切入圣经</a:t>
            </a:r>
            <a:r>
              <a:rPr lang="en-US" altLang="zh-TW" b="1" spc="50" dirty="0">
                <a:ln w="11430"/>
                <a:solidFill>
                  <a:srgbClr val="CAB74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en-US" b="1" spc="50" dirty="0">
                <a:ln w="11430"/>
                <a:solidFill>
                  <a:srgbClr val="D0CCB9">
                    <a:lumMod val="20000"/>
                    <a:lumOff val="80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b="1" spc="50" dirty="0">
              <a:ln w="11430"/>
              <a:solidFill>
                <a:srgbClr val="D0CCB9">
                  <a:lumMod val="20000"/>
                  <a:lumOff val="80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8580" indent="0" defTabSz="685800">
              <a:spcBef>
                <a:spcPts val="0"/>
              </a:spcBef>
              <a:buClr>
                <a:srgbClr val="9E8E5C"/>
              </a:buClr>
              <a:buNone/>
            </a:pPr>
            <a:r>
              <a:rPr lang="zh-TW" altLang="en-US" b="1" spc="50" dirty="0">
                <a:ln w="11430"/>
                <a:solidFill>
                  <a:srgbClr val="D0CCB9">
                    <a:lumMod val="20000"/>
                    <a:lumOff val="80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帮助未信者清楚建立</a:t>
            </a:r>
            <a:r>
              <a:rPr lang="en-US" altLang="zh-TW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『</a:t>
            </a:r>
            <a:r>
              <a:rPr lang="zh-TW" altLang="en-US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信的理由</a:t>
            </a:r>
            <a:r>
              <a:rPr lang="en-US" altLang="zh-TW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』</a:t>
            </a:r>
            <a:r>
              <a:rPr lang="zh-TW" altLang="en-US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b="1" spc="50" dirty="0">
              <a:ln w="11430"/>
              <a:solidFill>
                <a:srgbClr val="FF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8580" indent="0" defTabSz="685800">
              <a:spcBef>
                <a:spcPts val="0"/>
              </a:spcBef>
              <a:buClr>
                <a:srgbClr val="9E8E5C"/>
              </a:buClr>
              <a:buNone/>
            </a:pPr>
            <a:r>
              <a:rPr lang="zh-TW" altLang="en-US" b="1" spc="50" dirty="0">
                <a:ln w="11430"/>
                <a:solidFill>
                  <a:srgbClr val="D0CCB9">
                    <a:lumMod val="20000"/>
                    <a:lumOff val="80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主动愿意进教会，不再三催四请</a:t>
            </a:r>
            <a:r>
              <a:rPr lang="en-US" altLang="zh-TW" b="1" spc="50" dirty="0">
                <a:ln w="11430"/>
                <a:solidFill>
                  <a:srgbClr val="D0CCB9">
                    <a:lumMod val="20000"/>
                    <a:lumOff val="80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</a:p>
          <a:p>
            <a:pPr marL="357188" indent="-200025">
              <a:spcBef>
                <a:spcPts val="1200"/>
              </a:spcBef>
              <a:buClr>
                <a:srgbClr val="9E8E5C"/>
              </a:buClr>
              <a:buFont typeface="Arial" panose="020B0604020202020204" pitchFamily="34" charset="0"/>
              <a:buChar char="•"/>
            </a:pPr>
            <a:r>
              <a:rPr lang="zh-TW" altLang="en-US" sz="2000" b="1" u="sng" dirty="0">
                <a:ln w="18415" cmpd="sng">
                  <a:noFill/>
                  <a:prstDash val="solid"/>
                </a:ln>
                <a:solidFill>
                  <a:srgbClr val="86B4AC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课程内容举例</a:t>
            </a:r>
            <a:r>
              <a:rPr lang="en-US" altLang="zh-TW" sz="2000" b="1" dirty="0">
                <a:ln w="18415" cmpd="sng">
                  <a:noFill/>
                  <a:prstDash val="solid"/>
                </a:ln>
                <a:solidFill>
                  <a:srgbClr val="9E8E5C">
                    <a:lumMod val="60000"/>
                    <a:lumOff val="40000"/>
                  </a:srgbClr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: </a:t>
            </a:r>
            <a:r>
              <a:rPr lang="zh-TW" altLang="en-US" sz="2000" b="1" dirty="0">
                <a:ln w="18415" cmpd="sng">
                  <a:noFill/>
                  <a:prstDash val="solid"/>
                </a:ln>
                <a:solidFill>
                  <a:srgbClr val="9E8E5C">
                    <a:lumMod val="60000"/>
                    <a:lumOff val="40000"/>
                  </a:srgbClr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神在启示录中预告世界会末了，人类一直等到科学发达，北极冰融化、二氧化碳升高，才看懂世界末了是有可能的</a:t>
            </a:r>
            <a:r>
              <a:rPr lang="en-US" altLang="zh-TW" sz="2000" b="1" dirty="0">
                <a:ln w="18415" cmpd="sng">
                  <a:noFill/>
                  <a:prstDash val="solid"/>
                </a:ln>
                <a:solidFill>
                  <a:srgbClr val="9E8E5C">
                    <a:lumMod val="60000"/>
                    <a:lumOff val="40000"/>
                  </a:srgbClr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…</a:t>
            </a:r>
          </a:p>
          <a:p>
            <a:pPr marL="357188" indent="-200025">
              <a:buClr>
                <a:srgbClr val="9E8E5C"/>
              </a:buClr>
              <a:buFont typeface="Arial" panose="020B0604020202020204" pitchFamily="34" charset="0"/>
              <a:buChar char="•"/>
            </a:pPr>
            <a:r>
              <a:rPr lang="zh-TW" altLang="en-US" sz="2000" b="1" dirty="0">
                <a:ln w="18415" cmpd="sng">
                  <a:noFill/>
                  <a:prstDash val="solid"/>
                </a:ln>
                <a:solidFill>
                  <a:srgbClr val="9E8E5C">
                    <a:lumMod val="60000"/>
                    <a:lumOff val="40000"/>
                  </a:srgbClr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其它还有历史及预言应验的证据</a:t>
            </a:r>
            <a:r>
              <a:rPr lang="en-US" altLang="zh-TW" sz="2000" b="1" dirty="0">
                <a:ln w="18415" cmpd="sng">
                  <a:noFill/>
                  <a:prstDash val="solid"/>
                </a:ln>
                <a:solidFill>
                  <a:srgbClr val="9E8E5C">
                    <a:lumMod val="60000"/>
                    <a:lumOff val="40000"/>
                  </a:srgbClr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…</a:t>
            </a:r>
            <a:r>
              <a:rPr lang="zh-TW" altLang="en-US" sz="2000" b="1" dirty="0">
                <a:ln w="18415" cmpd="sng">
                  <a:noFill/>
                  <a:prstDash val="solid"/>
                </a:ln>
                <a:solidFill>
                  <a:srgbClr val="9E8E5C">
                    <a:lumMod val="60000"/>
                    <a:lumOff val="40000"/>
                  </a:srgbClr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 幷民间偶像也说清楚讲明白</a:t>
            </a:r>
            <a:r>
              <a:rPr lang="en-US" altLang="zh-TW" sz="2000" b="1" dirty="0">
                <a:ln w="18415" cmpd="sng">
                  <a:noFill/>
                  <a:prstDash val="solid"/>
                </a:ln>
                <a:solidFill>
                  <a:srgbClr val="9E8E5C">
                    <a:lumMod val="60000"/>
                    <a:lumOff val="40000"/>
                  </a:srgbClr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19" name="標題 1"/>
          <p:cNvSpPr txBox="1">
            <a:spLocks/>
          </p:cNvSpPr>
          <p:nvPr/>
        </p:nvSpPr>
        <p:spPr>
          <a:xfrm>
            <a:off x="2495601" y="379592"/>
            <a:ext cx="7658553" cy="17532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3600" b="1" dirty="0">
                <a:solidFill>
                  <a:srgbClr val="9E8E5C">
                    <a:lumMod val="60000"/>
                    <a:lumOff val="40000"/>
                  </a:srgbClr>
                </a:solidFill>
                <a:effectLst>
                  <a:glow rad="38100">
                    <a:srgbClr val="820000">
                      <a:alpha val="61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为何「从怀疑到相信」传福音工具</a:t>
            </a:r>
            <a:endParaRPr lang="en-US" altLang="zh-TW" sz="3600" b="1" dirty="0">
              <a:solidFill>
                <a:srgbClr val="9E8E5C">
                  <a:lumMod val="60000"/>
                  <a:lumOff val="40000"/>
                </a:srgbClr>
              </a:solidFill>
              <a:effectLst>
                <a:glow rad="38100">
                  <a:srgbClr val="820000">
                    <a:alpha val="61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b="1" dirty="0">
                <a:solidFill>
                  <a:srgbClr val="9E8E5C">
                    <a:lumMod val="60000"/>
                    <a:lumOff val="40000"/>
                  </a:srgbClr>
                </a:solidFill>
                <a:effectLst>
                  <a:glow rad="38100">
                    <a:srgbClr val="820000">
                      <a:alpha val="61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可以成功收割福音预工的果子？</a:t>
            </a:r>
            <a:endParaRPr lang="en-US" altLang="zh-TW" sz="3600" b="1" dirty="0">
              <a:solidFill>
                <a:srgbClr val="9E8E5C">
                  <a:lumMod val="60000"/>
                  <a:lumOff val="40000"/>
                </a:srgbClr>
              </a:solidFill>
              <a:effectLst>
                <a:glow rad="38100">
                  <a:srgbClr val="820000">
                    <a:alpha val="61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0" name="直線接點 19"/>
          <p:cNvCxnSpPr/>
          <p:nvPr/>
        </p:nvCxnSpPr>
        <p:spPr>
          <a:xfrm>
            <a:off x="2626374" y="1556792"/>
            <a:ext cx="71420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51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4414" y="82529"/>
            <a:ext cx="8959065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你們豈不說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到收割的時候還有四個月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嗎？我告訴你們，舉目向田觀看，莊稼已經熟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了，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可以收割了。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收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割的人得工價，積蓄五穀到永生，叫撒種的和收割的一同快樂。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俗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語說：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那人撒種，這人收割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，這話可見是真的。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約翰福音 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John 4:35-37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36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Already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one who reaps is receiving wages and gathering fruit for eternal life, so that sower and reaper may rejoice together. 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07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_rels/them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奧斯丁">
  <a:themeElements>
    <a:clrScheme name="時裝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Office 古典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2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奧斯丁">
  <a:themeElements>
    <a:clrScheme name="時裝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Office 古典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2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55864</TotalTime>
  <Words>922</Words>
  <Application>Microsoft Office PowerPoint</Application>
  <PresentationFormat>Widescreen</PresentationFormat>
  <Paragraphs>122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14</vt:i4>
      </vt:variant>
    </vt:vector>
  </HeadingPairs>
  <TitlesOfParts>
    <vt:vector size="44" baseType="lpstr">
      <vt:lpstr>Arial Unicode MS</vt:lpstr>
      <vt:lpstr>DFKai-SB</vt:lpstr>
      <vt:lpstr>DFKai-SB</vt:lpstr>
      <vt:lpstr>微軟正黑體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Wingdings 2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奧斯丁</vt:lpstr>
      <vt:lpstr>1_奧斯丁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为何福音预工做很多 进教会比例却很少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4788</cp:revision>
  <dcterms:created xsi:type="dcterms:W3CDTF">2014-11-02T05:55:36Z</dcterms:created>
  <dcterms:modified xsi:type="dcterms:W3CDTF">2021-05-31T18:56:46Z</dcterms:modified>
</cp:coreProperties>
</file>