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27"/>
  </p:notesMasterIdLst>
  <p:sldIdLst>
    <p:sldId id="11062" r:id="rId12"/>
    <p:sldId id="11061" r:id="rId13"/>
    <p:sldId id="11080" r:id="rId14"/>
    <p:sldId id="11072" r:id="rId15"/>
    <p:sldId id="11073" r:id="rId16"/>
    <p:sldId id="11081" r:id="rId17"/>
    <p:sldId id="11059" r:id="rId18"/>
    <p:sldId id="11060" r:id="rId19"/>
    <p:sldId id="11074" r:id="rId20"/>
    <p:sldId id="11082" r:id="rId21"/>
    <p:sldId id="11071" r:id="rId22"/>
    <p:sldId id="11083" r:id="rId23"/>
    <p:sldId id="11054" r:id="rId24"/>
    <p:sldId id="11056" r:id="rId25"/>
    <p:sldId id="10939" r:id="rId2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66"/>
    <a:srgbClr val="FFCC00"/>
    <a:srgbClr val="CCFFCC"/>
    <a:srgbClr val="FF66CC"/>
    <a:srgbClr val="FFCCCC"/>
    <a:srgbClr val="FFFF99"/>
    <a:srgbClr val="FF99CC"/>
    <a:srgbClr val="FF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05" autoAdjust="0"/>
    <p:restoredTop sz="93583" autoAdjust="0"/>
  </p:normalViewPr>
  <p:slideViewPr>
    <p:cSldViewPr snapToGrid="0" snapToObjects="1">
      <p:cViewPr varScale="1">
        <p:scale>
          <a:sx n="66" d="100"/>
          <a:sy n="66" d="100"/>
        </p:scale>
        <p:origin x="636"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6/21/2021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981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6/21/2021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6/21/2021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CE5DC-335B-4DE8-B05B-3D2B637497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6A5C51-A904-459A-A555-E68972ABA9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C42E6E-60F3-48B6-889E-CF2BB8DE5FC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552B8F0-8F64-439A-ACF1-086D4B2BF31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9BA687B-E519-42A0-BE16-D2201555C3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9170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3D596-1D30-414E-B396-7FBFAB10DC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7FCBC3-A908-41AB-A481-EAA24811F5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5D670-8DD4-4ABE-B56D-DE80F6BA1A4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15D2909-30B8-4420-8C6F-972E561BD2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08A1882-940B-4EC3-B0B9-D9F0133986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81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C93B7-13CA-4A09-B07D-71E67B02CA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582A66-4230-4F44-AE55-2262527684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BC8FE-8DAC-479B-9DFA-17175335E56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2329A90-C0CE-4FE5-9EFE-0542FD91B2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102D67B-BE1E-43F1-A71F-19B57CEC50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438259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9866A-989D-4DB6-8738-3935887ACD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4F20C9-CD52-4681-A4BC-1CE896C6E0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371895-B497-45AC-8A57-05C1EEE821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A9BCC8-878D-4734-9C52-3325FE87743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BF504470-2DFB-4EE7-9577-697A7BB8DA7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CCDD473-1E4B-453F-9560-FC9C765415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8621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A885-A600-466D-BCBE-DBE42443A5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350E26-DC04-404F-8DBF-639C692CDE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5868CD-3D9D-446F-9B3C-B1A3E0267B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D6FE5E-CE73-42DF-A024-3C19B02CED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FF9029-5F8A-4E8E-A5CB-FF8F2F35C2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C9ECD9-9065-4AC8-889B-4CDA51077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08581399-B507-4151-9985-E6602A83F2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163ACE1F-4972-4C84-90C6-E3547204CF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15531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6F47D-1C3E-474F-8C4D-E3097A2DEB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030C9B-D4FC-4898-B43A-7E2B6E841BE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4CE18AD5-993B-47D6-8E6A-5309EB62043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00F5BDC-3373-4E26-B0B3-369D4C9094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3667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6B298E-BDBE-4C27-97E3-0A4C757F194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3E832D3F-B726-4F9C-952B-04F0AFFF0B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96BF016-0BF3-41A9-B4CD-75AF2AD63B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944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08FCF-DBE1-414A-BFCB-4888683AAD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33C898-673D-4288-8592-20E825D03D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4DE58-D68F-48E0-A492-9260634C4B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AB699-7AA1-47C0-A52D-D87FDDCC24A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7A80140D-2E19-453E-B22F-69780612339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59E7F9E-9E72-4EAE-BF2D-09C7D72D6B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6883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5A8C-3228-46E5-AFCB-0717F5A73F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DB12EC-2DD6-4647-99B4-A786233C1F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91BD68-6E5A-469E-A740-EC474CDDE6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F7EAD-1746-4D0A-BBA6-E4E6A5815C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4E63856-E6C0-413A-8021-A980F1FE902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07CA4DD-4985-498D-B285-93D9C72907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5942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0BAD-A2C7-4AF9-A3AF-4789672247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E9A4F8-B6BD-40A2-8B26-6E198E0A74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0F21C6-32A3-440B-8DF4-FD7015290EB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786AEF4-FB61-4B8E-9FD9-956AE3E6DD4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E820209-31E0-4CE5-9F9D-FC73479826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1532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D998ED-57C2-4452-99EA-77E193119F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DD53DD-5E9D-42F2-B08C-96891B2017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349DE-D7D2-47AA-9781-6F07DCABF3E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E8F8FB3-AAF8-4568-9E27-6671079301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F80216B-C0BA-4367-A68B-4B69B1BEEC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335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0AD2AF-1875-413D-B507-AE649CA298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EF0504-2B59-465B-AEDD-13046A5541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2E4803-D088-49B0-B0AA-0F859D845F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D6E49A0-4991-4F2B-B42E-49AB9597E93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E1B034A-BAC3-4B1D-A170-D8BD36F7D7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3A59AD4-819D-43D0-9272-EF83DA9D8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A969C1-3C6C-4F9B-ACA4-F45EDC64441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5423432"/>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74371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5" name="Subtitle 4"/>
          <p:cNvSpPr>
            <a:spLocks noGrp="1"/>
          </p:cNvSpPr>
          <p:nvPr>
            <p:ph type="subTitle" idx="1"/>
          </p:nvPr>
        </p:nvSpPr>
        <p:spPr>
          <a:xfrm>
            <a:off x="1937886" y="5606716"/>
            <a:ext cx="8316227" cy="1345130"/>
          </a:xfrm>
        </p:spPr>
        <p:txBody>
          <a:bodyPr>
            <a:normAutofit/>
          </a:bodyPr>
          <a:lstStyle/>
          <a:p>
            <a:pPr algn="l"/>
            <a:r>
              <a:rPr lang="zh-TW" altLang="en-US" sz="3600" b="1" dirty="0">
                <a:solidFill>
                  <a:schemeClr val="bg1"/>
                </a:solidFill>
                <a:latin typeface="DFKai-SB" panose="03000509000000000000" pitchFamily="65" charset="-120"/>
                <a:ea typeface="DFKai-SB" panose="03000509000000000000" pitchFamily="65" charset="-120"/>
              </a:rPr>
              <a:t>父親怎樣憐恤他的兒女，耶和華也怎樣憐恤敬畏他的人</a:t>
            </a:r>
            <a:r>
              <a:rPr lang="zh-TW" altLang="en-US" sz="3600" b="1" dirty="0" smtClean="0">
                <a:solidFill>
                  <a:schemeClr val="bg1"/>
                </a:solidFill>
                <a:latin typeface="DFKai-SB" panose="03000509000000000000" pitchFamily="65" charset="-120"/>
                <a:ea typeface="DFKai-SB" panose="03000509000000000000" pitchFamily="65" charset="-120"/>
              </a:rPr>
              <a:t>！</a:t>
            </a:r>
            <a:r>
              <a:rPr lang="zh-TW" altLang="en-US" sz="1800" b="1" dirty="0" smtClean="0">
                <a:solidFill>
                  <a:schemeClr val="bg1"/>
                </a:solidFill>
                <a:latin typeface="Century" panose="02040604050505020304" pitchFamily="18" charset="0"/>
              </a:rPr>
              <a:t> </a:t>
            </a:r>
            <a:r>
              <a:rPr lang="zh-TW" altLang="en-US" sz="3600" b="1" dirty="0" smtClean="0">
                <a:solidFill>
                  <a:schemeClr val="bg1"/>
                </a:solidFill>
                <a:latin typeface="Century" panose="02040604050505020304" pitchFamily="18" charset="0"/>
              </a:rPr>
              <a:t> </a:t>
            </a:r>
            <a:r>
              <a:rPr lang="en-US" altLang="zh-TW" sz="3600" b="1" dirty="0" smtClean="0">
                <a:solidFill>
                  <a:schemeClr val="bg1"/>
                </a:solidFill>
                <a:latin typeface="Century" panose="02040604050505020304" pitchFamily="18" charset="0"/>
              </a:rPr>
              <a:t>(</a:t>
            </a:r>
            <a:r>
              <a:rPr lang="zh-TW" altLang="en-US" sz="3600" b="1" dirty="0" smtClean="0">
                <a:solidFill>
                  <a:schemeClr val="bg1"/>
                </a:solidFill>
                <a:latin typeface="DFKai-SB" panose="03000509000000000000" pitchFamily="65" charset="-120"/>
                <a:ea typeface="DFKai-SB" panose="03000509000000000000" pitchFamily="65" charset="-120"/>
              </a:rPr>
              <a:t>詩篇</a:t>
            </a:r>
            <a:r>
              <a:rPr lang="zh-TW" altLang="en-US" sz="3600" b="1" dirty="0" smtClean="0">
                <a:solidFill>
                  <a:schemeClr val="bg1"/>
                </a:solidFill>
              </a:rPr>
              <a:t> </a:t>
            </a:r>
            <a:r>
              <a:rPr lang="en-US" altLang="zh-TW" sz="3200" b="1" dirty="0" smtClean="0">
                <a:solidFill>
                  <a:schemeClr val="bg1"/>
                </a:solidFill>
                <a:latin typeface="Century" panose="02040604050505020304" pitchFamily="18" charset="0"/>
              </a:rPr>
              <a:t>Psalm 103:13</a:t>
            </a:r>
            <a:r>
              <a:rPr lang="en-US" altLang="zh-TW" sz="3600" b="1" dirty="0" smtClean="0">
                <a:solidFill>
                  <a:schemeClr val="bg1"/>
                </a:solidFill>
                <a:latin typeface="Century" panose="02040604050505020304" pitchFamily="18" charset="0"/>
              </a:rPr>
              <a:t>)</a:t>
            </a:r>
            <a:endParaRPr lang="en-US" sz="3200" b="1" dirty="0">
              <a:solidFill>
                <a:schemeClr val="bg1"/>
              </a:solidFill>
              <a:latin typeface="Century" panose="02040604050505020304" pitchFamily="18" charset="0"/>
            </a:endParaRPr>
          </a:p>
        </p:txBody>
      </p:sp>
      <p:pic>
        <p:nvPicPr>
          <p:cNvPr id="2" name="Picture 1"/>
          <p:cNvPicPr>
            <a:picLocks noChangeAspect="1"/>
          </p:cNvPicPr>
          <p:nvPr/>
        </p:nvPicPr>
        <p:blipFill>
          <a:blip r:embed="rId2"/>
          <a:stretch>
            <a:fillRect/>
          </a:stretch>
        </p:blipFill>
        <p:spPr>
          <a:xfrm>
            <a:off x="1859960" y="153620"/>
            <a:ext cx="8236941" cy="5394956"/>
          </a:xfrm>
          <a:prstGeom prst="rect">
            <a:avLst/>
          </a:prstGeom>
        </p:spPr>
      </p:pic>
    </p:spTree>
    <p:extLst>
      <p:ext uri="{BB962C8B-B14F-4D97-AF65-F5344CB8AC3E}">
        <p14:creationId xmlns:p14="http://schemas.microsoft.com/office/powerpoint/2010/main" val="2501662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69389" y="940690"/>
            <a:ext cx="91440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父親節見證分享 </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smtClean="0">
                <a:solidFill>
                  <a:srgbClr val="002060"/>
                </a:solidFill>
                <a:latin typeface="Century" panose="02040604050505020304" pitchFamily="18" charset="0"/>
                <a:ea typeface="DFKai-SB" pitchFamily="65" charset="-120"/>
                <a:cs typeface="Arial" charset="0"/>
              </a:rPr>
              <a:t>Father’s Day </a:t>
            </a: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Testimony Sharing</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4400" b="1" dirty="0" smtClean="0">
              <a:solidFill>
                <a:srgbClr val="002060"/>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1000" b="1" dirty="0">
              <a:solidFill>
                <a:srgbClr val="002060"/>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Karson Yang  </a:t>
            </a:r>
            <a:r>
              <a:rPr kumimoji="0" lang="zh-TW" altLang="en-US"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楊家駿</a:t>
            </a:r>
            <a:r>
              <a:rPr kumimoji="0" lang="zh-TW" altLang="en-US" sz="2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弟兄</a:t>
            </a:r>
            <a:endParaRPr kumimoji="0" lang="en-US" altLang="zh-TW"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6000" b="1" dirty="0">
              <a:solidFill>
                <a:srgbClr val="002060"/>
              </a:solidFill>
              <a:latin typeface="Century" panose="02040604050505020304" pitchFamily="18" charset="0"/>
              <a:ea typeface="DFKai-SB" pitchFamily="65" charset="-120"/>
              <a:cs typeface="Arial" charset="0"/>
            </a:endParaRPr>
          </a:p>
          <a:p>
            <a:pPr lvl="0" algn="ctr" defTabSz="914134" eaLnBrk="1" hangingPunct="1">
              <a:spcBef>
                <a:spcPct val="0"/>
              </a:spcBef>
              <a:buNone/>
              <a:defRPr/>
            </a:pPr>
            <a:r>
              <a:rPr lang="zh-TW" altLang="en-US" sz="4000" b="1" kern="0" dirty="0">
                <a:solidFill>
                  <a:srgbClr val="002060"/>
                </a:solidFill>
                <a:latin typeface="DFKai-SB" panose="03000509000000000000" pitchFamily="65" charset="-120"/>
                <a:ea typeface="DFKai-SB" panose="03000509000000000000" pitchFamily="65" charset="-120"/>
                <a:cs typeface="Arial" charset="0"/>
              </a:rPr>
              <a:t>波特蘭靈糧</a:t>
            </a:r>
            <a:r>
              <a:rPr lang="zh-TW" altLang="en-US" sz="4000" b="1" kern="0" dirty="0" smtClean="0">
                <a:solidFill>
                  <a:srgbClr val="002060"/>
                </a:solidFill>
                <a:latin typeface="DFKai-SB" panose="03000509000000000000" pitchFamily="65" charset="-120"/>
                <a:ea typeface="DFKai-SB" panose="03000509000000000000" pitchFamily="65" charset="-120"/>
                <a:cs typeface="Arial" charset="0"/>
              </a:rPr>
              <a:t>堂</a:t>
            </a:r>
            <a:endParaRPr lang="en-US" altLang="zh-TW" sz="4000" b="1" kern="0"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134" eaLnBrk="1" hangingPunct="1">
              <a:spcBef>
                <a:spcPct val="0"/>
              </a:spcBef>
              <a:buNone/>
              <a:defRPr/>
            </a:pPr>
            <a:endParaRPr lang="en-US" altLang="zh-TW" sz="300" b="1" kern="0" dirty="0">
              <a:solidFill>
                <a:srgbClr val="002060"/>
              </a:solidFill>
              <a:latin typeface="DFKai-SB" panose="03000509000000000000" pitchFamily="65" charset="-120"/>
              <a:ea typeface="DFKai-SB" panose="03000509000000000000" pitchFamily="65" charset="-120"/>
              <a:cs typeface="Arial" charset="0"/>
            </a:endParaRPr>
          </a:p>
          <a:p>
            <a:pPr lvl="0" algn="ctr" defTabSz="914134" eaLnBrk="1" hangingPunct="1">
              <a:spcBef>
                <a:spcPct val="0"/>
              </a:spcBef>
              <a:buNone/>
              <a:defRPr/>
            </a:pPr>
            <a:endParaRPr lang="en-US" altLang="zh-TW" sz="100" b="1" kern="0" dirty="0">
              <a:solidFill>
                <a:srgbClr val="002060"/>
              </a:solidFill>
              <a:latin typeface="DFKai-SB" panose="03000509000000000000" pitchFamily="65" charset="-120"/>
              <a:ea typeface="DFKai-SB" panose="03000509000000000000" pitchFamily="65" charset="-120"/>
              <a:cs typeface="Arial" charset="0"/>
            </a:endParaRPr>
          </a:p>
          <a:p>
            <a:pPr lvl="0" algn="ctr" defTabSz="914134" eaLnBrk="1" hangingPunct="1">
              <a:spcBef>
                <a:spcPct val="0"/>
              </a:spcBef>
              <a:buNone/>
              <a:defRPr/>
            </a:pPr>
            <a:r>
              <a:rPr lang="en-US" altLang="zh-TW" b="1" kern="0" dirty="0">
                <a:solidFill>
                  <a:srgbClr val="002060"/>
                </a:solidFill>
                <a:latin typeface="Century" panose="02040604050505020304" pitchFamily="18" charset="0"/>
                <a:ea typeface="DFKai-SB" panose="03000509000000000000" pitchFamily="65" charset="-120"/>
                <a:cs typeface="Arial" charset="0"/>
              </a:rPr>
              <a:t>June 20, </a:t>
            </a:r>
            <a:r>
              <a:rPr lang="en-US" altLang="zh-TW" b="1" kern="0" dirty="0" smtClean="0">
                <a:solidFill>
                  <a:srgbClr val="002060"/>
                </a:solidFill>
                <a:latin typeface="Century" panose="02040604050505020304" pitchFamily="18" charset="0"/>
                <a:ea typeface="DFKai-SB" panose="03000509000000000000" pitchFamily="65" charset="-120"/>
                <a:cs typeface="Arial" charset="0"/>
              </a:rPr>
              <a:t>2021</a:t>
            </a:r>
            <a:r>
              <a:rPr kumimoji="0" lang="zh-TW" altLang="en-US"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endParaRPr kumimoji="0" lang="en-US" altLang="zh-TW"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42367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15523" y="-1245933"/>
            <a:ext cx="5399289" cy="8103933"/>
          </a:xfrm>
          <a:prstGeom prst="rect">
            <a:avLst/>
          </a:prstGeom>
        </p:spPr>
      </p:pic>
      <p:sp>
        <p:nvSpPr>
          <p:cNvPr id="6" name="Subtitle 5"/>
          <p:cNvSpPr>
            <a:spLocks noGrp="1"/>
          </p:cNvSpPr>
          <p:nvPr>
            <p:ph type="subTitle" idx="1"/>
          </p:nvPr>
        </p:nvSpPr>
        <p:spPr>
          <a:xfrm>
            <a:off x="7843303" y="2415580"/>
            <a:ext cx="3065929" cy="1639319"/>
          </a:xfrm>
        </p:spPr>
        <p:txBody>
          <a:bodyPr>
            <a:noAutofit/>
          </a:bodyPr>
          <a:lstStyle/>
          <a:p>
            <a:pPr algn="l"/>
            <a:r>
              <a:rPr lang="en-US" sz="3600" b="1" dirty="0" smtClean="0">
                <a:latin typeface="Lucida Bright" panose="02040602050505020304" pitchFamily="18" charset="0"/>
              </a:rPr>
              <a:t>Karson, Rachel, Lucas Yang</a:t>
            </a:r>
            <a:endParaRPr lang="en-US" sz="3600" b="1" dirty="0">
              <a:latin typeface="Lucida Bright" panose="02040602050505020304" pitchFamily="18" charset="0"/>
            </a:endParaRPr>
          </a:p>
        </p:txBody>
      </p:sp>
    </p:spTree>
    <p:extLst>
      <p:ext uri="{BB962C8B-B14F-4D97-AF65-F5344CB8AC3E}">
        <p14:creationId xmlns:p14="http://schemas.microsoft.com/office/powerpoint/2010/main" val="1520162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332785"/>
            <a:ext cx="9096630" cy="3539430"/>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我來了，是要叫羊（或譯：人）得生命，並且得的更豐盛。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約翰福音 </a:t>
            </a:r>
            <a:r>
              <a:rPr kumimoji="1" lang="en-US" altLang="zh-TW" sz="3200" b="1" dirty="0" smtClean="0">
                <a:solidFill>
                  <a:srgbClr val="FFFFFF"/>
                </a:solidFill>
                <a:latin typeface="Century" panose="02040604050505020304" pitchFamily="18" charset="0"/>
                <a:ea typeface="DFKai-SB" panose="03000509000000000000" pitchFamily="65" charset="-120"/>
              </a:rPr>
              <a:t>John 10:10</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The thief comes only to steal and kill and destroy; I have come that they may have life, and have it to the full.</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96595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69389" y="940690"/>
            <a:ext cx="9144000" cy="540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父親節見證分享 </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Father’s Day Testimony Sharing</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kumimoji="0" lang="en-US" altLang="zh-TW" sz="4800" b="1" i="0" u="none" strike="noStrike" kern="1200" cap="none" spc="0" normalizeH="0" baseline="0" noProof="0" dirty="0" err="1" smtClean="0">
                <a:ln>
                  <a:noFill/>
                </a:ln>
                <a:solidFill>
                  <a:srgbClr val="002060"/>
                </a:solidFill>
                <a:effectLst/>
                <a:uLnTx/>
                <a:uFillTx/>
                <a:latin typeface="Century" panose="02040604050505020304" pitchFamily="18" charset="0"/>
                <a:ea typeface="DFKai-SB" pitchFamily="65" charset="-120"/>
                <a:cs typeface="Arial" charset="0"/>
              </a:rPr>
              <a:t>Xiaoting</a:t>
            </a:r>
            <a:r>
              <a:rPr kumimoji="0" lang="en-US" altLang="zh-TW" sz="4800" b="1" i="0" u="none" strike="noStrike" kern="1200" cap="none" spc="0" normalizeH="0" noProof="0" dirty="0" smtClean="0">
                <a:ln>
                  <a:noFill/>
                </a:ln>
                <a:solidFill>
                  <a:srgbClr val="002060"/>
                </a:solidFill>
                <a:effectLst/>
                <a:uLnTx/>
                <a:uFillTx/>
                <a:latin typeface="Century" panose="02040604050505020304" pitchFamily="18" charset="0"/>
                <a:ea typeface="DFKai-SB" pitchFamily="65" charset="-120"/>
                <a:cs typeface="Arial" charset="0"/>
              </a:rPr>
              <a:t> </a:t>
            </a:r>
            <a:r>
              <a:rPr kumimoji="0" lang="en-US" altLang="zh-TW" sz="4800" b="1" i="0" u="none" strike="noStrike" kern="1200" cap="none" spc="0" normalizeH="0" noProof="0" dirty="0" err="1" smtClean="0">
                <a:ln>
                  <a:noFill/>
                </a:ln>
                <a:solidFill>
                  <a:srgbClr val="002060"/>
                </a:solidFill>
                <a:effectLst/>
                <a:uLnTx/>
                <a:uFillTx/>
                <a:latin typeface="Century" panose="02040604050505020304" pitchFamily="18" charset="0"/>
                <a:ea typeface="DFKai-SB" pitchFamily="65" charset="-120"/>
                <a:cs typeface="Arial" charset="0"/>
              </a:rPr>
              <a:t>Gu</a:t>
            </a: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lang="zh-TW" altLang="en-US" sz="6000" b="1" noProof="0" dirty="0">
                <a:solidFill>
                  <a:srgbClr val="002060"/>
                </a:solidFill>
                <a:latin typeface="Century" panose="02040604050505020304" pitchFamily="18" charset="0"/>
                <a:ea typeface="DFKai-SB" pitchFamily="65" charset="-120"/>
                <a:cs typeface="Arial" charset="0"/>
              </a:rPr>
              <a:t>顧晓汀</a:t>
            </a:r>
            <a:r>
              <a:rPr kumimoji="0" lang="zh-TW" altLang="en-US" sz="2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弟兄</a:t>
            </a:r>
            <a:endParaRPr kumimoji="0" lang="en-US" altLang="zh-TW"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6000" b="1" dirty="0">
              <a:solidFill>
                <a:srgbClr val="002060"/>
              </a:solidFill>
              <a:latin typeface="Century" panose="02040604050505020304" pitchFamily="18" charset="0"/>
              <a:ea typeface="DFKai-SB" pitchFamily="65" charset="-120"/>
              <a:cs typeface="Arial" charset="0"/>
            </a:endParaRPr>
          </a:p>
          <a:p>
            <a:pPr lvl="0" algn="ctr" defTabSz="914134" eaLnBrk="1" hangingPunct="1">
              <a:spcBef>
                <a:spcPct val="0"/>
              </a:spcBef>
              <a:buNone/>
              <a:defRPr/>
            </a:pPr>
            <a:r>
              <a:rPr lang="zh-TW" altLang="en-US" sz="4000" b="1" kern="0" dirty="0">
                <a:solidFill>
                  <a:srgbClr val="002060"/>
                </a:solidFill>
                <a:latin typeface="DFKai-SB" panose="03000509000000000000" pitchFamily="65" charset="-120"/>
                <a:ea typeface="DFKai-SB" panose="03000509000000000000" pitchFamily="65" charset="-120"/>
                <a:cs typeface="Arial" charset="0"/>
              </a:rPr>
              <a:t>波特蘭靈糧</a:t>
            </a:r>
            <a:r>
              <a:rPr lang="zh-TW" altLang="en-US" sz="4000" b="1" kern="0" dirty="0" smtClean="0">
                <a:solidFill>
                  <a:srgbClr val="002060"/>
                </a:solidFill>
                <a:latin typeface="DFKai-SB" panose="03000509000000000000" pitchFamily="65" charset="-120"/>
                <a:ea typeface="DFKai-SB" panose="03000509000000000000" pitchFamily="65" charset="-120"/>
                <a:cs typeface="Arial" charset="0"/>
              </a:rPr>
              <a:t>堂</a:t>
            </a:r>
            <a:endParaRPr lang="en-US" altLang="zh-TW" sz="4000" b="1" kern="0"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134" eaLnBrk="1" hangingPunct="1">
              <a:spcBef>
                <a:spcPct val="0"/>
              </a:spcBef>
              <a:buNone/>
              <a:defRPr/>
            </a:pPr>
            <a:endParaRPr lang="en-US" altLang="zh-TW" sz="500" b="1" kern="0"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134" eaLnBrk="1" hangingPunct="1">
              <a:spcBef>
                <a:spcPct val="0"/>
              </a:spcBef>
              <a:buNone/>
              <a:defRPr/>
            </a:pPr>
            <a:r>
              <a:rPr lang="en-US" altLang="zh-TW" b="1" kern="0" dirty="0" smtClean="0">
                <a:solidFill>
                  <a:srgbClr val="002060"/>
                </a:solidFill>
                <a:latin typeface="Century" panose="02040604050505020304" pitchFamily="18" charset="0"/>
                <a:ea typeface="DFKai-SB" panose="03000509000000000000" pitchFamily="65" charset="-120"/>
                <a:cs typeface="Arial" charset="0"/>
              </a:rPr>
              <a:t>June 20, 2021</a:t>
            </a:r>
          </a:p>
        </p:txBody>
      </p:sp>
    </p:spTree>
    <p:extLst>
      <p:ext uri="{BB962C8B-B14F-4D97-AF65-F5344CB8AC3E}">
        <p14:creationId xmlns:p14="http://schemas.microsoft.com/office/powerpoint/2010/main" val="712678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205D939-00C4-4F2E-9797-3170DD040D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38EE4E44-1403-472B-8C01-D354CB8F5A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BF956D5-1089-4F96-9CC4-3CA9D7B7126E}"/>
              </a:ext>
            </a:extLst>
          </p:cNvPr>
          <p:cNvPicPr>
            <a:picLocks noChangeAspect="1"/>
          </p:cNvPicPr>
          <p:nvPr/>
        </p:nvPicPr>
        <p:blipFill rotWithShape="1">
          <a:blip r:embed="rId2">
            <a:extLst>
              <a:ext uri="{28A0092B-C50C-407E-A947-70E740481C1C}">
                <a14:useLocalDpi xmlns:a14="http://schemas.microsoft.com/office/drawing/2010/main" val="0"/>
              </a:ext>
            </a:extLst>
          </a:blip>
          <a:srcRect t="3316" r="-2" b="15230"/>
          <a:stretch/>
        </p:blipFill>
        <p:spPr>
          <a:xfrm>
            <a:off x="6421035" y="643467"/>
            <a:ext cx="5129784" cy="5571066"/>
          </a:xfrm>
          <a:prstGeom prst="rect">
            <a:avLst/>
          </a:prstGeom>
        </p:spPr>
      </p:pic>
      <p:sp>
        <p:nvSpPr>
          <p:cNvPr id="14" name="Rectangle 13">
            <a:extLst>
              <a:ext uri="{FF2B5EF4-FFF2-40B4-BE49-F238E27FC236}">
                <a16:creationId xmlns:a16="http://schemas.microsoft.com/office/drawing/2014/main" id="{583CCE40-4C5F-42D3-86D9-7892AD1E98E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177A7D8-38DB-44BE-9C97-BA22ED9D492B}"/>
              </a:ext>
            </a:extLst>
          </p:cNvPr>
          <p:cNvPicPr>
            <a:picLocks noChangeAspect="1"/>
          </p:cNvPicPr>
          <p:nvPr/>
        </p:nvPicPr>
        <p:blipFill rotWithShape="1">
          <a:blip r:embed="rId3">
            <a:extLst>
              <a:ext uri="{28A0092B-C50C-407E-A947-70E740481C1C}">
                <a14:useLocalDpi xmlns:a14="http://schemas.microsoft.com/office/drawing/2010/main" val="0"/>
              </a:ext>
            </a:extLst>
          </a:blip>
          <a:srcRect l="19846" r="11094" b="-1"/>
          <a:stretch/>
        </p:blipFill>
        <p:spPr>
          <a:xfrm>
            <a:off x="641180" y="643467"/>
            <a:ext cx="5129784" cy="5571066"/>
          </a:xfrm>
          <a:prstGeom prst="rect">
            <a:avLst/>
          </a:prstGeom>
        </p:spPr>
      </p:pic>
      <p:sp>
        <p:nvSpPr>
          <p:cNvPr id="6" name="TextBox 5">
            <a:extLst>
              <a:ext uri="{FF2B5EF4-FFF2-40B4-BE49-F238E27FC236}">
                <a16:creationId xmlns:a16="http://schemas.microsoft.com/office/drawing/2014/main" id="{BDFA6224-58F7-4EB4-927D-8BCDE663A31B}"/>
              </a:ext>
            </a:extLst>
          </p:cNvPr>
          <p:cNvSpPr txBox="1"/>
          <p:nvPr/>
        </p:nvSpPr>
        <p:spPr>
          <a:xfrm>
            <a:off x="4238307" y="999209"/>
            <a:ext cx="169682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2015</a:t>
            </a:r>
          </a:p>
        </p:txBody>
      </p:sp>
      <p:sp>
        <p:nvSpPr>
          <p:cNvPr id="11" name="TextBox 10">
            <a:extLst>
              <a:ext uri="{FF2B5EF4-FFF2-40B4-BE49-F238E27FC236}">
                <a16:creationId xmlns:a16="http://schemas.microsoft.com/office/drawing/2014/main" id="{773BA90A-AE71-4CC6-A535-B8E487186CCD}"/>
              </a:ext>
            </a:extLst>
          </p:cNvPr>
          <p:cNvSpPr txBox="1"/>
          <p:nvPr/>
        </p:nvSpPr>
        <p:spPr>
          <a:xfrm>
            <a:off x="6256865" y="998288"/>
            <a:ext cx="169682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2020</a:t>
            </a:r>
          </a:p>
        </p:txBody>
      </p:sp>
    </p:spTree>
    <p:extLst>
      <p:ext uri="{BB962C8B-B14F-4D97-AF65-F5344CB8AC3E}">
        <p14:creationId xmlns:p14="http://schemas.microsoft.com/office/powerpoint/2010/main" val="3962060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FF99BD-075F-4761-A995-6FC574BD25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7B21A54-9BA3-4EA9-B460-5A829ADD90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FA8F714-B9D8-488A-8CCA-E9948FF913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6ECEBFA-6B2F-4AE5-BFB9-1640DCB0B784}"/>
              </a:ext>
            </a:extLst>
          </p:cNvPr>
          <p:cNvPicPr>
            <a:picLocks noChangeAspect="1"/>
          </p:cNvPicPr>
          <p:nvPr/>
        </p:nvPicPr>
        <p:blipFill>
          <a:blip r:embed="rId2"/>
          <a:stretch>
            <a:fillRect/>
          </a:stretch>
        </p:blipFill>
        <p:spPr>
          <a:xfrm>
            <a:off x="643466" y="643466"/>
            <a:ext cx="5571066" cy="5571066"/>
          </a:xfrm>
          <a:prstGeom prst="rect">
            <a:avLst/>
          </a:prstGeom>
        </p:spPr>
      </p:pic>
      <p:sp>
        <p:nvSpPr>
          <p:cNvPr id="5" name="TextBox 4">
            <a:extLst>
              <a:ext uri="{FF2B5EF4-FFF2-40B4-BE49-F238E27FC236}">
                <a16:creationId xmlns:a16="http://schemas.microsoft.com/office/drawing/2014/main" id="{D272323A-1FB4-41AF-9654-EE8C376AF521}"/>
              </a:ext>
            </a:extLst>
          </p:cNvPr>
          <p:cNvSpPr txBox="1"/>
          <p:nvPr/>
        </p:nvSpPr>
        <p:spPr>
          <a:xfrm>
            <a:off x="6462236" y="1159126"/>
            <a:ext cx="4506012" cy="5151154"/>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当我感受不到爱的时候，</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你说你一直爱我。</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当我觉得软弱的时候，</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你说我很强大。</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当我有所缺乏的时候，</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你说你会伸手托起我。</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当我找不到归属的时候，</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你说我属于你。</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2395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418576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原來我們不是顧念所見的，乃是顧念所不見的；因為所見的是暫時的，所不見的是永遠的</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哥林多後書 </a:t>
            </a:r>
            <a:r>
              <a:rPr kumimoji="1" lang="en-US" altLang="zh-TW" sz="3200" b="1" dirty="0">
                <a:solidFill>
                  <a:srgbClr val="FFFFFF"/>
                </a:solidFill>
                <a:latin typeface="Century" panose="02040604050505020304" pitchFamily="18" charset="0"/>
                <a:ea typeface="DFKai-SB" panose="03000509000000000000" pitchFamily="65" charset="-120"/>
              </a:rPr>
              <a:t>2</a:t>
            </a:r>
            <a:r>
              <a:rPr kumimoji="1" lang="en-US" altLang="zh-TW" sz="3200" b="1" dirty="0" smtClean="0">
                <a:solidFill>
                  <a:srgbClr val="FFFFFF"/>
                </a:solidFill>
                <a:latin typeface="Century" panose="02040604050505020304" pitchFamily="18" charset="0"/>
                <a:ea typeface="DFKai-SB" panose="03000509000000000000" pitchFamily="65" charset="-120"/>
              </a:rPr>
              <a:t> Corinthians 4:18</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So we fix our eyes not on what is seen, but on what is unseen, since what is seen is temporary, but what is unseen is eternal.</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28087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69389" y="940690"/>
            <a:ext cx="9144000" cy="51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父親節見證分享 </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Father’s Day Testimony Sharing</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kumimoji="0" lang="en-US" altLang="zh-TW" sz="44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Pastor</a:t>
            </a:r>
            <a:r>
              <a:rPr kumimoji="0" lang="en-US" altLang="zh-TW" sz="4400" b="1" i="0" u="none" strike="noStrike" kern="1200" cap="none" spc="0" normalizeH="0" noProof="0" dirty="0" smtClean="0">
                <a:ln>
                  <a:noFill/>
                </a:ln>
                <a:solidFill>
                  <a:srgbClr val="002060"/>
                </a:solidFill>
                <a:effectLst/>
                <a:uLnTx/>
                <a:uFillTx/>
                <a:latin typeface="Century" panose="02040604050505020304" pitchFamily="18" charset="0"/>
                <a:ea typeface="DFKai-SB" pitchFamily="65" charset="-120"/>
                <a:cs typeface="Arial" charset="0"/>
              </a:rPr>
              <a:t> Phil </a:t>
            </a:r>
            <a:r>
              <a:rPr kumimoji="0" lang="en-US" altLang="zh-TW" sz="4400" b="1" i="0" u="none" strike="noStrike" kern="1200" cap="none" spc="0" normalizeH="0" noProof="0" dirty="0" err="1" smtClean="0">
                <a:ln>
                  <a:noFill/>
                </a:ln>
                <a:solidFill>
                  <a:srgbClr val="002060"/>
                </a:solidFill>
                <a:effectLst/>
                <a:uLnTx/>
                <a:uFillTx/>
                <a:latin typeface="Century" panose="02040604050505020304" pitchFamily="18" charset="0"/>
                <a:ea typeface="DFKai-SB" pitchFamily="65" charset="-120"/>
                <a:cs typeface="Arial" charset="0"/>
              </a:rPr>
              <a:t>Yien</a:t>
            </a: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lang="zh-TW" altLang="en-US" sz="5400" b="1" noProof="0" dirty="0">
                <a:solidFill>
                  <a:srgbClr val="002060"/>
                </a:solidFill>
                <a:latin typeface="Century" panose="02040604050505020304" pitchFamily="18" charset="0"/>
                <a:ea typeface="DFKai-SB" pitchFamily="65" charset="-120"/>
                <a:cs typeface="Arial" charset="0"/>
              </a:rPr>
              <a:t>顏</a:t>
            </a:r>
            <a:r>
              <a:rPr lang="zh-TW" altLang="en-US" sz="5400" b="1" dirty="0" smtClean="0">
                <a:solidFill>
                  <a:srgbClr val="002060"/>
                </a:solidFill>
                <a:latin typeface="Century" panose="02040604050505020304" pitchFamily="18" charset="0"/>
                <a:ea typeface="DFKai-SB" pitchFamily="65" charset="-120"/>
                <a:cs typeface="Arial" charset="0"/>
              </a:rPr>
              <a:t>百</a:t>
            </a:r>
            <a:r>
              <a:rPr lang="zh-TW" altLang="en-US" sz="5400" b="1" dirty="0">
                <a:solidFill>
                  <a:srgbClr val="002060"/>
                </a:solidFill>
                <a:latin typeface="Century" panose="02040604050505020304" pitchFamily="18" charset="0"/>
                <a:ea typeface="DFKai-SB" pitchFamily="65" charset="-120"/>
                <a:cs typeface="Arial" charset="0"/>
              </a:rPr>
              <a:t>輝</a:t>
            </a:r>
            <a:r>
              <a:rPr kumimoji="0" lang="zh-TW" altLang="en-US"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 </a:t>
            </a:r>
            <a:r>
              <a:rPr lang="zh-TW" altLang="en-US" sz="5400" b="1" dirty="0">
                <a:solidFill>
                  <a:srgbClr val="002060"/>
                </a:solidFill>
                <a:latin typeface="Century" panose="02040604050505020304" pitchFamily="18" charset="0"/>
                <a:ea typeface="DFKai-SB" pitchFamily="65" charset="-120"/>
                <a:cs typeface="Arial" charset="0"/>
              </a:rPr>
              <a:t>傳</a:t>
            </a:r>
            <a:r>
              <a:rPr lang="zh-TW" altLang="en-US" sz="5400" b="1" dirty="0" smtClean="0">
                <a:solidFill>
                  <a:srgbClr val="002060"/>
                </a:solidFill>
                <a:latin typeface="Century" panose="02040604050505020304" pitchFamily="18" charset="0"/>
                <a:ea typeface="DFKai-SB" pitchFamily="65" charset="-120"/>
                <a:cs typeface="Arial" charset="0"/>
              </a:rPr>
              <a:t>道</a:t>
            </a:r>
            <a:endParaRPr lang="en-US" altLang="zh-TW" sz="5400" b="1" dirty="0" smtClean="0">
              <a:solidFill>
                <a:srgbClr val="002060"/>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lvl="0" algn="ctr" defTabSz="914134">
              <a:spcBef>
                <a:spcPct val="0"/>
              </a:spcBef>
              <a:buNone/>
              <a:defRPr/>
            </a:pPr>
            <a:r>
              <a:rPr lang="zh-TW" altLang="en-US" sz="4000" b="1" kern="0" dirty="0" smtClean="0">
                <a:solidFill>
                  <a:srgbClr val="002060"/>
                </a:solidFill>
                <a:latin typeface="DFKai-SB" panose="03000509000000000000" pitchFamily="65" charset="-120"/>
                <a:ea typeface="DFKai-SB" panose="03000509000000000000" pitchFamily="65" charset="-120"/>
                <a:cs typeface="Arial" charset="0"/>
              </a:rPr>
              <a:t>波特蘭靈糧堂</a:t>
            </a:r>
            <a:endParaRPr lang="en-US" altLang="zh-TW" sz="4000" b="1" kern="0"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134">
              <a:spcBef>
                <a:spcPct val="0"/>
              </a:spcBef>
              <a:buNone/>
              <a:defRPr/>
            </a:pPr>
            <a:endParaRPr lang="en-US" altLang="zh-TW" sz="700" b="1" kern="0" dirty="0">
              <a:solidFill>
                <a:srgbClr val="002060"/>
              </a:solidFill>
              <a:latin typeface="DFKai-SB" panose="03000509000000000000" pitchFamily="65" charset="-120"/>
              <a:ea typeface="DFKai-SB" panose="03000509000000000000" pitchFamily="65" charset="-120"/>
              <a:cs typeface="Arial" charset="0"/>
            </a:endParaRPr>
          </a:p>
          <a:p>
            <a:pPr lvl="0" algn="ctr" defTabSz="914134">
              <a:spcBef>
                <a:spcPct val="0"/>
              </a:spcBef>
              <a:buNone/>
              <a:defRPr/>
            </a:pP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June </a:t>
            </a:r>
            <a:r>
              <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20,  </a:t>
            </a: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2021</a:t>
            </a:r>
            <a:endPar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278952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589392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耶和華在他面前宣告說：「耶和華，耶和華，是有憐憫有恩典的　神，不輕易發怒，並有豐盛的慈愛和誠</a:t>
            </a:r>
            <a:r>
              <a:rPr kumimoji="1" lang="zh-TW" altLang="en-US" sz="4000" b="1" dirty="0" smtClean="0">
                <a:solidFill>
                  <a:srgbClr val="FFFFFF"/>
                </a:solidFill>
                <a:latin typeface="DFKai-SB" panose="03000509000000000000" pitchFamily="65" charset="-120"/>
                <a:ea typeface="DFKai-SB" panose="03000509000000000000" pitchFamily="65" charset="-120"/>
              </a:rPr>
              <a:t>實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出埃及記 </a:t>
            </a:r>
            <a:r>
              <a:rPr kumimoji="1" lang="en-US" altLang="zh-TW" sz="3200" b="1" dirty="0" smtClean="0">
                <a:solidFill>
                  <a:srgbClr val="FFFFFF"/>
                </a:solidFill>
                <a:latin typeface="Century" panose="02040604050505020304" pitchFamily="18" charset="0"/>
                <a:ea typeface="DFKai-SB" panose="03000509000000000000" pitchFamily="65" charset="-120"/>
              </a:rPr>
              <a:t>Exodus</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34:6</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“The LORD! The LORD! a God who is compassionate and </a:t>
            </a:r>
            <a:r>
              <a:rPr lang="en-US" altLang="zh-TW" sz="2800" b="1" dirty="0" smtClean="0">
                <a:solidFill>
                  <a:srgbClr val="FFFFFF"/>
                </a:solidFill>
                <a:latin typeface="Century" panose="02040604050505020304" pitchFamily="18" charset="0"/>
                <a:ea typeface="DFKai-SB" pitchFamily="65" charset="-120"/>
                <a:cs typeface="Arial" charset="0"/>
              </a:rPr>
              <a:t>merciful</a:t>
            </a:r>
            <a:r>
              <a:rPr lang="en-US" altLang="zh-TW" sz="2800" b="1" dirty="0">
                <a:solidFill>
                  <a:srgbClr val="FFFFFF"/>
                </a:solidFill>
                <a:latin typeface="Century" panose="02040604050505020304" pitchFamily="18" charset="0"/>
                <a:ea typeface="DFKai-SB" pitchFamily="65" charset="-120"/>
                <a:cs typeface="Arial" charset="0"/>
              </a:rPr>
              <a:t>, </a:t>
            </a:r>
            <a:r>
              <a:rPr lang="en-US" altLang="zh-TW" sz="3600" b="1" u="sng" dirty="0">
                <a:solidFill>
                  <a:srgbClr val="FFFF00"/>
                </a:solidFill>
                <a:latin typeface="Century" panose="02040604050505020304" pitchFamily="18" charset="0"/>
                <a:ea typeface="DFKai-SB" pitchFamily="65" charset="-120"/>
                <a:cs typeface="Arial" charset="0"/>
              </a:rPr>
              <a:t>very patient</a:t>
            </a:r>
            <a:r>
              <a:rPr lang="en-US" altLang="zh-TW" sz="2800" b="1" dirty="0">
                <a:solidFill>
                  <a:srgbClr val="FFFFFF"/>
                </a:solidFill>
                <a:latin typeface="Century" panose="02040604050505020304" pitchFamily="18" charset="0"/>
                <a:ea typeface="DFKai-SB" pitchFamily="65" charset="-120"/>
                <a:cs typeface="Arial" charset="0"/>
              </a:rPr>
              <a:t>, full of great loyalty and faithfulness” </a:t>
            </a:r>
            <a:endParaRPr lang="en-US" altLang="zh-TW" sz="2800" b="1" dirty="0" smtClean="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“The LORD, the LORD, a God merciful and gracious, </a:t>
            </a:r>
            <a:r>
              <a:rPr lang="en-US" altLang="zh-TW" sz="3600" b="1" u="sng" dirty="0">
                <a:solidFill>
                  <a:srgbClr val="FFFF00"/>
                </a:solidFill>
                <a:latin typeface="Century" panose="02040604050505020304" pitchFamily="18" charset="0"/>
                <a:ea typeface="DFKai-SB" pitchFamily="65" charset="-120"/>
                <a:cs typeface="Arial" charset="0"/>
              </a:rPr>
              <a:t>slow to anger</a:t>
            </a:r>
            <a:r>
              <a:rPr lang="en-US" altLang="zh-TW" sz="2800" b="1" dirty="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and </a:t>
            </a:r>
            <a:r>
              <a:rPr lang="en-US" altLang="zh-TW" sz="2800" b="1" dirty="0">
                <a:solidFill>
                  <a:srgbClr val="FFFFFF"/>
                </a:solidFill>
                <a:latin typeface="Century" panose="02040604050505020304" pitchFamily="18" charset="0"/>
                <a:ea typeface="DFKai-SB" pitchFamily="65" charset="-120"/>
                <a:cs typeface="Arial" charset="0"/>
              </a:rPr>
              <a:t>abounding in steadfast love and faithfulness</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51513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zh-TW" altLang="en-US" sz="6000" b="1" noProof="0" dirty="0">
                <a:solidFill>
                  <a:srgbClr val="002060"/>
                </a:solidFill>
                <a:latin typeface="DFKai-SB" panose="03000509000000000000" pitchFamily="65" charset="-120"/>
                <a:ea typeface="DFKai-SB" panose="03000509000000000000" pitchFamily="65" charset="-120"/>
                <a:cs typeface="Charis SIL" panose="02000500060000020004" pitchFamily="2" charset="0"/>
              </a:rPr>
              <a:t>兩代之</a:t>
            </a:r>
            <a:r>
              <a:rPr kumimoji="1" lang="zh-TW" altLang="en-US" sz="6000" b="1" noProof="0" dirty="0" smtClean="0">
                <a:solidFill>
                  <a:srgbClr val="002060"/>
                </a:solidFill>
                <a:latin typeface="DFKai-SB" panose="03000509000000000000" pitchFamily="65" charset="-120"/>
                <a:ea typeface="DFKai-SB" panose="03000509000000000000" pitchFamily="65" charset="-120"/>
                <a:cs typeface="Charis SIL" panose="02000500060000020004" pitchFamily="2" charset="0"/>
              </a:rPr>
              <a:t>間的醫</a:t>
            </a:r>
            <a:r>
              <a:rPr kumimoji="1" lang="zh-TW" altLang="en-US" sz="6000" b="1" noProof="0" dirty="0">
                <a:solidFill>
                  <a:srgbClr val="002060"/>
                </a:solidFill>
                <a:latin typeface="DFKai-SB" panose="03000509000000000000" pitchFamily="65" charset="-120"/>
                <a:ea typeface="DFKai-SB" panose="03000509000000000000" pitchFamily="65" charset="-120"/>
                <a:cs typeface="Charis SIL" panose="02000500060000020004" pitchFamily="2" charset="0"/>
              </a:rPr>
              <a:t>治</a:t>
            </a: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4000" b="1" dirty="0" smtClean="0">
                <a:solidFill>
                  <a:srgbClr val="002060"/>
                </a:solidFill>
                <a:latin typeface="Century" panose="02040604050505020304" pitchFamily="18" charset="0"/>
                <a:ea typeface="Charis SIL" panose="02000500060000020004" pitchFamily="2" charset="0"/>
                <a:cs typeface="Charis SIL" panose="02000500060000020004" pitchFamily="2" charset="0"/>
              </a:rPr>
              <a:t>Healing Between Two Generations</a:t>
            </a:r>
            <a:endParaRPr kumimoji="0" lang="en-US" altLang="zh-TW" sz="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0"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June 20,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245587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577081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看哪，耶和華大而可畏之日未到以前，我必差遣先知以利亞到你們那裡去。 </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他必使父親的心轉向兒女，兒女的心轉向父親，免得我來咒詛遍地。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瑪拉基書 </a:t>
            </a:r>
            <a:r>
              <a:rPr kumimoji="1" lang="en-US" altLang="zh-TW" sz="3200" b="1" dirty="0" smtClean="0">
                <a:solidFill>
                  <a:srgbClr val="FFFFFF"/>
                </a:solidFill>
                <a:latin typeface="Century" panose="02040604050505020304" pitchFamily="18" charset="0"/>
                <a:ea typeface="DFKai-SB" panose="03000509000000000000" pitchFamily="65" charset="-120"/>
              </a:rPr>
              <a:t>Malachi 4:5-6</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Behold</a:t>
            </a:r>
            <a:r>
              <a:rPr lang="en-US" altLang="zh-TW" sz="2800" b="1" dirty="0">
                <a:solidFill>
                  <a:srgbClr val="FFFFFF"/>
                </a:solidFill>
                <a:latin typeface="Century" panose="02040604050505020304" pitchFamily="18" charset="0"/>
                <a:ea typeface="DFKai-SB" pitchFamily="65" charset="-120"/>
                <a:cs typeface="Arial" charset="0"/>
              </a:rPr>
              <a:t>, I am going to send you Elijah the prophet before the coming of the great and terrible day of the Lord.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He will </a:t>
            </a:r>
            <a:r>
              <a:rPr lang="en-US" altLang="zh-TW" sz="2800" b="1" dirty="0" smtClean="0">
                <a:solidFill>
                  <a:srgbClr val="FFFFFF"/>
                </a:solidFill>
                <a:latin typeface="Century" panose="02040604050505020304" pitchFamily="18" charset="0"/>
                <a:ea typeface="DFKai-SB" pitchFamily="65" charset="-120"/>
                <a:cs typeface="Arial" charset="0"/>
              </a:rPr>
              <a:t>restore </a:t>
            </a:r>
            <a:r>
              <a:rPr lang="en-US" altLang="zh-TW" sz="2800" b="1" dirty="0">
                <a:solidFill>
                  <a:srgbClr val="FFFFFF"/>
                </a:solidFill>
                <a:latin typeface="Century" panose="02040604050505020304" pitchFamily="18" charset="0"/>
                <a:ea typeface="DFKai-SB" pitchFamily="65" charset="-120"/>
                <a:cs typeface="Arial" charset="0"/>
              </a:rPr>
              <a:t>the hearts of the fathers to their children and the hearts of the children to their fathers, so that I will not come and smite the land with a </a:t>
            </a:r>
            <a:r>
              <a:rPr lang="en-US" altLang="zh-TW" sz="2800" b="1" dirty="0" smtClean="0">
                <a:solidFill>
                  <a:srgbClr val="FFFFFF"/>
                </a:solidFill>
                <a:latin typeface="Century" panose="02040604050505020304" pitchFamily="18" charset="0"/>
                <a:ea typeface="DFKai-SB" pitchFamily="65" charset="-120"/>
                <a:cs typeface="Arial" charset="0"/>
              </a:rPr>
              <a:t>curse</a:t>
            </a:r>
            <a:r>
              <a:rPr lang="en-US" altLang="zh-TW" sz="2800" b="1" dirty="0">
                <a:solidFill>
                  <a:srgbClr val="FFFFFF"/>
                </a:solidFill>
                <a:latin typeface="Century" panose="02040604050505020304" pitchFamily="18" charset="0"/>
                <a:ea typeface="DFKai-SB" pitchFamily="65" charset="-120"/>
                <a:cs typeface="Arial" charset="0"/>
              </a:rPr>
              <a:t>.</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326374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6263253"/>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他要使許多以色列人回轉，歸於主─他們的　神</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必有以利亞的心志能力，行在主的前面，叫為父的心轉向兒女，叫悖逆的人轉從義人的智慧，又為主預備合用的百姓</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1400"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路加福</a:t>
            </a:r>
            <a:r>
              <a:rPr kumimoji="1" lang="zh-TW" altLang="en-US" sz="3600" b="1" dirty="0" smtClean="0">
                <a:solidFill>
                  <a:srgbClr val="FFFFFF"/>
                </a:solidFill>
                <a:latin typeface="DFKai-SB" panose="03000509000000000000" pitchFamily="65" charset="-120"/>
                <a:ea typeface="DFKai-SB" panose="03000509000000000000" pitchFamily="65" charset="-120"/>
              </a:rPr>
              <a:t>音 </a:t>
            </a:r>
            <a:r>
              <a:rPr kumimoji="1" lang="en-US" altLang="zh-TW" sz="3200" b="1" dirty="0" smtClean="0">
                <a:solidFill>
                  <a:srgbClr val="FFFFFF"/>
                </a:solidFill>
                <a:latin typeface="Century" panose="02040604050505020304" pitchFamily="18" charset="0"/>
                <a:ea typeface="DFKai-SB" panose="03000509000000000000" pitchFamily="65" charset="-120"/>
              </a:rPr>
              <a:t>Luke 1:16-17</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And he will turn many of the sons of Israel back to the Lord their God</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It is he who will go as a forerunner before Him in the spirit and power of Elijah, to turn the hearts of the fathers back to the children, and the disobedient to the attitude of the righteous, so as to make ready a people prepared for the Lord.</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434315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540002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57235</TotalTime>
  <Words>552</Words>
  <Application>Microsoft Office PowerPoint</Application>
  <PresentationFormat>Widescreen</PresentationFormat>
  <Paragraphs>127</Paragraphs>
  <Slides>15</Slides>
  <Notes>1</Notes>
  <HiddenSlides>0</HiddenSlides>
  <MMClips>0</MMClips>
  <ScaleCrop>false</ScaleCrop>
  <HeadingPairs>
    <vt:vector size="6" baseType="variant">
      <vt:variant>
        <vt:lpstr>Fonts Used</vt:lpstr>
      </vt:variant>
      <vt:variant>
        <vt:i4>19</vt:i4>
      </vt:variant>
      <vt:variant>
        <vt:lpstr>Theme</vt:lpstr>
      </vt:variant>
      <vt:variant>
        <vt:i4>11</vt:i4>
      </vt:variant>
      <vt:variant>
        <vt:lpstr>Slide Titles</vt:lpstr>
      </vt:variant>
      <vt:variant>
        <vt:i4>15</vt:i4>
      </vt:variant>
    </vt:vector>
  </HeadingPairs>
  <TitlesOfParts>
    <vt:vector size="45" baseType="lpstr">
      <vt:lpstr>Arial Unicode MS</vt:lpstr>
      <vt:lpstr>DengXian</vt:lpstr>
      <vt:lpstr>DFKai-SB</vt:lpstr>
      <vt:lpstr>DFKai-SB</vt:lpstr>
      <vt:lpstr>Microsoft YaHei</vt:lpstr>
      <vt:lpstr>新細明體</vt:lpstr>
      <vt:lpstr>宋体</vt:lpstr>
      <vt:lpstr>Arial</vt:lpstr>
      <vt:lpstr>Arial Narrow</vt:lpstr>
      <vt:lpstr>Calibri</vt:lpstr>
      <vt:lpstr>Calibri Light</vt:lpstr>
      <vt:lpstr>Cambria</vt:lpstr>
      <vt:lpstr>Century</vt:lpstr>
      <vt:lpstr>Charis SIL</vt:lpstr>
      <vt:lpstr>Franklin Gothic Medium</vt:lpstr>
      <vt:lpstr>Lucida Bright</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4900</cp:revision>
  <dcterms:created xsi:type="dcterms:W3CDTF">2014-11-02T05:55:36Z</dcterms:created>
  <dcterms:modified xsi:type="dcterms:W3CDTF">2021-06-21T18:14:41Z</dcterms:modified>
</cp:coreProperties>
</file>