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Lst>
  <p:notesMasterIdLst>
    <p:notesMasterId r:id="rId26"/>
  </p:notesMasterIdLst>
  <p:sldIdLst>
    <p:sldId id="11062" r:id="rId11"/>
    <p:sldId id="11083" r:id="rId12"/>
    <p:sldId id="11071" r:id="rId13"/>
    <p:sldId id="11105" r:id="rId14"/>
    <p:sldId id="11094" r:id="rId15"/>
    <p:sldId id="11095" r:id="rId16"/>
    <p:sldId id="11085" r:id="rId17"/>
    <p:sldId id="11106" r:id="rId18"/>
    <p:sldId id="11090" r:id="rId19"/>
    <p:sldId id="11091" r:id="rId20"/>
    <p:sldId id="11092" r:id="rId21"/>
    <p:sldId id="11093" r:id="rId22"/>
    <p:sldId id="11101" r:id="rId23"/>
    <p:sldId id="11102" r:id="rId24"/>
    <p:sldId id="10939" r:id="rId25"/>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CC66"/>
    <a:srgbClr val="FFCC00"/>
    <a:srgbClr val="CCFFCC"/>
    <a:srgbClr val="FF66CC"/>
    <a:srgbClr val="FFCCCC"/>
    <a:srgbClr val="FFFF99"/>
    <a:srgbClr val="FF99CC"/>
    <a:srgbClr val="FFCC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005" autoAdjust="0"/>
    <p:restoredTop sz="93583" autoAdjust="0"/>
  </p:normalViewPr>
  <p:slideViewPr>
    <p:cSldViewPr snapToGrid="0" snapToObjects="1">
      <p:cViewPr varScale="1">
        <p:scale>
          <a:sx n="66" d="100"/>
          <a:sy n="66" d="100"/>
        </p:scale>
        <p:origin x="636" y="3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7/4/2021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19811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7/4/2021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7/4/2021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fif"/><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743719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52400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zh-TW" altLang="en-US" sz="6000" b="1" dirty="0">
                <a:solidFill>
                  <a:srgbClr val="002060"/>
                </a:solidFill>
                <a:latin typeface="DFKai-SB" panose="03000509000000000000" pitchFamily="65" charset="-120"/>
                <a:ea typeface="DFKai-SB" panose="03000509000000000000" pitchFamily="65" charset="-120"/>
                <a:cs typeface="Charis SIL" panose="02000500060000020004" pitchFamily="2" charset="0"/>
              </a:rPr>
              <a:t>從懷疑到相信</a:t>
            </a:r>
            <a:endParaRPr kumimoji="1" lang="en-US" altLang="zh-TW" sz="200" b="1" i="0" u="none" strike="noStrike" kern="1200" cap="none" spc="0" normalizeH="0" baseline="0" noProof="0" dirty="0" smtClean="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00" b="1" i="0" u="none" strike="noStrike" kern="1200" cap="none" spc="0" normalizeH="0" baseline="0" noProof="0" dirty="0" smtClean="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00" b="1" i="0" u="none" strike="noStrike" kern="1200" cap="none" spc="0" normalizeH="0" baseline="0" noProof="0" dirty="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00" b="1" i="0" u="none" strike="noStrike" kern="1200" cap="none" spc="0" normalizeH="0" baseline="0" noProof="0" dirty="0" smtClean="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en-US" altLang="zh-TW" sz="4000" b="1" dirty="0" smtClean="0">
                <a:solidFill>
                  <a:srgbClr val="002060"/>
                </a:solidFill>
                <a:latin typeface="Century" panose="02040604050505020304" pitchFamily="18" charset="0"/>
                <a:ea typeface="Charis SIL" panose="02000500060000020004" pitchFamily="2" charset="0"/>
                <a:cs typeface="Charis SIL" panose="02000500060000020004" pitchFamily="2" charset="0"/>
              </a:rPr>
              <a:t>From Doubt to Belief</a:t>
            </a:r>
            <a:endParaRPr kumimoji="0" lang="en-US" altLang="zh-TW" sz="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0"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July </a:t>
            </a:r>
            <a:r>
              <a:rPr lang="en-US" altLang="zh-TW"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4</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2021</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2455873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193219"/>
            <a:ext cx="8959065" cy="3470181"/>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十一個門徒往加利利去，到了耶穌約定的山上。 </a:t>
            </a:r>
            <a:r>
              <a:rPr kumimoji="1" lang="zh-TW" altLang="en-US" sz="4000" b="1" dirty="0" smtClean="0">
                <a:solidFill>
                  <a:srgbClr val="FFFFFF"/>
                </a:solidFill>
                <a:latin typeface="DFKai-SB" panose="03000509000000000000" pitchFamily="65" charset="-120"/>
                <a:ea typeface="DFKai-SB" panose="03000509000000000000" pitchFamily="65" charset="-120"/>
              </a:rPr>
              <a:t>他</a:t>
            </a:r>
            <a:r>
              <a:rPr kumimoji="1" lang="zh-TW" altLang="en-US" sz="4000" b="1" dirty="0">
                <a:solidFill>
                  <a:srgbClr val="FFFFFF"/>
                </a:solidFill>
                <a:latin typeface="DFKai-SB" panose="03000509000000000000" pitchFamily="65" charset="-120"/>
                <a:ea typeface="DFKai-SB" panose="03000509000000000000" pitchFamily="65" charset="-120"/>
              </a:rPr>
              <a:t>們見了耶穌就拜他，然而還有人疑惑</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馬太福音</a:t>
            </a:r>
            <a:r>
              <a:rPr kumimoji="1" lang="zh-TW" altLang="en-US" sz="1200" b="1" dirty="0">
                <a:solidFill>
                  <a:srgbClr val="FFFFFF"/>
                </a:solidFill>
                <a:latin typeface="DFKai-SB" panose="03000509000000000000" pitchFamily="65" charset="-120"/>
                <a:ea typeface="DFKai-SB" panose="03000509000000000000" pitchFamily="65" charset="-120"/>
              </a:rPr>
              <a:t> </a:t>
            </a:r>
            <a:r>
              <a:rPr kumimoji="1" lang="en-US" altLang="zh-TW" sz="3200" b="1" dirty="0" smtClean="0">
                <a:solidFill>
                  <a:srgbClr val="FFFFFF"/>
                </a:solidFill>
                <a:latin typeface="Century" panose="02040604050505020304" pitchFamily="18" charset="0"/>
                <a:ea typeface="DFKai-SB" panose="03000509000000000000" pitchFamily="65" charset="-120"/>
              </a:rPr>
              <a:t>Matthew 28:16-17</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1" lang="en-US" altLang="zh-TW" sz="105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Then the eleven disciples went to Galilee, to the mountain where Jesus had told them to go. </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When they saw him, they worshiped him; but some doubted.</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9515139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193219"/>
            <a:ext cx="8959065" cy="4455066"/>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約翰在監裡聽見基督所做的事，就打發兩個門徒去</a:t>
            </a:r>
            <a:r>
              <a:rPr kumimoji="1" lang="zh-TW" altLang="en-US" sz="4000" b="1" dirty="0" smtClean="0">
                <a:solidFill>
                  <a:srgbClr val="FFFFFF"/>
                </a:solidFill>
                <a:latin typeface="DFKai-SB" panose="03000509000000000000" pitchFamily="65" charset="-120"/>
                <a:ea typeface="DFKai-SB" panose="03000509000000000000" pitchFamily="65" charset="-120"/>
              </a:rPr>
              <a:t>，問</a:t>
            </a:r>
            <a:r>
              <a:rPr kumimoji="1" lang="zh-TW" altLang="en-US" sz="4000" b="1" dirty="0">
                <a:solidFill>
                  <a:srgbClr val="FFFFFF"/>
                </a:solidFill>
                <a:latin typeface="DFKai-SB" panose="03000509000000000000" pitchFamily="65" charset="-120"/>
                <a:ea typeface="DFKai-SB" panose="03000509000000000000" pitchFamily="65" charset="-120"/>
              </a:rPr>
              <a:t>他說：「那將要來的是你嗎</a:t>
            </a:r>
            <a:r>
              <a:rPr kumimoji="1" lang="zh-TW" altLang="en-US" sz="4000" b="1" dirty="0" smtClean="0">
                <a:solidFill>
                  <a:srgbClr val="FFFFFF"/>
                </a:solidFill>
                <a:latin typeface="DFKai-SB" panose="03000509000000000000" pitchFamily="65" charset="-120"/>
                <a:ea typeface="DFKai-SB" panose="03000509000000000000" pitchFamily="65" charset="-120"/>
              </a:rPr>
              <a:t>？ 還</a:t>
            </a:r>
            <a:r>
              <a:rPr kumimoji="1" lang="zh-TW" altLang="en-US" sz="4000" b="1" dirty="0">
                <a:solidFill>
                  <a:srgbClr val="FFFFFF"/>
                </a:solidFill>
                <a:latin typeface="DFKai-SB" panose="03000509000000000000" pitchFamily="65" charset="-120"/>
                <a:ea typeface="DFKai-SB" panose="03000509000000000000" pitchFamily="65" charset="-120"/>
              </a:rPr>
              <a:t>是我們等候別人呢？」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馬太福音 </a:t>
            </a:r>
            <a:r>
              <a:rPr kumimoji="1" lang="en-US" altLang="zh-TW" sz="3200" b="1" dirty="0" smtClean="0">
                <a:solidFill>
                  <a:srgbClr val="FFFFFF"/>
                </a:solidFill>
                <a:latin typeface="Century" panose="02040604050505020304" pitchFamily="18" charset="0"/>
                <a:ea typeface="DFKai-SB" panose="03000509000000000000" pitchFamily="65" charset="-120"/>
              </a:rPr>
              <a:t>Matthew 11:2-3</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1" lang="en-US" altLang="zh-TW" sz="105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When John, who was in prison, heard about the deeds of the Messiah, he sent his </a:t>
            </a:r>
            <a:r>
              <a:rPr lang="en-US" altLang="zh-TW" sz="2800" b="1" dirty="0" smtClean="0">
                <a:solidFill>
                  <a:srgbClr val="FFFFFF"/>
                </a:solidFill>
                <a:latin typeface="Century" panose="02040604050505020304" pitchFamily="18" charset="0"/>
                <a:ea typeface="DFKai-SB" pitchFamily="65" charset="-120"/>
                <a:cs typeface="Arial" charset="0"/>
              </a:rPr>
              <a:t>disciples </a:t>
            </a:r>
            <a:r>
              <a:rPr lang="en-US" altLang="zh-TW" sz="2800" b="1" dirty="0">
                <a:solidFill>
                  <a:srgbClr val="FFFFFF"/>
                </a:solidFill>
                <a:latin typeface="Century" panose="02040604050505020304" pitchFamily="18" charset="0"/>
                <a:ea typeface="DFKai-SB" pitchFamily="65" charset="-120"/>
                <a:cs typeface="Arial" charset="0"/>
              </a:rPr>
              <a:t>to ask him, “Are you the one who is to come, or should we expect someone else?”</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4952333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55032" y="115821"/>
            <a:ext cx="10057179" cy="6436594"/>
          </a:xfrm>
        </p:spPr>
      </p:pic>
    </p:spTree>
    <p:extLst>
      <p:ext uri="{BB962C8B-B14F-4D97-AF65-F5344CB8AC3E}">
        <p14:creationId xmlns:p14="http://schemas.microsoft.com/office/powerpoint/2010/main" val="5994823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3907" y="154004"/>
            <a:ext cx="9946925" cy="6285827"/>
          </a:xfrm>
        </p:spPr>
      </p:pic>
      <p:sp>
        <p:nvSpPr>
          <p:cNvPr id="6" name="Rectangle 5"/>
          <p:cNvSpPr/>
          <p:nvPr/>
        </p:nvSpPr>
        <p:spPr>
          <a:xfrm>
            <a:off x="8176661" y="5674093"/>
            <a:ext cx="2098307" cy="659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93698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376100"/>
            <a:ext cx="8959065" cy="4770537"/>
          </a:xfrm>
          <a:prstGeom prst="rect">
            <a:avLst/>
          </a:prstGeom>
        </p:spPr>
        <p:txBody>
          <a:bodyPr wrap="square">
            <a:spAutoFit/>
          </a:bodyPr>
          <a:lstStyle/>
          <a:p>
            <a:pPr lvl="0" defTabSz="914400" fontAlgn="base">
              <a:spcBef>
                <a:spcPct val="0"/>
              </a:spcBef>
              <a:spcAft>
                <a:spcPct val="0"/>
              </a:spcAft>
              <a:defRPr/>
            </a:pPr>
            <a:r>
              <a:rPr kumimoji="1" lang="en-US" altLang="zh-TW" sz="3600" b="1" dirty="0" smtClean="0">
                <a:solidFill>
                  <a:srgbClr val="FFFFFF"/>
                </a:solidFill>
                <a:latin typeface="Century" panose="02040604050505020304" pitchFamily="18" charset="0"/>
                <a:ea typeface="DFKai-SB" panose="03000509000000000000" pitchFamily="65" charset="-120"/>
              </a:rPr>
              <a:t>Timothy Keller  </a:t>
            </a:r>
            <a:r>
              <a:rPr kumimoji="1" lang="zh-TW" altLang="en-US" sz="4000" b="1" dirty="0" smtClean="0">
                <a:solidFill>
                  <a:srgbClr val="FFFFFF"/>
                </a:solidFill>
                <a:latin typeface="DFKai-SB" panose="03000509000000000000" pitchFamily="65" charset="-120"/>
                <a:ea typeface="DFKai-SB" panose="03000509000000000000" pitchFamily="65" charset="-120"/>
              </a:rPr>
              <a:t>提</a:t>
            </a:r>
            <a:r>
              <a:rPr kumimoji="1" lang="zh-TW" altLang="en-US" sz="4000" b="1" dirty="0">
                <a:solidFill>
                  <a:srgbClr val="FFFFFF"/>
                </a:solidFill>
                <a:latin typeface="DFKai-SB" panose="03000509000000000000" pitchFamily="65" charset="-120"/>
                <a:ea typeface="DFKai-SB" panose="03000509000000000000" pitchFamily="65" charset="-120"/>
              </a:rPr>
              <a:t>姆</a:t>
            </a:r>
            <a:r>
              <a:rPr kumimoji="1" lang="en-US" altLang="zh-TW" sz="4000" b="1" dirty="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凱</a:t>
            </a:r>
            <a:r>
              <a:rPr kumimoji="1" lang="zh-TW" altLang="en-US" sz="4000" b="1" dirty="0" smtClean="0">
                <a:solidFill>
                  <a:srgbClr val="FFFFFF"/>
                </a:solidFill>
                <a:latin typeface="DFKai-SB" panose="03000509000000000000" pitchFamily="65" charset="-120"/>
                <a:ea typeface="DFKai-SB" panose="03000509000000000000" pitchFamily="65" charset="-120"/>
              </a:rPr>
              <a:t>勒牧師說</a:t>
            </a:r>
            <a:r>
              <a:rPr kumimoji="1" lang="zh-TW" altLang="en-US" sz="4000" b="1" dirty="0">
                <a:solidFill>
                  <a:srgbClr val="FFFFFF"/>
                </a:solidFill>
                <a:latin typeface="DFKai-SB" panose="03000509000000000000" pitchFamily="65" charset="-120"/>
                <a:ea typeface="DFKai-SB" panose="03000509000000000000" pitchFamily="65" charset="-120"/>
              </a:rPr>
              <a:t>：「沒有懷疑的信仰，就像一個身體內沒有抗體的人</a:t>
            </a:r>
            <a:r>
              <a:rPr kumimoji="1" lang="en-US" altLang="zh-TW" sz="4000" b="1" dirty="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如果一個人未能耐心地傾聽自己內心的懷疑，他的信心可能在一夜間崩潰</a:t>
            </a:r>
            <a:r>
              <a:rPr kumimoji="1" lang="en-US" altLang="zh-TW" sz="4000" b="1" dirty="0">
                <a:solidFill>
                  <a:srgbClr val="FFFFFF"/>
                </a:solidFill>
                <a:latin typeface="DFKai-SB" panose="03000509000000000000" pitchFamily="65" charset="-120"/>
                <a:ea typeface="DFKai-SB" panose="03000509000000000000" pitchFamily="65" charset="-120"/>
              </a:rPr>
              <a:t>……</a:t>
            </a:r>
            <a:r>
              <a:rPr kumimoji="1"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24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 </a:t>
            </a:r>
            <a:r>
              <a:rPr kumimoji="1" lang="en-US" altLang="zh-TW" sz="4000" b="1" dirty="0" smtClean="0">
                <a:solidFill>
                  <a:srgbClr val="FFFFFF"/>
                </a:solidFill>
                <a:latin typeface="DFKai-SB" panose="03000509000000000000" pitchFamily="65" charset="-120"/>
                <a:ea typeface="DFKai-SB" panose="03000509000000000000" pitchFamily="65" charset="-120"/>
              </a:rPr>
              <a:t>[</a:t>
            </a:r>
            <a:r>
              <a:rPr kumimoji="1" lang="zh-TW" altLang="en-US" sz="4000" b="1" dirty="0" smtClean="0">
                <a:solidFill>
                  <a:srgbClr val="FFFFFF"/>
                </a:solidFill>
                <a:latin typeface="DFKai-SB" panose="03000509000000000000" pitchFamily="65" charset="-120"/>
                <a:ea typeface="DFKai-SB" panose="03000509000000000000" pitchFamily="65" charset="-120"/>
              </a:rPr>
              <a:t>我</a:t>
            </a:r>
            <a:r>
              <a:rPr kumimoji="1" lang="zh-TW" altLang="en-US" sz="4000" b="1" dirty="0">
                <a:solidFill>
                  <a:srgbClr val="FFFFFF"/>
                </a:solidFill>
                <a:latin typeface="DFKai-SB" panose="03000509000000000000" pitchFamily="65" charset="-120"/>
                <a:ea typeface="DFKai-SB" panose="03000509000000000000" pitchFamily="65" charset="-120"/>
              </a:rPr>
              <a:t>為什麼相信</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en-US" altLang="zh-TW" sz="4000" b="1" dirty="0" smtClean="0">
                <a:solidFill>
                  <a:srgbClr val="FFFFFF"/>
                </a:solidFill>
                <a:latin typeface="DFKai-SB" panose="03000509000000000000" pitchFamily="65" charset="-120"/>
                <a:ea typeface="DFKai-SB" panose="03000509000000000000" pitchFamily="65" charset="-120"/>
              </a:rPr>
              <a:t>]</a:t>
            </a:r>
            <a:r>
              <a:rPr kumimoji="1" lang="zh-TW" altLang="en-US" sz="4000" b="1" dirty="0" smtClean="0">
                <a:solidFill>
                  <a:srgbClr val="FFFFFF"/>
                </a:solidFill>
                <a:latin typeface="DFKai-SB" panose="03000509000000000000" pitchFamily="65" charset="-120"/>
                <a:ea typeface="DFKai-SB" panose="03000509000000000000" pitchFamily="65" charset="-120"/>
              </a:rPr>
              <a:t> </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dirty="0">
                <a:solidFill>
                  <a:srgbClr val="FFFFFF"/>
                </a:solidFill>
                <a:latin typeface="DFKai-SB" panose="03000509000000000000" pitchFamily="65" charset="-120"/>
                <a:ea typeface="DFKai-SB" panose="03000509000000000000" pitchFamily="65" charset="-120"/>
              </a:rPr>
              <a:t>	</a:t>
            </a:r>
            <a:r>
              <a:rPr kumimoji="1" lang="en-US" altLang="zh-TW" sz="4000" b="1" dirty="0" smtClean="0">
                <a:solidFill>
                  <a:srgbClr val="FFFFFF"/>
                </a:solidFill>
                <a:latin typeface="DFKai-SB" panose="03000509000000000000" pitchFamily="65" charset="-120"/>
                <a:ea typeface="DFKai-SB" panose="03000509000000000000" pitchFamily="65" charset="-120"/>
              </a:rPr>
              <a:t>   			“</a:t>
            </a:r>
            <a:r>
              <a:rPr kumimoji="1" lang="en-US" altLang="zh-TW" sz="3600" b="1" dirty="0" smtClean="0">
                <a:solidFill>
                  <a:srgbClr val="FFFFFF"/>
                </a:solidFill>
                <a:latin typeface="Century" panose="02040604050505020304" pitchFamily="18" charset="0"/>
                <a:ea typeface="DFKai-SB" panose="03000509000000000000" pitchFamily="65" charset="-120"/>
              </a:rPr>
              <a:t>The </a:t>
            </a:r>
            <a:r>
              <a:rPr kumimoji="1" lang="en-US" altLang="zh-TW" sz="3600" b="1" dirty="0">
                <a:solidFill>
                  <a:srgbClr val="FFFFFF"/>
                </a:solidFill>
                <a:latin typeface="Century" panose="02040604050505020304" pitchFamily="18" charset="0"/>
                <a:ea typeface="DFKai-SB" panose="03000509000000000000" pitchFamily="65" charset="-120"/>
              </a:rPr>
              <a:t>Reason for </a:t>
            </a:r>
            <a:r>
              <a:rPr kumimoji="1" lang="en-US" altLang="zh-TW" sz="3600" b="1" dirty="0" smtClean="0">
                <a:solidFill>
                  <a:srgbClr val="FFFFFF"/>
                </a:solidFill>
                <a:latin typeface="Century" panose="02040604050505020304" pitchFamily="18" charset="0"/>
                <a:ea typeface="DFKai-SB" panose="03000509000000000000" pitchFamily="65" charset="-120"/>
              </a:rPr>
              <a:t>God”</a:t>
            </a:r>
            <a:endParaRPr kumimoji="1" lang="zh-TW" altLang="en-US" sz="4400" b="1" dirty="0">
              <a:solidFill>
                <a:srgbClr val="FFFFFF"/>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3246840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7480" y="288757"/>
            <a:ext cx="9384632" cy="4832092"/>
          </a:xfrm>
          <a:prstGeom prst="rect">
            <a:avLst/>
          </a:prstGeom>
        </p:spPr>
        <p:txBody>
          <a:bodyPr wrap="square">
            <a:spAutoFit/>
          </a:bodyPr>
          <a:lstStyle/>
          <a:p>
            <a:pPr algn="ctr" defTabSz="914400" fontAlgn="base">
              <a:spcBef>
                <a:spcPct val="0"/>
              </a:spcBef>
              <a:spcAft>
                <a:spcPct val="0"/>
              </a:spcAft>
              <a:defRPr/>
            </a:pPr>
            <a:r>
              <a:rPr kumimoji="1" lang="zh-TW" altLang="en-US" sz="4800" b="1" dirty="0" smtClean="0">
                <a:solidFill>
                  <a:srgbClr val="FFFFFF"/>
                </a:solidFill>
                <a:latin typeface="Century" panose="02040604050505020304" pitchFamily="18" charset="0"/>
                <a:ea typeface="DFKai-SB" panose="03000509000000000000" pitchFamily="65" charset="-120"/>
              </a:rPr>
              <a:t>面對「懷疑」</a:t>
            </a:r>
            <a:endParaRPr kumimoji="1" lang="en-US" altLang="zh-TW" sz="4800" b="1" dirty="0" smtClean="0">
              <a:solidFill>
                <a:srgbClr val="FFFFFF"/>
              </a:solidFill>
              <a:latin typeface="Century" panose="02040604050505020304" pitchFamily="18" charset="0"/>
              <a:ea typeface="DFKai-SB" panose="03000509000000000000" pitchFamily="65" charset="-120"/>
            </a:endParaRPr>
          </a:p>
          <a:p>
            <a:pPr defTabSz="914400" fontAlgn="base">
              <a:spcBef>
                <a:spcPct val="0"/>
              </a:spcBef>
              <a:spcAft>
                <a:spcPct val="0"/>
              </a:spcAft>
              <a:defRPr/>
            </a:pPr>
            <a:endParaRPr kumimoji="1" lang="en-US" altLang="zh-TW" sz="2000" b="1" dirty="0" smtClean="0">
              <a:solidFill>
                <a:srgbClr val="FFFFFF"/>
              </a:solidFill>
              <a:latin typeface="Century" panose="02040604050505020304" pitchFamily="18" charset="0"/>
              <a:ea typeface="DFKai-SB" panose="03000509000000000000" pitchFamily="65" charset="-120"/>
            </a:endParaRPr>
          </a:p>
          <a:p>
            <a:pPr marL="571500" indent="-571500" defTabSz="914400" fontAlgn="base">
              <a:spcBef>
                <a:spcPct val="0"/>
              </a:spcBef>
              <a:spcAft>
                <a:spcPct val="0"/>
              </a:spcAft>
              <a:buFont typeface="Wingdings" panose="05000000000000000000" pitchFamily="2" charset="2"/>
              <a:buChar char="§"/>
              <a:defRPr/>
            </a:pPr>
            <a:r>
              <a:rPr kumimoji="1" lang="zh-TW" altLang="en-US" sz="4000" b="1" dirty="0" smtClean="0">
                <a:solidFill>
                  <a:srgbClr val="FFFFFF"/>
                </a:solidFill>
                <a:latin typeface="Century" panose="02040604050505020304" pitchFamily="18" charset="0"/>
                <a:ea typeface="DFKai-SB" panose="03000509000000000000" pitchFamily="65" charset="-120"/>
              </a:rPr>
              <a:t>試</a:t>
            </a:r>
            <a:r>
              <a:rPr kumimoji="1" lang="zh-TW" altLang="en-US" sz="4000" b="1" dirty="0">
                <a:solidFill>
                  <a:srgbClr val="FFFFFF"/>
                </a:solidFill>
                <a:latin typeface="Century" panose="02040604050505020304" pitchFamily="18" charset="0"/>
                <a:ea typeface="DFKai-SB" panose="03000509000000000000" pitchFamily="65" charset="-120"/>
              </a:rPr>
              <a:t>著忽略你</a:t>
            </a:r>
            <a:r>
              <a:rPr kumimoji="1" lang="zh-TW" altLang="en-US" sz="4000" b="1" dirty="0" smtClean="0">
                <a:solidFill>
                  <a:srgbClr val="FFFFFF"/>
                </a:solidFill>
                <a:latin typeface="Century" panose="02040604050505020304" pitchFamily="18" charset="0"/>
                <a:ea typeface="DFKai-SB" panose="03000509000000000000" pitchFamily="65" charset="-120"/>
              </a:rPr>
              <a:t>的懷疑並</a:t>
            </a:r>
            <a:r>
              <a:rPr kumimoji="1" lang="zh-TW" altLang="en-US" sz="4000" b="1" dirty="0">
                <a:solidFill>
                  <a:srgbClr val="FFFFFF"/>
                </a:solidFill>
                <a:latin typeface="Century" panose="02040604050505020304" pitchFamily="18" charset="0"/>
                <a:ea typeface="DFKai-SB" panose="03000509000000000000" pitchFamily="65" charset="-120"/>
              </a:rPr>
              <a:t>不會讓它們消</a:t>
            </a:r>
            <a:r>
              <a:rPr kumimoji="1" lang="zh-TW" altLang="en-US" sz="4000" b="1" dirty="0" smtClean="0">
                <a:solidFill>
                  <a:srgbClr val="FFFFFF"/>
                </a:solidFill>
                <a:latin typeface="Century" panose="02040604050505020304" pitchFamily="18" charset="0"/>
                <a:ea typeface="DFKai-SB" panose="03000509000000000000" pitchFamily="65" charset="-120"/>
              </a:rPr>
              <a:t>失</a:t>
            </a:r>
            <a:endParaRPr kumimoji="1" lang="en-US" altLang="zh-TW" sz="4000" b="1" dirty="0" smtClean="0">
              <a:solidFill>
                <a:srgbClr val="FFFFFF"/>
              </a:solidFill>
              <a:latin typeface="Century" panose="02040604050505020304" pitchFamily="18" charset="0"/>
              <a:ea typeface="DFKai-SB" panose="03000509000000000000" pitchFamily="65" charset="-120"/>
            </a:endParaRPr>
          </a:p>
          <a:p>
            <a:pPr marL="571500" indent="-571500" defTabSz="914400" fontAlgn="base">
              <a:spcBef>
                <a:spcPct val="0"/>
              </a:spcBef>
              <a:spcAft>
                <a:spcPct val="0"/>
              </a:spcAft>
              <a:buFont typeface="Wingdings" panose="05000000000000000000" pitchFamily="2" charset="2"/>
              <a:buChar char="§"/>
              <a:defRPr/>
            </a:pPr>
            <a:endParaRPr kumimoji="1" lang="zh-TW" altLang="en-US" sz="4000" b="1" dirty="0">
              <a:solidFill>
                <a:srgbClr val="FFFFFF"/>
              </a:solidFill>
              <a:latin typeface="Century" panose="02040604050505020304" pitchFamily="18" charset="0"/>
              <a:ea typeface="DFKai-SB" panose="03000509000000000000" pitchFamily="65" charset="-120"/>
            </a:endParaRPr>
          </a:p>
          <a:p>
            <a:pPr marL="571500" indent="-571500" defTabSz="914400" fontAlgn="base">
              <a:spcBef>
                <a:spcPct val="0"/>
              </a:spcBef>
              <a:spcAft>
                <a:spcPct val="0"/>
              </a:spcAft>
              <a:buFont typeface="Wingdings" panose="05000000000000000000" pitchFamily="2" charset="2"/>
              <a:buChar char="§"/>
              <a:defRPr/>
            </a:pPr>
            <a:r>
              <a:rPr kumimoji="1" lang="zh-TW" altLang="en-US" sz="4000" b="1" dirty="0">
                <a:solidFill>
                  <a:srgbClr val="FFFFFF"/>
                </a:solidFill>
                <a:latin typeface="Century" panose="02040604050505020304" pitchFamily="18" charset="0"/>
                <a:ea typeface="DFKai-SB" panose="03000509000000000000" pitchFamily="65" charset="-120"/>
              </a:rPr>
              <a:t>很多人其實跟你一樣有懷疑</a:t>
            </a:r>
          </a:p>
          <a:p>
            <a:pPr marL="571500" indent="-571500" defTabSz="914400" fontAlgn="base">
              <a:spcBef>
                <a:spcPct val="0"/>
              </a:spcBef>
              <a:spcAft>
                <a:spcPct val="0"/>
              </a:spcAft>
              <a:buFont typeface="Wingdings" panose="05000000000000000000" pitchFamily="2" charset="2"/>
              <a:buChar char="§"/>
              <a:defRPr/>
            </a:pPr>
            <a:endParaRPr kumimoji="1" lang="en-US" altLang="zh-TW" sz="4000" b="1" dirty="0" smtClean="0">
              <a:solidFill>
                <a:srgbClr val="FFFFFF"/>
              </a:solidFill>
              <a:latin typeface="Century" panose="02040604050505020304" pitchFamily="18" charset="0"/>
              <a:ea typeface="DFKai-SB" panose="03000509000000000000" pitchFamily="65" charset="-120"/>
            </a:endParaRPr>
          </a:p>
          <a:p>
            <a:pPr marL="571500" indent="-571500" defTabSz="914400" fontAlgn="base">
              <a:spcBef>
                <a:spcPct val="0"/>
              </a:spcBef>
              <a:spcAft>
                <a:spcPct val="0"/>
              </a:spcAft>
              <a:buFont typeface="Wingdings" panose="05000000000000000000" pitchFamily="2" charset="2"/>
              <a:buChar char="§"/>
              <a:defRPr/>
            </a:pPr>
            <a:r>
              <a:rPr kumimoji="1" lang="zh-TW" altLang="en-US" sz="4000" b="1" dirty="0" smtClean="0">
                <a:solidFill>
                  <a:srgbClr val="FFFFFF"/>
                </a:solidFill>
                <a:latin typeface="DFKai-SB" panose="03000509000000000000" pitchFamily="65" charset="-120"/>
                <a:ea typeface="DFKai-SB" panose="03000509000000000000" pitchFamily="65" charset="-120"/>
              </a:rPr>
              <a:t>誠</a:t>
            </a:r>
            <a:r>
              <a:rPr kumimoji="1" lang="zh-TW" altLang="en-US" sz="4000" b="1" dirty="0">
                <a:solidFill>
                  <a:srgbClr val="FFFFFF"/>
                </a:solidFill>
                <a:latin typeface="DFKai-SB" panose="03000509000000000000" pitchFamily="65" charset="-120"/>
                <a:ea typeface="DFKai-SB" panose="03000509000000000000" pitchFamily="65" charset="-120"/>
              </a:rPr>
              <a:t>實分享你的信仰經歷（包含懷疑）可以幫助其他人</a:t>
            </a:r>
            <a:endParaRPr kumimoji="1" lang="en-US" altLang="zh-TW" sz="4000"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30721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193219"/>
            <a:ext cx="8959065" cy="4947508"/>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所以，你們當聽這撒種的比喻。 </a:t>
            </a:r>
            <a:r>
              <a:rPr kumimoji="1" lang="zh-TW" altLang="en-US" sz="4000" b="1" dirty="0" smtClean="0">
                <a:solidFill>
                  <a:srgbClr val="FFFFFF"/>
                </a:solidFill>
                <a:latin typeface="DFKai-SB" panose="03000509000000000000" pitchFamily="65" charset="-120"/>
                <a:ea typeface="DFKai-SB" panose="03000509000000000000" pitchFamily="65" charset="-120"/>
              </a:rPr>
              <a:t>凡</a:t>
            </a:r>
            <a:r>
              <a:rPr kumimoji="1" lang="zh-TW" altLang="en-US" sz="4000" b="1" dirty="0">
                <a:solidFill>
                  <a:srgbClr val="FFFFFF"/>
                </a:solidFill>
                <a:latin typeface="DFKai-SB" panose="03000509000000000000" pitchFamily="65" charset="-120"/>
                <a:ea typeface="DFKai-SB" panose="03000509000000000000" pitchFamily="65" charset="-120"/>
              </a:rPr>
              <a:t>聽見天國道理不明白的，那惡者就來，把所撒在他心裡的奪了去；這就是撒在路旁的了。 </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馬太福音 </a:t>
            </a:r>
            <a:r>
              <a:rPr kumimoji="1"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Matthew 13:18-19</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5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“Listen then to what the parable of the sower means: </a:t>
            </a:r>
            <a:r>
              <a:rPr lang="en-US" altLang="zh-TW" sz="2800" b="1" dirty="0" smtClean="0">
                <a:solidFill>
                  <a:srgbClr val="FFFFFF"/>
                </a:solidFill>
                <a:latin typeface="Century" panose="02040604050505020304" pitchFamily="18" charset="0"/>
                <a:ea typeface="DFKai-SB" pitchFamily="65" charset="-120"/>
                <a:cs typeface="Arial" charset="0"/>
              </a:rPr>
              <a:t>When </a:t>
            </a:r>
            <a:r>
              <a:rPr lang="en-US" altLang="zh-TW" sz="2800" b="1" dirty="0">
                <a:solidFill>
                  <a:srgbClr val="FFFFFF"/>
                </a:solidFill>
                <a:latin typeface="Century" panose="02040604050505020304" pitchFamily="18" charset="0"/>
                <a:ea typeface="DFKai-SB" pitchFamily="65" charset="-120"/>
                <a:cs typeface="Arial" charset="0"/>
              </a:rPr>
              <a:t>anyone hears the message about the kingdom and does not understand it, the evil one comes and snatches away what was sown in their heart. This is the seed sown along the path.</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5966370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193219"/>
            <a:ext cx="8959065" cy="5501506"/>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撒在石頭地上的，就是人聽了道，當下歡喜領受</a:t>
            </a:r>
            <a:r>
              <a:rPr kumimoji="1" lang="zh-TW" altLang="en-US" sz="4000" b="1" dirty="0" smtClean="0">
                <a:solidFill>
                  <a:srgbClr val="FFFFFF"/>
                </a:solidFill>
                <a:latin typeface="DFKai-SB" panose="03000509000000000000" pitchFamily="65" charset="-120"/>
                <a:ea typeface="DFKai-SB" panose="03000509000000000000" pitchFamily="65" charset="-120"/>
              </a:rPr>
              <a:t>，只</a:t>
            </a:r>
            <a:r>
              <a:rPr kumimoji="1" lang="zh-TW" altLang="en-US" sz="4000" b="1" dirty="0">
                <a:solidFill>
                  <a:srgbClr val="FFFFFF"/>
                </a:solidFill>
                <a:latin typeface="DFKai-SB" panose="03000509000000000000" pitchFamily="65" charset="-120"/>
                <a:ea typeface="DFKai-SB" panose="03000509000000000000" pitchFamily="65" charset="-120"/>
              </a:rPr>
              <a:t>因心裡沒有根，不過是暫時的，及至為道遭了患難，或是受了逼迫，立刻就跌倒了。 </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馬太福音 </a:t>
            </a:r>
            <a:r>
              <a:rPr kumimoji="1"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Matthew 13:20-21</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5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The seed falling on rocky ground refers to someone who hears the word and at once receives it with joy. </a:t>
            </a:r>
            <a:r>
              <a:rPr lang="en-US" altLang="zh-TW" sz="2800" b="1" dirty="0" smtClean="0">
                <a:solidFill>
                  <a:srgbClr val="FFFFFF"/>
                </a:solidFill>
                <a:latin typeface="Century" panose="02040604050505020304" pitchFamily="18" charset="0"/>
                <a:ea typeface="DFKai-SB" pitchFamily="65" charset="-120"/>
                <a:cs typeface="Arial" charset="0"/>
              </a:rPr>
              <a:t>But </a:t>
            </a:r>
            <a:r>
              <a:rPr lang="en-US" altLang="zh-TW" sz="2800" b="1" dirty="0">
                <a:solidFill>
                  <a:srgbClr val="FFFFFF"/>
                </a:solidFill>
                <a:latin typeface="Century" panose="02040604050505020304" pitchFamily="18" charset="0"/>
                <a:ea typeface="DFKai-SB" pitchFamily="65" charset="-120"/>
                <a:cs typeface="Arial" charset="0"/>
              </a:rPr>
              <a:t>since they have no root, they last only a short time. When trouble or persecution comes because of the word, they quickly fall away.</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3903181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193219"/>
            <a:ext cx="8959065" cy="3901068"/>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撒在荊棘裡的，就是人聽了道，後來有世上的思慮、錢財的迷惑把道擠住了，不能結</a:t>
            </a:r>
            <a:r>
              <a:rPr kumimoji="1" lang="zh-TW" altLang="en-US" sz="4000" b="1" dirty="0" smtClean="0">
                <a:solidFill>
                  <a:srgbClr val="FFFFFF"/>
                </a:solidFill>
                <a:latin typeface="DFKai-SB" panose="03000509000000000000" pitchFamily="65" charset="-120"/>
                <a:ea typeface="DFKai-SB" panose="03000509000000000000" pitchFamily="65" charset="-120"/>
              </a:rPr>
              <a:t>實。 </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馬太福音 </a:t>
            </a:r>
            <a:r>
              <a:rPr kumimoji="1"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Matthew 13:22</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5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The seed falling among the thorns refers to someone who hears the word, but the worries of this life and the deceitfulness of wealth choke the word, making it unfruitful.</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313917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193219"/>
            <a:ext cx="8959065" cy="3901068"/>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撒在好地上的，就是人聽道明白了，後來結實，有一百倍的，有六十倍的，有三十倍的。</a:t>
            </a:r>
            <a:r>
              <a:rPr kumimoji="1" lang="zh-TW" altLang="en-US" sz="4000" b="1" dirty="0" smtClean="0">
                <a:solidFill>
                  <a:srgbClr val="FFFFFF"/>
                </a:solidFill>
                <a:latin typeface="DFKai-SB" panose="03000509000000000000" pitchFamily="65" charset="-120"/>
                <a:ea typeface="DFKai-SB" panose="03000509000000000000" pitchFamily="65" charset="-120"/>
              </a:rPr>
              <a:t>」 </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馬太福音 </a:t>
            </a:r>
            <a:r>
              <a:rPr kumimoji="1"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Matthew 13:23</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5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But the seed falling on good soil refers to someone who hears the word and understands it. </a:t>
            </a:r>
            <a:r>
              <a:rPr lang="zh-TW" altLang="en-US" sz="2800" b="1" dirty="0" smtClean="0">
                <a:solidFill>
                  <a:srgbClr val="FFFFFF"/>
                </a:solidFill>
                <a:latin typeface="Century" panose="02040604050505020304" pitchFamily="18" charset="0"/>
                <a:ea typeface="DFKai-SB" pitchFamily="65" charset="-120"/>
                <a:cs typeface="Arial" charset="0"/>
              </a:rPr>
              <a:t> </a:t>
            </a:r>
            <a:r>
              <a:rPr lang="en-US" altLang="zh-TW" sz="2800" b="1" dirty="0" smtClean="0">
                <a:solidFill>
                  <a:srgbClr val="FFFFFF"/>
                </a:solidFill>
                <a:latin typeface="Century" panose="02040604050505020304" pitchFamily="18" charset="0"/>
                <a:ea typeface="DFKai-SB" pitchFamily="65" charset="-120"/>
                <a:cs typeface="Arial" charset="0"/>
              </a:rPr>
              <a:t>This </a:t>
            </a:r>
            <a:r>
              <a:rPr lang="en-US" altLang="zh-TW" sz="2800" b="1" dirty="0">
                <a:solidFill>
                  <a:srgbClr val="FFFFFF"/>
                </a:solidFill>
                <a:latin typeface="Century" panose="02040604050505020304" pitchFamily="18" charset="0"/>
                <a:ea typeface="DFKai-SB" pitchFamily="65" charset="-120"/>
                <a:cs typeface="Arial" charset="0"/>
              </a:rPr>
              <a:t>is the one who produces a crop, yielding a hundred, sixty or thirty times what was sown.”</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7732295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068" y="0"/>
            <a:ext cx="8667863" cy="6858000"/>
          </a:xfrm>
          <a:prstGeom prst="rect">
            <a:avLst/>
          </a:prstGeom>
        </p:spPr>
      </p:pic>
    </p:spTree>
    <p:extLst>
      <p:ext uri="{BB962C8B-B14F-4D97-AF65-F5344CB8AC3E}">
        <p14:creationId xmlns:p14="http://schemas.microsoft.com/office/powerpoint/2010/main" val="11809055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79" y="0"/>
            <a:ext cx="10938712" cy="7389063"/>
          </a:xfrm>
          <a:prstGeom prst="rect">
            <a:avLst/>
          </a:prstGeom>
        </p:spPr>
      </p:pic>
    </p:spTree>
    <p:extLst>
      <p:ext uri="{BB962C8B-B14F-4D97-AF65-F5344CB8AC3E}">
        <p14:creationId xmlns:p14="http://schemas.microsoft.com/office/powerpoint/2010/main" val="1027351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540002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57531</TotalTime>
  <Words>728</Words>
  <Application>Microsoft Office PowerPoint</Application>
  <PresentationFormat>Widescreen</PresentationFormat>
  <Paragraphs>97</Paragraphs>
  <Slides>15</Slides>
  <Notes>1</Notes>
  <HiddenSlides>0</HiddenSlides>
  <MMClips>0</MMClips>
  <ScaleCrop>false</ScaleCrop>
  <HeadingPairs>
    <vt:vector size="6" baseType="variant">
      <vt:variant>
        <vt:lpstr>Fonts Used</vt:lpstr>
      </vt:variant>
      <vt:variant>
        <vt:i4>16</vt:i4>
      </vt:variant>
      <vt:variant>
        <vt:lpstr>Theme</vt:lpstr>
      </vt:variant>
      <vt:variant>
        <vt:i4>10</vt:i4>
      </vt:variant>
      <vt:variant>
        <vt:lpstr>Slide Titles</vt:lpstr>
      </vt:variant>
      <vt:variant>
        <vt:i4>15</vt:i4>
      </vt:variant>
    </vt:vector>
  </HeadingPairs>
  <TitlesOfParts>
    <vt:vector size="41" baseType="lpstr">
      <vt:lpstr>Arial Unicode MS</vt:lpstr>
      <vt:lpstr>標楷體</vt:lpstr>
      <vt:lpstr>標楷體</vt:lpstr>
      <vt:lpstr>Microsoft YaHei</vt:lpstr>
      <vt:lpstr>新細明體</vt:lpstr>
      <vt:lpstr>宋体</vt:lpstr>
      <vt:lpstr>Arial</vt:lpstr>
      <vt:lpstr>Arial Narrow</vt:lpstr>
      <vt:lpstr>Calibri</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4928</cp:revision>
  <dcterms:created xsi:type="dcterms:W3CDTF">2014-11-02T05:55:36Z</dcterms:created>
  <dcterms:modified xsi:type="dcterms:W3CDTF">2021-07-05T02:18:49Z</dcterms:modified>
</cp:coreProperties>
</file>