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31" r:id="rId10"/>
  </p:sldMasterIdLst>
  <p:notesMasterIdLst>
    <p:notesMasterId r:id="rId22"/>
  </p:notesMasterIdLst>
  <p:sldIdLst>
    <p:sldId id="11062" r:id="rId11"/>
    <p:sldId id="11114" r:id="rId12"/>
    <p:sldId id="11115" r:id="rId13"/>
    <p:sldId id="11116" r:id="rId14"/>
    <p:sldId id="11117" r:id="rId15"/>
    <p:sldId id="11118" r:id="rId16"/>
    <p:sldId id="11119" r:id="rId17"/>
    <p:sldId id="11120" r:id="rId18"/>
    <p:sldId id="11121" r:id="rId19"/>
    <p:sldId id="11122" r:id="rId20"/>
    <p:sldId id="10939" r:id="rId21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FFCC99"/>
    <a:srgbClr val="FFCC66"/>
    <a:srgbClr val="FFCC00"/>
    <a:srgbClr val="FF66CC"/>
    <a:srgbClr val="FFCCCC"/>
    <a:srgbClr val="FFFF99"/>
    <a:srgbClr val="FF99CC"/>
    <a:srgbClr val="FFC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5" autoAdjust="0"/>
    <p:restoredTop sz="93583" autoAdjust="0"/>
  </p:normalViewPr>
  <p:slideViewPr>
    <p:cSldViewPr snapToGrid="0" snapToObjects="1">
      <p:cViewPr varScale="1">
        <p:scale>
          <a:sx n="66" d="100"/>
          <a:sy n="66" d="100"/>
        </p:scale>
        <p:origin x="636" y="1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7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981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7/18/2021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7/18/2021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77AAFBE-B70D-4D38-B696-7E4C11697746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99965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5574D3FE-7FA3-4E0C-AA93-FC08BC779E58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71505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967F6EA-C9D4-4BAE-8AAF-C4B8047522D6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06930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5C0CF93-096A-4F2C-8807-E5AAD60BAFD5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44608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8A18A1D-7BC3-4664-A9BD-BD144D8B06A7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1499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F52120D-3896-4C28-8DEF-9F0B3D47519A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44689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DAEA950-E414-4BA2-9BE9-E89641DA2C3C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1436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F81FD31-0CFF-416E-B416-DCCFC839253D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76402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EC43CA4-2409-4102-8153-5A3601D63E03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69252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EF03CA0-323B-4FB5-A199-6ACCB84D31B1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57638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F6B0039D-F21E-4A67-A1DD-DA4B3B9FF3EA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785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6F05F999-81A4-4D03-A58B-6351FFFD95CA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130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32" r:id="rId1"/>
    <p:sldLayoutId id="2147501233" r:id="rId2"/>
    <p:sldLayoutId id="2147501234" r:id="rId3"/>
    <p:sldLayoutId id="2147501235" r:id="rId4"/>
    <p:sldLayoutId id="2147501236" r:id="rId5"/>
    <p:sldLayoutId id="2147501237" r:id="rId6"/>
    <p:sldLayoutId id="2147501238" r:id="rId7"/>
    <p:sldLayoutId id="2147501239" r:id="rId8"/>
    <p:sldLayoutId id="2147501240" r:id="rId9"/>
    <p:sldLayoutId id="2147501241" r:id="rId10"/>
    <p:sldLayoutId id="214750124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71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838200"/>
            <a:ext cx="9144000" cy="6324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TW" altLang="en-US" b="1" smtClean="0">
              <a:ea typeface="UWCZYF (Big5)" charset="-120"/>
            </a:endParaRPr>
          </a:p>
        </p:txBody>
      </p:sp>
      <p:sp>
        <p:nvSpPr>
          <p:cNvPr id="3075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0" y="914400"/>
            <a:ext cx="9144000" cy="5715000"/>
          </a:xfrm>
        </p:spPr>
        <p:txBody>
          <a:bodyPr/>
          <a:lstStyle/>
          <a:p>
            <a:pPr eaLnBrk="1" hangingPunct="1"/>
            <a:r>
              <a:rPr lang="zh-TW" altLang="en-US" sz="7200" b="1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聖靈與福音</a:t>
            </a:r>
            <a:r>
              <a:rPr lang="en-US" altLang="zh-TW" sz="4800" b="1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800" b="1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800" b="1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(Holy Spirit &amp; Gospel)</a:t>
            </a:r>
            <a:r>
              <a:rPr lang="en-US" altLang="zh-TW" sz="4800" b="1">
                <a:solidFill>
                  <a:schemeClr val="tx1"/>
                </a:solidFill>
                <a:latin typeface="Verdana" panose="020B0604030504040204" pitchFamily="34" charset="0"/>
                <a:ea typeface="標楷體" panose="03000509000000000000" pitchFamily="65" charset="-120"/>
              </a:rPr>
              <a:t/>
            </a:r>
            <a:br>
              <a:rPr lang="en-US" altLang="zh-TW" sz="4800" b="1">
                <a:solidFill>
                  <a:schemeClr val="tx1"/>
                </a:solidFill>
                <a:latin typeface="Verdana" panose="020B0604030504040204" pitchFamily="34" charset="0"/>
                <a:ea typeface="標楷體" panose="03000509000000000000" pitchFamily="65" charset="-120"/>
              </a:rPr>
            </a:br>
            <a:r>
              <a:rPr lang="en-US" altLang="zh-TW" sz="4800" b="1">
                <a:solidFill>
                  <a:srgbClr val="00008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800" b="1">
                <a:solidFill>
                  <a:srgbClr val="00008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b="1">
                <a:solidFill>
                  <a:srgbClr val="00008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>
                <a:solidFill>
                  <a:srgbClr val="00008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800" b="1">
                <a:solidFill>
                  <a:srgbClr val="00008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2800" b="1">
                <a:solidFill>
                  <a:srgbClr val="00008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200" b="1">
                <a:latin typeface="標楷體" panose="03000509000000000000" pitchFamily="65" charset="-120"/>
                <a:ea typeface="標楷體" panose="03000509000000000000" pitchFamily="65" charset="-120"/>
              </a:rPr>
              <a:t>波特蘭靈糧堂 </a:t>
            </a:r>
            <a:r>
              <a:rPr lang="en-US" altLang="zh-TW" sz="3200" b="1">
                <a:latin typeface="標楷體" panose="03000509000000000000" pitchFamily="65" charset="-120"/>
                <a:ea typeface="標楷體" panose="03000509000000000000" pitchFamily="65" charset="-120"/>
                <a:cs typeface="Arial Unicode MS"/>
              </a:rPr>
              <a:t>BOLIP</a:t>
            </a:r>
            <a:br>
              <a:rPr lang="en-US" altLang="zh-TW" sz="3200" b="1">
                <a:latin typeface="標楷體" panose="03000509000000000000" pitchFamily="65" charset="-120"/>
                <a:ea typeface="標楷體" panose="03000509000000000000" pitchFamily="65" charset="-120"/>
                <a:cs typeface="Arial Unicode MS"/>
              </a:rPr>
            </a:br>
            <a:r>
              <a:rPr lang="en-US" altLang="zh-TW" sz="3200" b="1">
                <a:latin typeface="標楷體" panose="03000509000000000000" pitchFamily="65" charset="-120"/>
                <a:ea typeface="標楷體" panose="03000509000000000000" pitchFamily="65" charset="-120"/>
                <a:cs typeface="Arial Unicode MS"/>
              </a:rPr>
              <a:t>July 18</a:t>
            </a:r>
            <a:r>
              <a:rPr lang="en-US" altLang="zh-TW" sz="3200" b="1" baseline="30000">
                <a:latin typeface="標楷體" panose="03000509000000000000" pitchFamily="65" charset="-120"/>
                <a:ea typeface="標楷體" panose="03000509000000000000" pitchFamily="65" charset="-120"/>
                <a:cs typeface="Arial Unicode MS"/>
              </a:rPr>
              <a:t>th</a:t>
            </a:r>
            <a:r>
              <a:rPr lang="en-US" altLang="zh-TW" sz="3200" b="1">
                <a:latin typeface="標楷體" panose="03000509000000000000" pitchFamily="65" charset="-120"/>
                <a:ea typeface="標楷體" panose="03000509000000000000" pitchFamily="65" charset="-120"/>
                <a:cs typeface="Arial Unicode MS"/>
              </a:rPr>
              <a:t>,  2021 </a:t>
            </a:r>
            <a:br>
              <a:rPr lang="en-US" altLang="zh-TW" sz="3200" b="1">
                <a:latin typeface="標楷體" panose="03000509000000000000" pitchFamily="65" charset="-120"/>
                <a:ea typeface="標楷體" panose="03000509000000000000" pitchFamily="65" charset="-120"/>
                <a:cs typeface="Arial Unicode MS"/>
              </a:rPr>
            </a:br>
            <a:r>
              <a:rPr lang="zh-TW" altLang="en-US" sz="3200" b="1">
                <a:latin typeface="標楷體" panose="03000509000000000000" pitchFamily="65" charset="-120"/>
                <a:ea typeface="標楷體" panose="03000509000000000000" pitchFamily="65" charset="-120"/>
                <a:cs typeface="Arial Unicode MS"/>
              </a:rPr>
              <a:t>黃薛媖師母</a:t>
            </a:r>
            <a:r>
              <a:rPr lang="en-US" altLang="zh-TW" sz="3200" b="1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/>
            </a:r>
            <a:br>
              <a:rPr lang="en-US" altLang="zh-TW" sz="3200" b="1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</a:br>
            <a:r>
              <a:rPr lang="zh-TW" altLang="en-US" sz="3200" b="1">
                <a:solidFill>
                  <a:srgbClr val="00008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3200" b="1">
                <a:solidFill>
                  <a:srgbClr val="00008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sz="3200" b="1">
              <a:solidFill>
                <a:srgbClr val="00008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71209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9144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客觀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認知與主觀的經歷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en-US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838200"/>
            <a:ext cx="9144000" cy="60198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客</a:t>
            </a:r>
            <a:r>
              <a:rPr lang="zh-TW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觀的認知</a:t>
            </a:r>
            <a:r>
              <a:rPr lang="en-US" altLang="zh-TW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神的話是我們信仰理性認知的基礎，使我們的「信」有憑有據</a:t>
            </a:r>
            <a:endParaRPr lang="en-US" altLang="zh-TW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eaLnBrk="1" hangingPunct="1">
              <a:defRPr/>
            </a:pP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神的話沒有一句不帶能力，它是生命、能力與方向</a:t>
            </a:r>
            <a:endParaRPr lang="en-US" altLang="zh-TW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eaLnBrk="1" hangingPunct="1">
              <a:defRPr/>
            </a:pPr>
            <a:r>
              <a:rPr lang="zh-TW" altLang="en-US" sz="3200" dirty="0">
                <a:latin typeface="DFKai-SB" panose="03000509000000000000" pitchFamily="65" charset="-120"/>
                <a:ea typeface="DFKai-SB" panose="03000509000000000000" pitchFamily="65" charset="-120"/>
              </a:rPr>
              <a:t>神的話使信心堅固</a:t>
            </a:r>
            <a:r>
              <a:rPr lang="en-US" altLang="zh-TW" sz="3200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dirty="0">
                <a:latin typeface="DFKai-SB" panose="03000509000000000000" pitchFamily="65" charset="-120"/>
                <a:ea typeface="DFKai-SB" panose="03000509000000000000" pitchFamily="65" charset="-120"/>
              </a:rPr>
              <a:t>羅1</a:t>
            </a:r>
            <a:r>
              <a:rPr lang="en-US" altLang="zh-TW" sz="3200" dirty="0">
                <a:latin typeface="DFKai-SB" panose="03000509000000000000" pitchFamily="65" charset="-120"/>
                <a:ea typeface="DFKai-SB" panose="03000509000000000000" pitchFamily="65" charset="-120"/>
              </a:rPr>
              <a:t>0</a:t>
            </a:r>
            <a:r>
              <a:rPr lang="zh-TW" altLang="en-US" sz="3200" dirty="0"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altLang="zh-TW" sz="3200" dirty="0">
                <a:latin typeface="DFKai-SB" panose="03000509000000000000" pitchFamily="65" charset="-120"/>
                <a:ea typeface="DFKai-SB" panose="03000509000000000000" pitchFamily="65" charset="-120"/>
              </a:rPr>
              <a:t>17)</a:t>
            </a:r>
          </a:p>
          <a:p>
            <a:pPr eaLnBrk="1" hangingPunct="1">
              <a:defRPr/>
            </a:pPr>
            <a:r>
              <a:rPr lang="zh-TW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主觀的經</a:t>
            </a:r>
            <a:r>
              <a:rPr lang="zh-TW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歷</a:t>
            </a:r>
            <a:r>
              <a:rPr lang="en-US" altLang="zh-TW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就是將基督所作成的救恩、神的話語，藉著聖靈在我們生活中活出來，成為我們的屬靈經歷</a:t>
            </a:r>
            <a:endParaRPr lang="en-US" altLang="zh-TW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eaLnBrk="1" hangingPunct="1">
              <a:buNone/>
              <a:defRPr/>
            </a:pPr>
            <a:endParaRPr lang="en-US" altLang="zh-TW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eaLnBrk="1" hangingPunct="1">
              <a:buNone/>
              <a:defRPr/>
            </a:pPr>
            <a:r>
              <a:rPr lang="zh-TW" altLang="en-US" b="1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羅1</a:t>
            </a:r>
            <a:r>
              <a:rPr lang="en-US" altLang="zh-TW" b="1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0</a:t>
            </a:r>
            <a:r>
              <a:rPr lang="zh-TW" altLang="en-US" b="1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altLang="zh-TW" b="1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17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可見信道是從聽道來的，聽道是從基督的話來的。 </a:t>
            </a:r>
          </a:p>
          <a:p>
            <a:pPr eaLnBrk="1" hangingPunct="1">
              <a:buFontTx/>
              <a:buNone/>
              <a:defRPr/>
            </a:pPr>
            <a:r>
              <a:rPr lang="zh-TW" altLang="en-US" dirty="0" smtClean="0">
                <a:solidFill>
                  <a:srgbClr val="80008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altLang="en-US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70277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6858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聖靈在傳福音時的功能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en-US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762000"/>
            <a:ext cx="9144000" cy="6096000"/>
          </a:xfrm>
        </p:spPr>
        <p:txBody>
          <a:bodyPr/>
          <a:lstStyle/>
          <a:p>
            <a:pPr marL="742950" indent="-742950">
              <a:lnSpc>
                <a:spcPts val="3400"/>
              </a:lnSpc>
              <a:buFont typeface="+mj-lt"/>
              <a:buAutoNum type="arabicPeriod"/>
              <a:defRPr/>
            </a:pP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聖靈使人知罪(約16：8)</a:t>
            </a:r>
            <a:endParaRPr lang="en-US" altLang="zh-TW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3400"/>
              </a:lnSpc>
              <a:defRPr/>
            </a:pP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聖靈在一個人心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內工作，認識到不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信主的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罪，明白有罪必被審判</a:t>
            </a:r>
            <a:endParaRPr lang="en-US" altLang="zh-TW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3400"/>
              </a:lnSpc>
              <a:defRPr/>
            </a:pP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知道自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己沒有義而需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要神的義，需要神的救恩  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16:10)</a:t>
            </a:r>
          </a:p>
          <a:p>
            <a:pPr marL="0" indent="0">
              <a:lnSpc>
                <a:spcPts val="3400"/>
              </a:lnSpc>
              <a:buNone/>
              <a:defRPr/>
            </a:pPr>
            <a:endParaRPr lang="en-US" altLang="zh-TW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3400"/>
              </a:lnSpc>
              <a:buNone/>
              <a:defRPr/>
            </a:pPr>
            <a:r>
              <a:rPr lang="zh-TW" altLang="en-US" b="1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約16：8</a:t>
            </a:r>
            <a:r>
              <a:rPr lang="en-US" altLang="zh-TW" b="1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-11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聖靈來了，就要叫世人為罪、為義、為審判，自己責備自己。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為罪，是因他們不信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我為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義，是因我往父那裏去，你們就不再見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我。為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審判，是因這世界的王受了審判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692750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聖靈在傳福音時的功能</a:t>
            </a:r>
            <a:b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838200"/>
            <a:ext cx="9144000" cy="60198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傳福音時聖靈在人心中作工，使聽見的人扎心、悔改接受耶穌為救主       (徒2：37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;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林前</a:t>
            </a:r>
            <a:r>
              <a:rPr lang="en-US" altLang="zh-TW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12:3)</a:t>
            </a:r>
          </a:p>
          <a:p>
            <a:pPr marL="0" indent="0">
              <a:buNone/>
              <a:defRPr/>
            </a:pPr>
            <a:endParaRPr lang="en-US" altLang="zh-TW" sz="3600" b="1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  <a:defRPr/>
            </a:pPr>
            <a:r>
              <a:rPr lang="zh-TW" altLang="en-US" sz="36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徒2：37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眾人聽見這話、覺得扎心、就對彼</a:t>
            </a: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得和其餘的使徒說、弟兄們、我們當怎</a:t>
            </a: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樣行</a:t>
            </a:r>
            <a:r>
              <a:rPr lang="zh-TW" altLang="en-US" sz="3600" b="1" dirty="0">
                <a:solidFill>
                  <a:srgbClr val="80008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sz="3600" b="1" dirty="0">
              <a:solidFill>
                <a:srgbClr val="80008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Tx/>
              <a:buNone/>
              <a:defRPr/>
            </a:pPr>
            <a:r>
              <a:rPr lang="zh-TW" altLang="en-US" sz="36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林前</a:t>
            </a:r>
            <a:r>
              <a:rPr lang="en-US" altLang="zh-TW" sz="36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12:3</a:t>
            </a:r>
            <a:r>
              <a:rPr lang="en-US" altLang="zh-TW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若不是被聖靈感動的，也沒有能說「耶</a:t>
            </a:r>
            <a:r>
              <a:rPr lang="en-US" altLang="zh-TW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穌是主」的。 </a:t>
            </a:r>
            <a:endParaRPr lang="en-US" sz="3600" b="1" u="sng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buFontTx/>
              <a:buNone/>
              <a:defRPr/>
            </a:pPr>
            <a:endParaRPr lang="zh-TW" altLang="en-US" sz="3600" b="1" dirty="0">
              <a:solidFill>
                <a:srgbClr val="80008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65035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067800" cy="6096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聖靈在傳福音時的功能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en-US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685800"/>
            <a:ext cx="9144000" cy="6172200"/>
          </a:xfrm>
        </p:spPr>
        <p:txBody>
          <a:bodyPr/>
          <a:lstStyle/>
          <a:p>
            <a:pPr marL="0" indent="0">
              <a:lnSpc>
                <a:spcPts val="3600"/>
              </a:lnSpc>
              <a:buNone/>
              <a:defRPr/>
            </a:pP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傳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福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音是一場屬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靈爭戰　要倚靠聖靈方能成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事</a:t>
            </a:r>
            <a:endParaRPr lang="en-US" altLang="zh-TW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3600"/>
              </a:lnSpc>
              <a:defRPr/>
            </a:pP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傳福音是從魔鬼手中搶救靈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魂，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會產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生靈界的激烈爭戰，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必須要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靠聖靈的大能，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才有得勝的可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能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10:4;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撒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迦利亞書 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4:6)</a:t>
            </a:r>
          </a:p>
          <a:p>
            <a:pPr marL="0" indent="0">
              <a:lnSpc>
                <a:spcPts val="3600"/>
              </a:lnSpc>
              <a:buNone/>
              <a:defRPr/>
            </a:pPr>
            <a:endParaRPr lang="en-US" altLang="zh-TW" b="1" u="sng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600"/>
              </a:lnSpc>
              <a:buNone/>
              <a:defRPr/>
            </a:pPr>
            <a:r>
              <a:rPr lang="zh-TW" altLang="en-US" b="1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altLang="zh-TW" b="1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10:4-5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我們爭戰的兵器本不是屬血氣的，乃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是在神面前有能力，可以攻破堅固的營壘，</a:t>
            </a:r>
            <a:r>
              <a:rPr lang="zh-TW" altLang="en-US" dirty="0"/>
              <a:t> </a:t>
            </a:r>
            <a:r>
              <a:rPr lang="en-US" altLang="zh-TW" dirty="0" smtClean="0"/>
              <a:t>	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將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各樣的計謀，各樣攔阻人認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識神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的那些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自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高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之事，一概攻破了，又將人所有的心意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奪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回，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使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他都順服基督。</a:t>
            </a:r>
            <a:endParaRPr lang="en-US" altLang="zh-TW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600"/>
              </a:lnSpc>
              <a:buNone/>
              <a:defRPr/>
            </a:pPr>
            <a:r>
              <a:rPr lang="zh-TW" altLang="en-US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撒迦利亞書 </a:t>
            </a:r>
            <a:r>
              <a:rPr lang="en-US" altLang="zh-TW" b="1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4:6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不是倚靠勢力，不是倚靠才能，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乃是倚靠神的靈方能成事 </a:t>
            </a:r>
            <a:endParaRPr lang="en-US" altLang="zh-TW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06654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7620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如何預備自己去傳福音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en-US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685800"/>
            <a:ext cx="9144000" cy="6172200"/>
          </a:xfrm>
        </p:spPr>
        <p:txBody>
          <a:bodyPr/>
          <a:lstStyle/>
          <a:p>
            <a:pPr marL="0" indent="0">
              <a:lnSpc>
                <a:spcPts val="3500"/>
              </a:lnSpc>
              <a:buNone/>
              <a:defRPr/>
            </a:pPr>
            <a:r>
              <a:rPr lang="en-US" altLang="zh-TW" b="1" dirty="0">
                <a:latin typeface="DFKai-SB" panose="03000509000000000000" pitchFamily="65" charset="-120"/>
                <a:ea typeface="DFKai-SB" panose="03000509000000000000" pitchFamily="65" charset="-120"/>
              </a:rPr>
              <a:t>1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除去傳福音的迷思</a:t>
            </a:r>
            <a:endParaRPr lang="en-US" altLang="zh-TW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3500"/>
              </a:lnSpc>
              <a:defRPr/>
            </a:pP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以為要很懂聖經，才能傳福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音</a:t>
            </a:r>
            <a:endParaRPr lang="en-US" altLang="zh-TW" dirty="0" smtClean="0">
              <a:solidFill>
                <a:srgbClr val="80008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3500"/>
              </a:lnSpc>
              <a:defRPr/>
            </a:pP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知道要如何傳福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音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因為怕失敗或過去經歷的挫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敗，不敢再傳福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音</a:t>
            </a:r>
            <a:endParaRPr lang="en-US" altLang="zh-TW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3500"/>
              </a:lnSpc>
              <a:defRPr/>
            </a:pP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認為自己沒有「傳福音的恩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賜」←→認識到傳福音是一份「責任」，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不論甘不甘心，都要傳福音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林前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9:16-17</a:t>
            </a:r>
            <a:r>
              <a:rPr lang="en-US" altLang="zh-TW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>
              <a:lnSpc>
                <a:spcPts val="3500"/>
              </a:lnSpc>
              <a:defRPr/>
            </a:pPr>
            <a:endParaRPr lang="en-US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500"/>
              </a:lnSpc>
              <a:buNone/>
              <a:defRPr/>
            </a:pPr>
            <a:r>
              <a:rPr lang="zh-TW" altLang="en-US" b="1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林前</a:t>
            </a:r>
            <a:r>
              <a:rPr lang="en-US" altLang="zh-TW" b="1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9:16-17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我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傳福音原沒有可誇的，因為我是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得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已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的。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若不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傳福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音，我便有禍了。我若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甘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做這事，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就有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賞賜；若不甘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心，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責任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卻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已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經託付我了</a:t>
            </a:r>
            <a:endParaRPr lang="zh-TW" altLang="en-US" b="1" u="sng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94903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7620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如何預備自己去傳福音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en-US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762000"/>
            <a:ext cx="9144000" cy="6096000"/>
          </a:xfrm>
        </p:spPr>
        <p:txBody>
          <a:bodyPr/>
          <a:lstStyle/>
          <a:p>
            <a:pPr marL="0" indent="0">
              <a:lnSpc>
                <a:spcPts val="3300"/>
              </a:lnSpc>
              <a:buNone/>
              <a:defRPr/>
            </a:pP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倚靠聖靈的能力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(Power Evangelism):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當聖靈充滿我們時祂會將傳福音，為主作見證的能力賜給我們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徒</a:t>
            </a:r>
            <a:r>
              <a:rPr 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1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8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>
              <a:lnSpc>
                <a:spcPts val="3300"/>
              </a:lnSpc>
              <a:defRPr/>
            </a:pP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運用聖靈的恩賜，見證神已經做的，正在做的和將要做的事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4:5-29;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林前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2:4-5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12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章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>
              <a:lnSpc>
                <a:spcPts val="3300"/>
              </a:lnSpc>
              <a:defRPr/>
            </a:pP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常敬拜讚美、安靜等候、親近主，被聖靈充滿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3300"/>
              </a:lnSpc>
              <a:defRPr/>
            </a:pP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從小事開始操練對聖靈的敏銳度、順服聖靈的帶領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300"/>
              </a:lnSpc>
              <a:buNone/>
              <a:defRPr/>
            </a:pP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徒</a:t>
            </a:r>
            <a:r>
              <a:rPr 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1</a:t>
            </a: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8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但聖靈降臨在你們身上，你們就必得著能力，並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要在耶路撒冷、猶太全地，和撒瑪利亞，直到地極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作我的見證。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300"/>
              </a:lnSpc>
              <a:buNone/>
              <a:defRPr/>
            </a:pP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林前</a:t>
            </a:r>
            <a:r>
              <a:rPr lang="en-US" altLang="zh-TW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2:4-5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我說的話、講的道，不是用智慧委婉的言語，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乃是用聖靈和大能的明證， 叫你們的信不在乎人的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智慧，只在乎神的大能</a:t>
            </a:r>
            <a:endParaRPr lang="zh-TW" altLang="en-US" sz="2800" b="1" u="sng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89146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-1588"/>
            <a:ext cx="9144000" cy="611188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如何預備自己去傳福音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en-US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609600"/>
            <a:ext cx="9144000" cy="6248400"/>
          </a:xfrm>
        </p:spPr>
        <p:txBody>
          <a:bodyPr/>
          <a:lstStyle/>
          <a:p>
            <a:pPr marL="0" indent="0">
              <a:lnSpc>
                <a:spcPts val="3200"/>
              </a:lnSpc>
              <a:buNone/>
              <a:defRPr/>
            </a:pP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禱告 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3200"/>
              </a:lnSpc>
              <a:defRPr/>
            </a:pP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求神將「愛慕道友的心」賜給我們，因為單靠我們自己很難去愛與我們理念或價值觀很不同的人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3200"/>
              </a:lnSpc>
              <a:defRPr/>
            </a:pP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祈求聖靈以神蹟奇事，證實我們所傳的道，並使我們更敏銳地察覺慕道友的需要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可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16:17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20)</a:t>
            </a:r>
          </a:p>
          <a:p>
            <a:pPr>
              <a:lnSpc>
                <a:spcPts val="3200"/>
              </a:lnSpc>
              <a:defRPr/>
            </a:pP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為你要傳福音的對象禱告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>
              <a:lnSpc>
                <a:spcPts val="3200"/>
              </a:lnSpc>
              <a:defRPr/>
            </a:pP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奉主耶穌基督的聖名破除矇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蔽慕道友心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眼的一切權勢，斷開他身上的鎖鏈，叫基督榮耀福音的光照著</a:t>
            </a:r>
            <a:r>
              <a:rPr 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他，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使他看見自己的罪，看見自己的不足，看見他需要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林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後</a:t>
            </a:r>
            <a:r>
              <a:rPr 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4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4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>
              <a:lnSpc>
                <a:spcPts val="3200"/>
              </a:lnSpc>
              <a:defRPr/>
            </a:pP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奉主耶穌基督的聖名釋放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他的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靈得自由，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給他力量與智慧選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擇我們的救主耶穌，願主耶穌的救恩臨到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endParaRPr lang="en-US" altLang="zh-TW" b="1" u="sng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200"/>
              </a:lnSpc>
              <a:buNone/>
              <a:defRPr/>
            </a:pP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4</a:t>
            </a:r>
            <a:r>
              <a:rPr lang="en-US" altLang="zh-TW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4</a:t>
            </a:r>
            <a:r>
              <a:rPr 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此等不信之人、被這世界的神弄瞎了心眼、不叫基督榮耀福音的光照著他們．基督本是神的像</a:t>
            </a:r>
            <a:endParaRPr lang="zh-TW" altLang="en-US" sz="2800" b="1" u="sng" dirty="0">
              <a:solidFill>
                <a:srgbClr val="80008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46841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219" y="0"/>
            <a:ext cx="5577839" cy="6948199"/>
          </a:xfrm>
        </p:spPr>
      </p:pic>
    </p:spTree>
    <p:extLst>
      <p:ext uri="{BB962C8B-B14F-4D97-AF65-F5344CB8AC3E}">
        <p14:creationId xmlns:p14="http://schemas.microsoft.com/office/powerpoint/2010/main" val="3345450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44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00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57537</TotalTime>
  <Words>912</Words>
  <Application>Microsoft Office PowerPoint</Application>
  <PresentationFormat>Widescreen</PresentationFormat>
  <Paragraphs>53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11</vt:i4>
      </vt:variant>
    </vt:vector>
  </HeadingPairs>
  <TitlesOfParts>
    <vt:vector size="36" baseType="lpstr">
      <vt:lpstr>Arial Unicode MS</vt:lpstr>
      <vt:lpstr>DFKai-SB</vt:lpstr>
      <vt:lpstr>DFKai-SB</vt:lpstr>
      <vt:lpstr>Microsoft YaHei</vt:lpstr>
      <vt:lpstr>新細明體</vt:lpstr>
      <vt:lpstr>宋体</vt:lpstr>
      <vt:lpstr>UWCZYF (Big5)</vt:lpstr>
      <vt:lpstr>Arial</vt:lpstr>
      <vt:lpstr>Arial Narrow</vt:lpstr>
      <vt:lpstr>Calibri</vt:lpstr>
      <vt:lpstr>Cambria</vt:lpstr>
      <vt:lpstr>Franklin Gothic Medium</vt:lpstr>
      <vt:lpstr>Times New Roman</vt:lpstr>
      <vt:lpstr>Verdana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Default Design</vt:lpstr>
      <vt:lpstr>PowerPoint Presentation</vt:lpstr>
      <vt:lpstr>聖靈與福音 (Holy Spirit &amp; Gospel)    波特蘭靈糧堂 BOLIP July 18th,  2021  黃薛媖師母  </vt:lpstr>
      <vt:lpstr> 客觀認知與主觀的經歷 </vt:lpstr>
      <vt:lpstr> 聖靈在傳福音時的功能 </vt:lpstr>
      <vt:lpstr> 聖靈在傳福音時的功能 </vt:lpstr>
      <vt:lpstr> 聖靈在傳福音時的功能 </vt:lpstr>
      <vt:lpstr> 如何預備自己去傳福音 </vt:lpstr>
      <vt:lpstr> 如何預備自己去傳福音 </vt:lpstr>
      <vt:lpstr> 如何預備自己去傳福音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4938</cp:revision>
  <dcterms:created xsi:type="dcterms:W3CDTF">2014-11-02T05:55:36Z</dcterms:created>
  <dcterms:modified xsi:type="dcterms:W3CDTF">2021-07-18T23:16:06Z</dcterms:modified>
</cp:coreProperties>
</file>