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64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57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FE6A6-E9A8-47D4-895D-E5DF6C3D04A5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48517-6FAB-406A-AB96-DFB6A6E7E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72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829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844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9F2B7-94E2-4C8E-16B6-AD2DA478B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35AA19-94B0-5D46-6648-1A93A92D32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D902F-D99D-DB81-1EBD-DD52221CD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8084A-CCDE-636E-EF96-202E73410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48851-3868-1088-063F-EA28BEFB4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44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E43E-6FE4-1826-EB8D-C71DB66BC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7C968-CD14-9C46-F1CD-8BB7FFA5E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AB9B9-C25B-64A8-44BE-3ABE80C57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A7CE2-6B89-59F6-2609-A0280207A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9541E-24E2-2D70-6B7D-084E7C5D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6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C002-2CF6-18F4-0CB3-E3531BCE8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0BAD5-FD14-9C71-B0D4-F8B66687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C539B-CAC6-0616-9525-B9A0A4DF7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6C72A-D8E7-949F-608A-3794176D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54C5F-CB01-24EC-A9B1-7B54141D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85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FAA07-C9AA-B03C-F37B-2B021607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E681B-1DE0-278A-143E-2C7A59A103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EA2D8D-0E30-60C5-2557-35D4FF62D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BCF8B-C88D-4CBE-D33B-D9828069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DF015A-6036-9714-A797-797228C53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8DBC4B-AD80-3BF8-AD88-DF4AFCCB4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71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426D-FDE4-2EDD-5FE8-DF55D95C6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285F2-F949-35A7-A52E-596DE74EB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4E1A9-FE47-65DC-F68F-97559AA44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D155FA-6DED-24A8-74A0-55A5D8BA41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109786-C746-FC90-1991-951D8AF31D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A234FA-1FF1-0DB5-B8B1-CC7152DC0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7FBFC9-9E8D-D8E0-6E1F-2EA92F21C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CF6E1F-9996-97F3-3214-ECE545573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0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2047E-250A-7062-B839-D46A6434F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717779-F714-852A-E6CC-970CB50A6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B01F22-46C5-D82C-173F-D3847A518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65E0AF-1B55-A78C-70B5-F4168BA7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3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AC136B-CD13-213E-DCED-A13CCFE02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E17996-F8AF-A3C6-59AA-42EE7F62B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3815E-4205-89AF-157F-C08D4EFE9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22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F8A95-99D0-4B6D-1ED0-35E5AD553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2535-0192-D752-46E7-8A3B03982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29724-5F56-CFAE-0BF7-C83D673FE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D65FE-33B0-04AC-57F2-9978CA545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44783-F8D3-20FB-FDC4-D28F3DDC2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A1EE4-B34F-FD05-1158-1EBE04C3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44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CE0AA-ACB1-8853-DCAC-825A1EB56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878F75-D949-BA1B-2622-C225B1420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208B4-850A-9349-3ABB-696F90B07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876D2-4CC8-219A-769E-856CA1F0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82295-EB89-CFB7-D611-902F00E9E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D79F0-CD27-15FE-52CE-5DA75C8D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45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E85D1-7227-6553-6814-CC834A125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EF5C88-DF58-4E19-9837-5662CB471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B67B2-8419-DCB0-71EB-BC1D1B1FF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BA706-3857-9A52-6647-26D959F4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F4EE1-A02C-B630-D0BC-A2B38B81A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0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777BA6-18D7-670F-66C1-8F55B053DD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4584C6-EC96-1A91-FD04-370C95D9BC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8652B-28FF-AF02-BF58-4876F0749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AF600-4448-5EEA-C31A-0366DA992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05D9F-9C0A-CE5E-8D0B-58367CC1A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4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117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230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01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675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326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273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507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454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986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59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7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E051C2-B974-0C7E-3FE3-FDDBFC887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1B6EE-4B82-F1CD-58D9-0658A4F65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2925C-96FE-6C1E-DFC5-D38D7D57BE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4EB7D-3096-4453-BC5D-F34A03F0DC9A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42A7C-84AF-C0B1-696E-D4D17BFA8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0C1E5-0B18-EBB0-169D-8D2392A78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AE861-6925-4F16-B822-4E46F456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39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romans/8-17.htm" TargetMode="External"/><Relationship Id="rId2" Type="http://schemas.openxmlformats.org/officeDocument/2006/relationships/hyperlink" Target="https://cnbible.com/romans/8-16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genesis/1-27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deuteronomy/4-24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psalms/139-8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29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A61F6-BF3E-427C-99C8-92E8B9BD5D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認識永在的阿爸父</a:t>
            </a:r>
            <a:r>
              <a:rPr lang="en-US" alt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knowing the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Everlasing</a:t>
            </a:r>
            <a:r>
              <a:rPr 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Abba, Father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86484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8CC3-28FA-7691-2FC5-BEFEF38B3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601032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/>
              <a:t>主題經文：</a:t>
            </a:r>
            <a:r>
              <a:rPr lang="zh-TW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羅</a:t>
            </a:r>
            <a:r>
              <a:rPr lang="zh-CN" altLang="en-US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馬書</a:t>
            </a:r>
            <a:r>
              <a:rPr lang="en-US" altLang="zh-CN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/ROMANS </a:t>
            </a:r>
            <a:r>
              <a:rPr lang="en-US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8</a:t>
            </a:r>
            <a:r>
              <a:rPr lang="zh-TW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15-17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32205-5F86-6FA9-3465-E20B1CC1B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113" y="1095555"/>
            <a:ext cx="10808898" cy="576244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奴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僕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仍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舊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害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怕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;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此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呼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阿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爸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！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; </a:t>
            </a:r>
            <a:r>
              <a:rPr lang="en-US" sz="39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16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證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女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;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9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17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既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女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便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。如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果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苦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500" b="1" i="0" dirty="0">
                <a:solidFill>
                  <a:srgbClr val="000000"/>
                </a:solidFill>
                <a:effectLst/>
                <a:latin typeface="system-ui"/>
              </a:rPr>
              <a:t>The Spirit you received does not make you slaves, so that you live in fear again; rather, the Spirit you received brought about your adoption to sonship. And by him we cry, “Abba,  Father.” </a:t>
            </a:r>
            <a:r>
              <a:rPr lang="en-US" sz="3500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en-US" sz="3500" b="1" i="0" dirty="0">
                <a:solidFill>
                  <a:srgbClr val="000000"/>
                </a:solidFill>
                <a:effectLst/>
                <a:latin typeface="system-ui"/>
              </a:rPr>
              <a:t>The Spirit himself testifies with our spirit that we are God’s children. </a:t>
            </a:r>
            <a:r>
              <a:rPr lang="en-US" sz="3500" b="1" i="0" baseline="30000" dirty="0">
                <a:solidFill>
                  <a:srgbClr val="000000"/>
                </a:solidFill>
                <a:effectLst/>
                <a:latin typeface="system-ui"/>
              </a:rPr>
              <a:t>17 </a:t>
            </a:r>
            <a:r>
              <a:rPr lang="en-US" sz="3500" b="1" i="0" dirty="0">
                <a:solidFill>
                  <a:srgbClr val="000000"/>
                </a:solidFill>
                <a:effectLst/>
                <a:latin typeface="system-ui"/>
              </a:rPr>
              <a:t>Now if we are children, then we are heirs—heirs of God and co-heirs with Christ, if indeed we share in his sufferings in order that we may also share in his glory.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3761796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31D9-B229-0670-9102-10F0E15C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1417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CN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認識阿爸父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5C082-9438-850D-7960-3A422AA1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7313"/>
            <a:ext cx="10515600" cy="5710687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神的形象和樣式</a:t>
            </a:r>
            <a:endParaRPr lang="en-US" altLang="zh-TW" sz="3600" b="1" spc="75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26-27-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像、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27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　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自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己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形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像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形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像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男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女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神的形象就是指他的權柄身份； 樣式是指神的性情。</a:t>
            </a:r>
            <a:endParaRPr lang="en-US" altLang="zh-CN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742950" indent="-742950">
              <a:buAutoNum type="alphaUcPeriod"/>
            </a:pPr>
            <a:r>
              <a:rPr lang="zh-TW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神的權柄身份：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出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上帝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對摩西說：我是自有永有的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.</a:t>
            </a:r>
          </a:p>
          <a:p>
            <a:pPr marL="0" indent="0">
              <a:buNone/>
            </a:pP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a typeface="Microsoft JhengHei" panose="020B0604030504040204" pitchFamily="34" charset="-120"/>
                <a:cs typeface="Microsoft JhengHei" panose="020B0604030504040204" pitchFamily="34" charset="-120"/>
              </a:rPr>
              <a:t>(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I am who I am; or I will be what I will be)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57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44B10-CA17-0967-2579-FF87812AE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1320"/>
            <a:ext cx="10515600" cy="6349041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B. </a:t>
            </a:r>
            <a:r>
              <a:rPr lang="zh-TW" altLang="en-US" sz="3600" b="1" dirty="0"/>
              <a:t>神的性情</a:t>
            </a:r>
            <a:endParaRPr lang="en-US" altLang="zh-TW" sz="3600" b="1" dirty="0"/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出 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34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6-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耶 和 華 在 他 面 前 宣 告 說 ： 耶 和 華 ， 耶 和 華 ， 是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有 憐 憫 有 恩 典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的 神 ，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不 輕 易 發 怒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， 並 有 豐 盛 的 慈 愛 和 誠 實 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latin typeface="Trebuchet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申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4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23-24-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你 們 要 謹 慎 ， 免 得 忘 記 耶 和 華 ─ 你 們 　 神 與 你 們 所 立 的 約 ， 為 自 己 雕 刻 偶 像 ， 就 是 耶 和 華 ─ 你 　 神 所 禁 止 你 做 的 偶 像 ；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24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因 為 耶 和 華 ─ 你 的 　 神 乃 是 烈 火 ， 是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忌 邪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的 　 神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811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3D497-0E76-E9D5-0C69-D4A8DE624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6210"/>
            <a:ext cx="10515600" cy="62455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sz="3600" b="1" dirty="0"/>
              <a:t>有關神的同在，有三種不同的層次：</a:t>
            </a:r>
            <a:endParaRPr lang="en-US" altLang="zh-CN" sz="3600" b="1" dirty="0"/>
          </a:p>
          <a:p>
            <a:pPr marL="342900" indent="-342900">
              <a:buAutoNum type="alphaUcPeriod"/>
            </a:pPr>
            <a:r>
              <a:rPr lang="zh-TW" sz="3600" b="1" spc="75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無所不在的同在</a:t>
            </a:r>
            <a:endParaRPr lang="en-US" altLang="zh-TW" sz="3600" b="1" spc="75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altLang="zh-CN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139</a:t>
            </a:r>
            <a:r>
              <a:rPr lang="zh-CN" alt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7-8-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我 往 哪 裡 去 躲 避 你 的 靈 ？ 我 往 哪 裡 逃 、 躲 避 你 的 面 ？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 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我 若 升 到 天 上 ， 你 在 那 裡 ； 我 若 在 陰 間 下 榻 ， 你 也 在 那 裡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rebuchet"/>
            </a:endParaRPr>
          </a:p>
          <a:p>
            <a:pPr>
              <a:buAutoNum type="alphaUcPeriod" startAt="2"/>
            </a:pPr>
            <a:r>
              <a:rPr lang="zh-CN" altLang="en-US" sz="3600" b="1" dirty="0">
                <a:latin typeface="Trebuchet"/>
                <a:ea typeface="DengXian" panose="02010600030101010101" pitchFamily="2" charset="-122"/>
                <a:cs typeface="Times New Roman" panose="02020603050405020304" pitchFamily="18" charset="0"/>
              </a:rPr>
              <a:t>恩典賜福的同在</a:t>
            </a:r>
            <a:endParaRPr lang="en-US" altLang="zh-CN" sz="3600" b="1" dirty="0">
              <a:latin typeface="Trebuche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39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  <a:ea typeface="Microsoft JhengHei" panose="020B0604030504040204" pitchFamily="34" charset="-120"/>
              </a:rPr>
              <a:t>C.</a:t>
            </a:r>
            <a:r>
              <a:rPr lang="zh-CN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個人可感知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的同在</a:t>
            </a:r>
            <a:endParaRPr lang="en-US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有一件事，我曾求耶和華，我仍要尋求，就是一生一世住在耶和華的殿中，瞻仰他的榮美，在他的殿裡求問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lphaUcPeriod" startAt="2"/>
            </a:pPr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300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4E20E2-3A92-A056-52A6-AD71D96B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9124"/>
            <a:ext cx="10515600" cy="5934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天父與耶穌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25-26-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公 義 的 父 阿 ， 世 人 未 曾 認 識 你 ， 我 卻 認 識 你 ； 這 些 人 也 知 道 你 差 了 我 來 。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26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已 將 你 的 名 指 示 他 們 ， 還 要 指 示 他 們 ， 使 你 所 愛 我 的 愛 在 他 們 裡 面 ， 我 也 在 他 們 裡 面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20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2360-B3FA-BC93-F92D-68DA858EC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2407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spc="75" dirty="0">
                <a:solidFill>
                  <a:srgbClr val="000000"/>
                </a:solidFill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altLang="zh-CN" sz="4000" b="1" spc="75" dirty="0">
                <a:solidFill>
                  <a:srgbClr val="000000"/>
                </a:solidFill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spc="75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zh-TW" sz="4000" b="1" spc="75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你到底是誰？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C751A-0FA9-EC70-961F-6D810C144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2422"/>
            <a:ext cx="10515600" cy="5805577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得兒子的名分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12-13-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凡接待他的，就是信他名的人，他就賜他們權柄做神的兒女。 這等人不是從血氣生的，不是從情慾生的，也不是從人意生的，乃是從神生的。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rebuchet"/>
            </a:endParaRPr>
          </a:p>
          <a:p>
            <a:pPr marL="0" indent="0">
              <a:buNone/>
            </a:pPr>
            <a:r>
              <a:rPr lang="en-US" altLang="zh-TW" sz="3600" b="1" dirty="0">
                <a:latin typeface="Trebuchet"/>
                <a:ea typeface="DengXian" panose="02010600030101010101" pitchFamily="2" charset="-122"/>
                <a:cs typeface="Microsoft JhengHei" panose="020B0604030504040204" pitchFamily="34" charset="-120"/>
              </a:rPr>
              <a:t>2. </a:t>
            </a:r>
            <a:r>
              <a:rPr lang="zh-CN" altLang="en-US" sz="3600" b="1" dirty="0">
                <a:latin typeface="Trebuchet"/>
                <a:ea typeface="DengXian" panose="02010600030101010101" pitchFamily="2" charset="-122"/>
                <a:cs typeface="Microsoft JhengHei" panose="020B0604030504040204" pitchFamily="34" charset="-120"/>
              </a:rPr>
              <a:t>權柄</a:t>
            </a:r>
            <a:endParaRPr lang="en-US" altLang="zh-CN" sz="3600" b="1" dirty="0">
              <a:latin typeface="Trebuchet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Trebuchet"/>
                <a:ea typeface="DengXian" panose="02010600030101010101" pitchFamily="2" charset="-122"/>
                <a:cs typeface="Microsoft JhengHei" panose="020B0604030504040204" pitchFamily="34" charset="-120"/>
              </a:rPr>
              <a:t>3. </a:t>
            </a:r>
            <a:r>
              <a:rPr lang="zh-CN" altLang="en-US" sz="3600" b="1" dirty="0">
                <a:effectLst/>
                <a:latin typeface="Trebuchet"/>
                <a:ea typeface="DengXian" panose="02010600030101010101" pitchFamily="2" charset="-122"/>
                <a:cs typeface="Microsoft JhengHei" panose="020B0604030504040204" pitchFamily="34" charset="-120"/>
              </a:rPr>
              <a:t>產業</a:t>
            </a:r>
            <a:endParaRPr lang="en-US" altLang="zh-CN" sz="3600" b="1" dirty="0">
              <a:effectLst/>
              <a:latin typeface="Trebuchet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  <a:ea typeface="DengXian" panose="02010600030101010101" pitchFamily="2" charset="-122"/>
                <a:cs typeface="Microsoft JhengHei" panose="020B0604030504040204" pitchFamily="34" charset="-120"/>
              </a:rPr>
              <a:t>羅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  <a:ea typeface="DengXian" panose="02010600030101010101" pitchFamily="2" charset="-122"/>
                <a:cs typeface="Microsoft JhengHei" panose="020B0604030504040204" pitchFamily="34" charset="-120"/>
              </a:rPr>
              <a:t>8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  <a:ea typeface="DengXian" panose="02010600030101010101" pitchFamily="2" charset="-122"/>
                <a:cs typeface="Microsoft JhengHei" panose="020B0604030504040204" pitchFamily="34" charset="-120"/>
              </a:rPr>
              <a:t>17-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既 是 兒 女 ， 便 是 後 嗣 ， 就 是 神 的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後 嗣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， 和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基 督 同 作 後 嗣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。 如 果 我 們 和 他 一 同 受 苦 ， 也 必 和 他 一 同 得 榮 耀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rebuchet"/>
            </a:endParaRPr>
          </a:p>
          <a:p>
            <a:pPr marL="0" indent="0">
              <a:buNone/>
            </a:pPr>
            <a:r>
              <a:rPr lang="zh-TW" altLang="en-US" sz="3600" b="1" i="0" dirty="0">
                <a:effectLst/>
                <a:latin typeface="Trebuchet"/>
              </a:rPr>
              <a:t>後 嗣</a:t>
            </a:r>
            <a:r>
              <a:rPr lang="zh-CN" altLang="en-US" sz="3600" b="1" i="0" dirty="0">
                <a:effectLst/>
                <a:latin typeface="Trebuchet"/>
              </a:rPr>
              <a:t>，</a:t>
            </a:r>
            <a:r>
              <a:rPr lang="zh-CN" altLang="en-US" sz="3600" b="1" dirty="0">
                <a:latin typeface="Trebuchet"/>
              </a:rPr>
              <a:t>意思為</a:t>
            </a:r>
            <a:r>
              <a:rPr lang="en-US" altLang="zh-CN" sz="3600" b="1" dirty="0">
                <a:latin typeface="Trebuchet"/>
              </a:rPr>
              <a:t>【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共同法定繼承人</a:t>
            </a:r>
            <a:r>
              <a:rPr lang="en-US" altLang="zh-CN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】</a:t>
            </a:r>
            <a:endParaRPr lang="en-US" altLang="zh-TW" sz="3600" b="1" dirty="0"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8211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36A427-EBD6-09BF-6C43-B83EA3F618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9665" y="1147313"/>
            <a:ext cx="5320145" cy="5345561"/>
          </a:xfrm>
          <a:prstGeom prst="rect">
            <a:avLst/>
          </a:prstGeom>
        </p:spPr>
      </p:pic>
      <p:pic>
        <p:nvPicPr>
          <p:cNvPr id="1026" name="Picture 2" descr="大人帮忙背书包，对于小学门口的“背包族”，你怎么看？-中小学-中国启蒙教育">
            <a:extLst>
              <a:ext uri="{FF2B5EF4-FFF2-40B4-BE49-F238E27FC236}">
                <a16:creationId xmlns:a16="http://schemas.microsoft.com/office/drawing/2014/main" id="{3D3BFCD8-3914-34A4-3260-DFB65802BE5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147313"/>
            <a:ext cx="5384800" cy="534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168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阿爸 </a:t>
            </a:r>
            <a:r>
              <a:rPr lang="en-US" altLang="zh-TW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Abba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70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475</Words>
  <Application>Microsoft Office PowerPoint</Application>
  <PresentationFormat>Widescreen</PresentationFormat>
  <Paragraphs>37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7" baseType="lpstr">
      <vt:lpstr>DengXian</vt:lpstr>
      <vt:lpstr>DengXian</vt:lpstr>
      <vt:lpstr>等线 Light</vt:lpstr>
      <vt:lpstr>DFKai-SB</vt:lpstr>
      <vt:lpstr>Microsoft JhengHei</vt:lpstr>
      <vt:lpstr>新細明體</vt:lpstr>
      <vt:lpstr>新細明體</vt:lpstr>
      <vt:lpstr>system-ui</vt:lpstr>
      <vt:lpstr>Trebuchet</vt:lpstr>
      <vt:lpstr>Arial</vt:lpstr>
      <vt:lpstr>Calibri</vt:lpstr>
      <vt:lpstr>Calibri Light</vt:lpstr>
      <vt:lpstr>Cambria</vt:lpstr>
      <vt:lpstr>Century</vt:lpstr>
      <vt:lpstr>Times New Roman</vt:lpstr>
      <vt:lpstr>Office Theme</vt:lpstr>
      <vt:lpstr>14_Default Design</vt:lpstr>
      <vt:lpstr>PowerPoint Presentation</vt:lpstr>
      <vt:lpstr>認識永在的阿爸父 knowing the Everlasing Abba, Father</vt:lpstr>
      <vt:lpstr>主題經文：羅馬書/ROMANS 8：15-17</vt:lpstr>
      <vt:lpstr>一. 認識阿爸父</vt:lpstr>
      <vt:lpstr>PowerPoint Presentation</vt:lpstr>
      <vt:lpstr>PowerPoint Presentation</vt:lpstr>
      <vt:lpstr>PowerPoint Presentation</vt:lpstr>
      <vt:lpstr>二.  你到底是誰？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 Horng</dc:creator>
  <cp:lastModifiedBy>He5778Lord</cp:lastModifiedBy>
  <cp:revision>3</cp:revision>
  <dcterms:created xsi:type="dcterms:W3CDTF">2022-07-05T04:41:42Z</dcterms:created>
  <dcterms:modified xsi:type="dcterms:W3CDTF">2022-07-10T05:42:09Z</dcterms:modified>
</cp:coreProperties>
</file>