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1.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3.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 id="2147501233" r:id="rId12"/>
    <p:sldMasterId id="2147501247" r:id="rId13"/>
    <p:sldMasterId id="2147501261" r:id="rId14"/>
  </p:sldMasterIdLst>
  <p:notesMasterIdLst>
    <p:notesMasterId r:id="rId42"/>
  </p:notesMasterIdLst>
  <p:sldIdLst>
    <p:sldId id="11465" r:id="rId15"/>
    <p:sldId id="11581" r:id="rId16"/>
    <p:sldId id="11656" r:id="rId17"/>
    <p:sldId id="11664" r:id="rId18"/>
    <p:sldId id="11655" r:id="rId19"/>
    <p:sldId id="11659" r:id="rId20"/>
    <p:sldId id="11652" r:id="rId21"/>
    <p:sldId id="11653" r:id="rId22"/>
    <p:sldId id="11654" r:id="rId23"/>
    <p:sldId id="11660" r:id="rId24"/>
    <p:sldId id="11665" r:id="rId25"/>
    <p:sldId id="11667" r:id="rId26"/>
    <p:sldId id="11666" r:id="rId27"/>
    <p:sldId id="11590" r:id="rId28"/>
    <p:sldId id="11649" r:id="rId29"/>
    <p:sldId id="11592" r:id="rId30"/>
    <p:sldId id="11645" r:id="rId31"/>
    <p:sldId id="11644" r:id="rId32"/>
    <p:sldId id="11643" r:id="rId33"/>
    <p:sldId id="11639" r:id="rId34"/>
    <p:sldId id="11646" r:id="rId35"/>
    <p:sldId id="11647" r:id="rId36"/>
    <p:sldId id="11648" r:id="rId37"/>
    <p:sldId id="11663" r:id="rId38"/>
    <p:sldId id="11661" r:id="rId39"/>
    <p:sldId id="11125" r:id="rId40"/>
    <p:sldId id="11451" r:id="rId41"/>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CC"/>
    <a:srgbClr val="FFCCFF"/>
    <a:srgbClr val="FF66CC"/>
    <a:srgbClr val="CCFFCC"/>
    <a:srgbClr val="FFCC99"/>
    <a:srgbClr val="FFCC66"/>
    <a:srgbClr val="FFCC00"/>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28" y="19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9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7/18/2022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B02AB1-F055-4FCE-B934-230307EC321B}" type="slidenum">
              <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841305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D7ED24-58F1-4EAE-93CA-1B47B502EA87}" type="slidenum">
              <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440518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D7ED24-58F1-4EAE-93CA-1B47B502EA87}" type="slidenum">
              <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616414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D7ED24-58F1-4EAE-93CA-1B47B502EA87}" type="slidenum">
              <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15145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D7ED24-58F1-4EAE-93CA-1B47B502EA87}" type="slidenum">
              <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1"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74517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5884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7/18/2022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7/18/2022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22E6D246-9DDD-4B30-A78A-EB2113A685A0}"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96868198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57EC113-3F7D-4FBB-9AFB-8908507E1AB1}"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82674797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644E24D-10F2-4663-8EE5-0B653174617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22914452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ED0A5992-7E3E-42AA-A26B-A7A11D9520EF}"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83621597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858D4DE-C4F4-44FC-B5EE-4EB50DDE23D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77934321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1B667AB2-8A0F-43C1-9CAE-586363353F01}"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2356668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B9BADA70-9BF4-472F-858E-EE8CDF5EB0A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58580779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8135976A-A0DA-4DDA-946E-56C1AA2B2EE5}"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74736415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70A6577-2D83-47BB-B1D8-247DEDA43F0A}"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209816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06955D2C-85E3-434B-B5CE-22B402FE81E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18152353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53370F9-8061-4772-B9D9-8C26D786540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4618438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989B5D46-59D5-49DD-92C9-2677326E3F6D}"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3984016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FF087F67-7D2E-4991-A9B6-22E0BA9DBFA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0272973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22E6D246-9DDD-4B30-A78A-EB2113A685A0}"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8572479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57EC113-3F7D-4FBB-9AFB-8908507E1AB1}"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002518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644E24D-10F2-4663-8EE5-0B653174617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16034503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ED0A5992-7E3E-42AA-A26B-A7A11D9520EF}"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74619055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858D4DE-C4F4-44FC-B5EE-4EB50DDE23D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2581755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1B667AB2-8A0F-43C1-9CAE-586363353F01}"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2086053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B9BADA70-9BF4-472F-858E-EE8CDF5EB0A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28523324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8135976A-A0DA-4DDA-946E-56C1AA2B2EE5}"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9976925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70A6577-2D83-47BB-B1D8-247DEDA43F0A}"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96319929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06955D2C-85E3-434B-B5CE-22B402FE81E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66080583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53370F9-8061-4772-B9D9-8C26D786540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96860826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989B5D46-59D5-49DD-92C9-2677326E3F6D}"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69721389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FF087F67-7D2E-4991-A9B6-22E0BA9DBFA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11937341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22E6D246-9DDD-4B30-A78A-EB2113A685A0}"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9207010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57EC113-3F7D-4FBB-9AFB-8908507E1AB1}"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20311179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644E24D-10F2-4663-8EE5-0B653174617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01064086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ED0A5992-7E3E-42AA-A26B-A7A11D9520EF}"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2610501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858D4DE-C4F4-44FC-B5EE-4EB50DDE23D6}"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68961560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1B667AB2-8A0F-43C1-9CAE-586363353F01}"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14097781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B9BADA70-9BF4-472F-858E-EE8CDF5EB0A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84483693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8135976A-A0DA-4DDA-946E-56C1AA2B2EE5}"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103685633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70A6577-2D83-47BB-B1D8-247DEDA43F0A}"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02475508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06955D2C-85E3-434B-B5CE-22B402FE81E8}"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95498198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53370F9-8061-4772-B9D9-8C26D786540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47290599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989B5D46-59D5-49DD-92C9-2677326E3F6D}"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42209626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kumimoji="1"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FF087F67-7D2E-4991-A9B6-22E0BA9DBFA9}"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307421294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75CC-A2BA-470E-85D6-63D90E7724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742C05-0437-4DB0-9093-1FD17B41B2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6423AD-671D-44DE-8E5F-D81516FC7C3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93E7FC0-5110-4339-983E-343BEF8F015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F1CF410-A6B9-4EFC-8256-E698F12AEA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7200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88543-2AC2-4EED-AC96-85C11E6998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1C7D19-3BE1-457B-B4CE-DDE1AA636A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E0073-FB4F-4574-BFAC-0E5D92BB55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21A55F5-D74B-4F23-87FB-83F06CC336C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4B6ED94-F986-4B9B-A1BF-B31FE9752D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98854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2438D-0601-47AF-A6EC-1852444DF5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2D06E4-6515-4418-A43E-A7D55AB869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DD92C5-06A1-4235-9483-AFDA6080BBD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9A60284-0C52-4D7D-8B79-A8606FA22F9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8974448-B8EC-4244-A6F4-96CD6E1BCC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07281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8EE83-8F61-4E16-8312-60A78F4882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A856F5-95A3-4063-BEF4-61C7AE987E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8F6D55-90DB-468E-82F4-88CCA31EE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DE1579-C0F4-48AA-B95B-51367C7037A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7CF03B5-3A0E-4574-B0CC-E06B96ECB7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29E8389-86A2-463B-BC58-9F38EB6B9E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6508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5E29F-9586-4E80-AE96-7D1908C0B3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9F2E05-C6BF-4ED0-842C-00CCBA5F4A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D19463-2B30-4E5D-BE1D-16A1C76DBF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A86885-A4C0-4863-9D11-A489391753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DFC7C-4467-441B-A355-99A6C224C4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15EA1D-A6EC-4D1F-81BD-100A8F8CE38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57B199A0-041F-41B3-B718-A1A2BC895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3C054ACC-9EED-4FE1-A57E-FC7447C33A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778607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A92A-6DED-400A-96BF-65231D8201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EE2AF1-5F1B-4935-98F2-727EE2AEA0B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B7A26876-92CA-4184-AC30-C8FAAA78F4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86C745E-FC1B-48A2-A704-B0F2E95145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82739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947372-BE3D-4783-83B5-910702AFAC6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4D05C5D-455D-443A-B806-2659F13593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35A364C1-816A-40D4-91F1-4E8FBC3BD6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03044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20B7-B61D-4CE8-BA48-C70B0551D8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D5D804-E712-42C7-9F9E-F4C6F1113C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EAEE02-55DF-4C3B-A9A2-FAF8DE76D8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963FAF-100C-4B7D-ADBE-9FB7821BA22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5C354A2-D475-416A-BE3B-8C3F9DB261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DB24CAC-0C52-4BEA-984A-DE8C9F962A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3907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2D0DD-53FB-48F6-986C-3B09A25FBD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C66A62-631B-4AC8-8416-C10D015470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DDBA59-1F87-4D82-84AA-19EF9042E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32C9E5-9049-4789-A30C-9F074FC6CC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B883239E-063F-4D0F-ABE6-330C57427A4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4774670-035A-4FFB-B319-008F2124C60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26951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F9ADE-0192-41E7-BD17-DB9F11D9B3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D3BAFA-B213-4237-A924-8839C43812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D7CAE5-DFD4-4A08-ACCD-E9CA2F54F00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DE08D63-1371-41FF-9143-851C9871079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1E36C6F-B2C4-4A1C-908F-3FD212EF05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1821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8CDBB-78B9-4932-B3BA-6D0877ACA5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189FE9-C9AD-479A-84A5-F518A6F4D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F15C5-8D77-4AFE-8A0A-757C3284E05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218E599-D3ED-4BA6-8CF0-BCB5AE820EF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84887DD-42B4-42E4-932F-3A2AD01CD9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88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image" Target="../media/image9.jpeg"/><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image" Target="../media/image9.jpeg"/><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9.jpe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4.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defTabSz="914400" fontAlgn="base">
              <a:spcBef>
                <a:spcPct val="0"/>
              </a:spcBef>
              <a:spcAft>
                <a:spcPct val="0"/>
              </a:spcAft>
              <a:defRPr/>
            </a:pPr>
            <a:endParaRPr kumimoji="1" lang="en-US" altLang="zh-TW">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defTabSz="914400" fontAlgn="base">
              <a:spcBef>
                <a:spcPct val="0"/>
              </a:spcBef>
              <a:spcAft>
                <a:spcPct val="0"/>
              </a:spcAft>
              <a:defRPr/>
            </a:pPr>
            <a:endParaRPr kumimoji="1" lang="en-US" altLang="zh-TW">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defTabSz="914400" fontAlgn="base">
              <a:spcBef>
                <a:spcPct val="0"/>
              </a:spcBef>
              <a:spcAft>
                <a:spcPct val="0"/>
              </a:spcAft>
              <a:defRPr/>
            </a:pPr>
            <a:fld id="{90472E6C-FD06-4133-AE6D-9012FFA85B9A}"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496480684"/>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 id="2147501231" r:id="rId12"/>
    <p:sldLayoutId id="2147501232" r:id="rId13"/>
  </p:sldLayoutIdLst>
  <p:hf hdr="0" ftr="0" dt="0"/>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5pPr>
      <a:lvl6pPr marL="4572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6pPr>
      <a:lvl7pPr marL="9144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7pPr>
      <a:lvl8pPr marL="13716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8pPr>
      <a:lvl9pPr marL="18288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defTabSz="914400" fontAlgn="base">
              <a:spcBef>
                <a:spcPct val="0"/>
              </a:spcBef>
              <a:spcAft>
                <a:spcPct val="0"/>
              </a:spcAft>
              <a:defRPr/>
            </a:pPr>
            <a:endParaRPr kumimoji="1" lang="en-US" altLang="zh-TW">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defTabSz="914400" fontAlgn="base">
              <a:spcBef>
                <a:spcPct val="0"/>
              </a:spcBef>
              <a:spcAft>
                <a:spcPct val="0"/>
              </a:spcAft>
              <a:defRPr/>
            </a:pPr>
            <a:endParaRPr kumimoji="1" lang="en-US" altLang="zh-TW">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defTabSz="914400" fontAlgn="base">
              <a:spcBef>
                <a:spcPct val="0"/>
              </a:spcBef>
              <a:spcAft>
                <a:spcPct val="0"/>
              </a:spcAft>
              <a:defRPr/>
            </a:pPr>
            <a:fld id="{90472E6C-FD06-4133-AE6D-9012FFA85B9A}"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645778219"/>
      </p:ext>
    </p:extLst>
  </p:cSld>
  <p:clrMap bg1="lt1" tx1="dk1" bg2="lt2" tx2="dk2" accent1="accent1" accent2="accent2" accent3="accent3" accent4="accent4" accent5="accent5" accent6="accent6" hlink="hlink" folHlink="folHlink"/>
  <p:sldLayoutIdLst>
    <p:sldLayoutId id="2147501234" r:id="rId1"/>
    <p:sldLayoutId id="2147501235" r:id="rId2"/>
    <p:sldLayoutId id="2147501236" r:id="rId3"/>
    <p:sldLayoutId id="2147501237" r:id="rId4"/>
    <p:sldLayoutId id="2147501238" r:id="rId5"/>
    <p:sldLayoutId id="2147501239" r:id="rId6"/>
    <p:sldLayoutId id="2147501240" r:id="rId7"/>
    <p:sldLayoutId id="2147501241" r:id="rId8"/>
    <p:sldLayoutId id="2147501242" r:id="rId9"/>
    <p:sldLayoutId id="2147501243" r:id="rId10"/>
    <p:sldLayoutId id="2147501244" r:id="rId11"/>
    <p:sldLayoutId id="2147501245" r:id="rId12"/>
    <p:sldLayoutId id="2147501246" r:id="rId13"/>
  </p:sldLayoutIdLst>
  <p:hf hdr="0" ftr="0" dt="0"/>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5pPr>
      <a:lvl6pPr marL="4572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6pPr>
      <a:lvl7pPr marL="9144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7pPr>
      <a:lvl8pPr marL="13716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8pPr>
      <a:lvl9pPr marL="18288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defTabSz="914400" fontAlgn="base">
              <a:spcBef>
                <a:spcPct val="0"/>
              </a:spcBef>
              <a:spcAft>
                <a:spcPct val="0"/>
              </a:spcAft>
              <a:defRPr/>
            </a:pPr>
            <a:endParaRPr kumimoji="1" lang="en-US" altLang="zh-TW">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defTabSz="914400" fontAlgn="base">
              <a:spcBef>
                <a:spcPct val="0"/>
              </a:spcBef>
              <a:spcAft>
                <a:spcPct val="0"/>
              </a:spcAft>
              <a:defRPr/>
            </a:pPr>
            <a:endParaRPr kumimoji="1" lang="en-US" altLang="zh-TW">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defTabSz="914400" fontAlgn="base">
              <a:spcBef>
                <a:spcPct val="0"/>
              </a:spcBef>
              <a:spcAft>
                <a:spcPct val="0"/>
              </a:spcAft>
              <a:defRPr/>
            </a:pPr>
            <a:fld id="{90472E6C-FD06-4133-AE6D-9012FFA85B9A}" type="slidenum">
              <a:rPr kumimoji="1" lang="en-US" altLang="zh-TW" smtClean="0">
                <a:solidFill>
                  <a:srgbClr val="000000"/>
                </a:solidFill>
              </a:rPr>
              <a:pPr defTabSz="914400"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407096615"/>
      </p:ext>
    </p:extLst>
  </p:cSld>
  <p:clrMap bg1="lt1" tx1="dk1" bg2="lt2" tx2="dk2" accent1="accent1" accent2="accent2" accent3="accent3" accent4="accent4" accent5="accent5" accent6="accent6" hlink="hlink" folHlink="folHlink"/>
  <p:sldLayoutIdLst>
    <p:sldLayoutId id="2147501248" r:id="rId1"/>
    <p:sldLayoutId id="2147501249" r:id="rId2"/>
    <p:sldLayoutId id="2147501250" r:id="rId3"/>
    <p:sldLayoutId id="2147501251" r:id="rId4"/>
    <p:sldLayoutId id="2147501252" r:id="rId5"/>
    <p:sldLayoutId id="2147501253" r:id="rId6"/>
    <p:sldLayoutId id="2147501254" r:id="rId7"/>
    <p:sldLayoutId id="2147501255" r:id="rId8"/>
    <p:sldLayoutId id="2147501256" r:id="rId9"/>
    <p:sldLayoutId id="2147501257" r:id="rId10"/>
    <p:sldLayoutId id="2147501258" r:id="rId11"/>
    <p:sldLayoutId id="2147501259" r:id="rId12"/>
    <p:sldLayoutId id="2147501260" r:id="rId13"/>
  </p:sldLayoutIdLst>
  <p:hf hdr="0" ftr="0" dt="0"/>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5pPr>
      <a:lvl6pPr marL="4572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6pPr>
      <a:lvl7pPr marL="9144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7pPr>
      <a:lvl8pPr marL="13716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8pPr>
      <a:lvl9pPr marL="1828800" algn="ctr" rtl="0" fontAlgn="base">
        <a:spcBef>
          <a:spcPct val="0"/>
        </a:spcBef>
        <a:spcAft>
          <a:spcPct val="0"/>
        </a:spcAft>
        <a:defRPr kumimoji="1" sz="4400">
          <a:solidFill>
            <a:schemeClr val="tx2"/>
          </a:solidFill>
          <a:latin typeface="Arial" panose="020B0604020202020204" pitchFamily="34" charset="0"/>
          <a:ea typeface="新細明體" panose="02020500000000000000" pitchFamily="18" charset="-12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4339FA-15F8-46BD-A021-AAA440CD0B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D15FCA-ED14-4571-B7DD-206FFD9C38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CF7A0C-2B01-4B3C-A4EE-D8E9F23AE4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4590630-BA0D-42E7-A0B9-0D458B79B34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68B6B19-A91D-4A3C-B4CB-474A608101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7540D31-A867-458D-87EE-6E662962EE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262F538-8D2D-41BE-A6A4-A4C9B7565E6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0375003"/>
      </p:ext>
    </p:extLst>
  </p:cSld>
  <p:clrMap bg1="lt1" tx1="dk1" bg2="lt2" tx2="dk2" accent1="accent1" accent2="accent2" accent3="accent3" accent4="accent4" accent5="accent5" accent6="accent6" hlink="hlink" folHlink="folHlink"/>
  <p:sldLayoutIdLst>
    <p:sldLayoutId id="2147501262" r:id="rId1"/>
    <p:sldLayoutId id="2147501263" r:id="rId2"/>
    <p:sldLayoutId id="2147501264" r:id="rId3"/>
    <p:sldLayoutId id="2147501265" r:id="rId4"/>
    <p:sldLayoutId id="2147501266" r:id="rId5"/>
    <p:sldLayoutId id="2147501267" r:id="rId6"/>
    <p:sldLayoutId id="2147501268" r:id="rId7"/>
    <p:sldLayoutId id="2147501269" r:id="rId8"/>
    <p:sldLayoutId id="2147501270" r:id="rId9"/>
    <p:sldLayoutId id="2147501271" r:id="rId10"/>
    <p:sldLayoutId id="21475012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DFKai-SB" panose="03000509000000000000" pitchFamily="65" charset="-120"/>
                <a:ea typeface="DFKai-SB" panose="03000509000000000000" pitchFamily="65" charset="-120"/>
                <a:cs typeface="Arial" charset="0"/>
              </a:rPr>
              <a:t>多結果子</a:t>
            </a: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的</a:t>
            </a:r>
            <a:r>
              <a:rPr lang="zh-TW" altLang="en-US" sz="6000" b="1" dirty="0">
                <a:solidFill>
                  <a:srgbClr val="002060"/>
                </a:solidFill>
                <a:latin typeface="DFKai-SB" panose="03000509000000000000" pitchFamily="65" charset="-120"/>
                <a:ea typeface="DFKai-SB" panose="03000509000000000000" pitchFamily="65" charset="-120"/>
                <a:cs typeface="Arial" charset="0"/>
              </a:rPr>
              <a:t>自我領</a:t>
            </a: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導</a:t>
            </a:r>
            <a:endParaRPr kumimoji="0" lang="en-US" altLang="zh-TW"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smtClean="0">
                <a:solidFill>
                  <a:srgbClr val="002060"/>
                </a:solidFill>
                <a:latin typeface="Century" panose="02040604050505020304" pitchFamily="18" charset="0"/>
                <a:ea typeface="DFKai-SB" panose="03000509000000000000" pitchFamily="65" charset="-120"/>
                <a:cs typeface="Arial" charset="0"/>
              </a:rPr>
              <a:t>Fruitful Self-Leadership</a:t>
            </a:r>
            <a:endParaRPr lang="en-US" altLang="zh-TW" sz="3600" b="1"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July 17,  2022</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6118767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8627" y="605454"/>
            <a:ext cx="11140659" cy="329320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78:72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於是，他按心中的純正牧養他們，用手中的巧妙引導他</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們。 </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he shepherded them according to the integrity of his heart,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guided them with his skillful hands.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78123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061" y="494748"/>
            <a:ext cx="11069982"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多結果子的</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自</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我領</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導</a:t>
            </a:r>
            <a:r>
              <a:rPr kumimoji="0" lang="en-US" altLang="zh-TW" sz="4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Self-leadership</a:t>
            </a:r>
            <a:endParaRPr kumimoji="0" lang="zh-TW" altLang="en-US"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自省的能力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Self-examination</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發展</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屬靈</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的恩賜 </a:t>
            </a:r>
            <a:r>
              <a:rPr kumimoji="0" lang="en-US" altLang="zh-TW" sz="3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Developing spiritual gifts</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Century" panose="02040604050505020304" pitchFamily="18" charset="0"/>
                <a:ea typeface="DFKai-SB" panose="03000509000000000000" pitchFamily="65" charset="-120"/>
                <a:cs typeface="+mn-cs"/>
              </a:rPr>
              <a:t>藉</a:t>
            </a:r>
            <a:r>
              <a:rPr kumimoji="0" lang="zh-TW" altLang="en-US" sz="44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 </a:t>
            </a:r>
            <a:r>
              <a:rPr kumimoji="0" lang="en-US" altLang="zh-TW" sz="40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DISC</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認識與調整自</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己 </a:t>
            </a:r>
            <a:r>
              <a:rPr kumimoji="0" lang="en-US" altLang="zh-TW" sz="3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Self adjustment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永不放</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棄 </a:t>
            </a:r>
            <a:r>
              <a:rPr kumimoji="0" lang="en-US" altLang="zh-TW" sz="3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Never give up</a:t>
            </a:r>
            <a:endParaRPr kumimoji="0" lang="en-US" altLang="zh-TW" sz="1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500054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8628" y="605454"/>
            <a:ext cx="10747511" cy="329320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詩</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篇</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Psalm </a:t>
            </a:r>
            <a:r>
              <a:rPr lang="en-US" altLang="zh-TW" sz="3200" b="1" dirty="0" smtClean="0">
                <a:solidFill>
                  <a:srgbClr val="FFFFFF"/>
                </a:solidFill>
                <a:latin typeface="Century" panose="02040604050505020304" pitchFamily="18" charset="0"/>
                <a:ea typeface="DFKai-SB" pitchFamily="65" charset="-120"/>
                <a:cs typeface="Arial" charset="0"/>
              </a:rPr>
              <a:t>51:6</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你所喜愛的是內裡誠實；你在我隱密處，必使我得智慧</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Behold, You desire truth in the </a:t>
            </a:r>
            <a:r>
              <a:rPr lang="en-US" sz="2800" b="1" dirty="0" smtClean="0">
                <a:solidFill>
                  <a:srgbClr val="FFFFFF"/>
                </a:solidFill>
                <a:latin typeface="Century" panose="02040604050505020304" pitchFamily="18" charset="0"/>
              </a:rPr>
              <a:t>innermost </a:t>
            </a:r>
            <a:r>
              <a:rPr lang="en-US" sz="2800" b="1" dirty="0">
                <a:solidFill>
                  <a:srgbClr val="FFFFFF"/>
                </a:solidFill>
                <a:latin typeface="Century" panose="02040604050505020304" pitchFamily="18" charset="0"/>
              </a:rPr>
              <a:t>being,</a:t>
            </a:r>
          </a:p>
          <a:p>
            <a:pPr lvl="0" defTabSz="914400" fontAlgn="base">
              <a:spcBef>
                <a:spcPct val="0"/>
              </a:spcBef>
              <a:spcAft>
                <a:spcPct val="0"/>
              </a:spcAft>
              <a:defRPr/>
            </a:pPr>
            <a:r>
              <a:rPr lang="en-US" sz="2800" b="1" dirty="0">
                <a:solidFill>
                  <a:srgbClr val="FFFFFF"/>
                </a:solidFill>
                <a:latin typeface="Century" panose="02040604050505020304" pitchFamily="18" charset="0"/>
              </a:rPr>
              <a:t>And in the hidden part You will make me know wisdom.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48076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476989" cy="7017027"/>
          </a:xfrm>
          <a:prstGeom prst="rect">
            <a:avLst/>
          </a:prstGeom>
        </p:spPr>
      </p:pic>
      <p:sp>
        <p:nvSpPr>
          <p:cNvPr id="3" name="Rectangle 2"/>
          <p:cNvSpPr/>
          <p:nvPr/>
        </p:nvSpPr>
        <p:spPr>
          <a:xfrm>
            <a:off x="1205479" y="1187176"/>
            <a:ext cx="10677304" cy="28854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5400" b="1" dirty="0">
                <a:solidFill>
                  <a:srgbClr val="FFFFFF"/>
                </a:solidFill>
                <a:latin typeface="DFKai-SB" panose="03000509000000000000" pitchFamily="65" charset="-120"/>
                <a:ea typeface="DFKai-SB" panose="03000509000000000000" pitchFamily="65" charset="-120"/>
              </a:rPr>
              <a:t>形象</a:t>
            </a:r>
            <a:r>
              <a:rPr kumimoji="0"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Image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5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9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zh-TW" altLang="en-US" sz="4400" b="1" dirty="0">
                <a:solidFill>
                  <a:srgbClr val="FFFFFF"/>
                </a:solidFill>
                <a:latin typeface="DFKai-SB" panose="03000509000000000000" pitchFamily="65" charset="-120"/>
                <a:ea typeface="DFKai-SB" panose="03000509000000000000" pitchFamily="65" charset="-120"/>
              </a:rPr>
              <a:t>別人對你的認知面</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Intuitive Judgment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不一定是你的真實面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True Nature</a:t>
            </a: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41085218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0281" y="93036"/>
            <a:ext cx="11047894" cy="6001643"/>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約伯記</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Job 32:1-3</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於是這三個人，因約伯自以為義就不再回答他。 </a:t>
            </a:r>
            <a:r>
              <a:rPr lang="zh-TW" altLang="en-US" sz="4000" b="1" dirty="0" smtClean="0">
                <a:solidFill>
                  <a:srgbClr val="FFFFFF"/>
                </a:solidFill>
                <a:latin typeface="DFKai-SB" panose="03000509000000000000" pitchFamily="65" charset="-120"/>
                <a:ea typeface="DFKai-SB" panose="03000509000000000000" pitchFamily="65" charset="-120"/>
              </a:rPr>
              <a:t>那</a:t>
            </a:r>
            <a:r>
              <a:rPr lang="zh-TW" altLang="en-US" sz="4000" b="1" dirty="0">
                <a:solidFill>
                  <a:srgbClr val="FFFFFF"/>
                </a:solidFill>
                <a:latin typeface="DFKai-SB" panose="03000509000000000000" pitchFamily="65" charset="-120"/>
                <a:ea typeface="DFKai-SB" panose="03000509000000000000" pitchFamily="65" charset="-120"/>
              </a:rPr>
              <a:t>時有布西人蘭族巴拉迦的兒子以利戶向約</a:t>
            </a:r>
            <a:r>
              <a:rPr lang="zh-TW" altLang="en-US" sz="4000" b="1" dirty="0" smtClean="0">
                <a:solidFill>
                  <a:srgbClr val="FFFFFF"/>
                </a:solidFill>
                <a:latin typeface="DFKai-SB" panose="03000509000000000000" pitchFamily="65" charset="-120"/>
                <a:ea typeface="DFKai-SB" panose="03000509000000000000" pitchFamily="65" charset="-120"/>
              </a:rPr>
              <a:t>伯 發</a:t>
            </a:r>
            <a:r>
              <a:rPr lang="zh-TW" altLang="en-US" sz="4000" b="1" dirty="0">
                <a:solidFill>
                  <a:srgbClr val="FFFFFF"/>
                </a:solidFill>
                <a:latin typeface="DFKai-SB" panose="03000509000000000000" pitchFamily="65" charset="-120"/>
                <a:ea typeface="DFKai-SB" panose="03000509000000000000" pitchFamily="65" charset="-120"/>
              </a:rPr>
              <a:t>怒；因約伯自以為義，不以</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神為義。</a:t>
            </a:r>
            <a:r>
              <a:rPr lang="zh-TW" altLang="en-US" b="1" dirty="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他</a:t>
            </a:r>
            <a:r>
              <a:rPr lang="zh-TW" altLang="en-US" sz="4000" b="1" dirty="0">
                <a:solidFill>
                  <a:srgbClr val="FFFFFF"/>
                </a:solidFill>
                <a:latin typeface="DFKai-SB" panose="03000509000000000000" pitchFamily="65" charset="-120"/>
                <a:ea typeface="DFKai-SB" panose="03000509000000000000" pitchFamily="65" charset="-120"/>
              </a:rPr>
              <a:t>又向約伯的三個朋友發怒；因為他們想不出回答的話來，仍以約伯為有罪</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1  So </a:t>
            </a:r>
            <a:r>
              <a:rPr lang="en-US" sz="2800" b="1" dirty="0">
                <a:solidFill>
                  <a:srgbClr val="FFFFFF"/>
                </a:solidFill>
                <a:latin typeface="Century" panose="02040604050505020304" pitchFamily="18" charset="0"/>
              </a:rPr>
              <a:t>these three men stopped answering Job, because he </a:t>
            </a:r>
            <a:r>
              <a:rPr lang="en-US" sz="2800" b="1" dirty="0" smtClean="0">
                <a:solidFill>
                  <a:srgbClr val="FFFFFF"/>
                </a:solidFill>
                <a:latin typeface="Century" panose="02040604050505020304" pitchFamily="18" charset="0"/>
              </a:rPr>
              <a:t>was righteous </a:t>
            </a:r>
            <a:r>
              <a:rPr lang="en-US" sz="2800" b="1" dirty="0">
                <a:solidFill>
                  <a:srgbClr val="FFFFFF"/>
                </a:solidFill>
                <a:latin typeface="Century" panose="02040604050505020304" pitchFamily="18" charset="0"/>
              </a:rPr>
              <a:t>in his own eyes. </a:t>
            </a:r>
            <a:endParaRPr lang="en-US" sz="2800" b="1" dirty="0" smtClean="0">
              <a:solidFill>
                <a:srgbClr val="FFFFFF"/>
              </a:solidFill>
              <a:latin typeface="Century" panose="02040604050505020304" pitchFamily="18"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3  He </a:t>
            </a:r>
            <a:r>
              <a:rPr lang="en-US" sz="2800" b="1" dirty="0">
                <a:solidFill>
                  <a:srgbClr val="FFFFFF"/>
                </a:solidFill>
                <a:latin typeface="Century" panose="02040604050505020304" pitchFamily="18" charset="0"/>
              </a:rPr>
              <a:t>was also angry with the three friends, because they had found no way to refute Job, and yet had condemned him</a:t>
            </a:r>
            <a:r>
              <a:rPr lang="en-US" sz="2800" b="1" dirty="0" smtClean="0">
                <a:solidFill>
                  <a:srgbClr val="FFFFFF"/>
                </a:solidFill>
                <a:latin typeface="Century" panose="02040604050505020304" pitchFamily="18" charset="0"/>
              </a:rPr>
              <a: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97882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0281" y="93036"/>
            <a:ext cx="11047894" cy="3616375"/>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約伯記</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Job 38:1-2</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那時，耶和華從旋風中回答約伯說</a:t>
            </a:r>
            <a:r>
              <a:rPr lang="zh-TW" altLang="en-US" sz="4000" b="1" dirty="0" smtClean="0">
                <a:solidFill>
                  <a:srgbClr val="FFFFFF"/>
                </a:solidFill>
                <a:latin typeface="DFKai-SB" panose="03000509000000000000" pitchFamily="65" charset="-120"/>
                <a:ea typeface="DFKai-SB" panose="03000509000000000000" pitchFamily="65" charset="-120"/>
              </a:rPr>
              <a:t>：誰</a:t>
            </a:r>
            <a:r>
              <a:rPr lang="zh-TW" altLang="en-US" sz="4000" b="1" dirty="0">
                <a:solidFill>
                  <a:srgbClr val="FFFFFF"/>
                </a:solidFill>
                <a:latin typeface="DFKai-SB" panose="03000509000000000000" pitchFamily="65" charset="-120"/>
                <a:ea typeface="DFKai-SB" panose="03000509000000000000" pitchFamily="65" charset="-120"/>
              </a:rPr>
              <a:t>用無知的言語使我的旨意暗昧不明</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Then </a:t>
            </a:r>
            <a:r>
              <a:rPr lang="en-US" sz="2800" b="1" dirty="0">
                <a:solidFill>
                  <a:srgbClr val="FFFFFF"/>
                </a:solidFill>
                <a:latin typeface="Century" panose="02040604050505020304" pitchFamily="18" charset="0"/>
              </a:rPr>
              <a:t>the Lord spoke to Job out of the storm. </a:t>
            </a:r>
            <a:endParaRPr lang="en-US" sz="2800" b="1" dirty="0" smtClean="0">
              <a:solidFill>
                <a:srgbClr val="FFFFFF"/>
              </a:solidFill>
              <a:latin typeface="Century" panose="02040604050505020304" pitchFamily="18"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He </a:t>
            </a:r>
            <a:r>
              <a:rPr lang="en-US" sz="2800" b="1" dirty="0">
                <a:solidFill>
                  <a:srgbClr val="FFFFFF"/>
                </a:solidFill>
                <a:latin typeface="Century" panose="02040604050505020304" pitchFamily="18" charset="0"/>
              </a:rPr>
              <a:t>said</a:t>
            </a:r>
            <a:r>
              <a:rPr lang="en-US" sz="2800" b="1" dirty="0" smtClean="0">
                <a:solidFill>
                  <a:srgbClr val="FFFFFF"/>
                </a:solidFill>
                <a:latin typeface="Century" panose="02040604050505020304" pitchFamily="18" charset="0"/>
              </a:rPr>
              <a:t>: </a:t>
            </a:r>
            <a:r>
              <a:rPr lang="en-US" sz="2800" b="1" dirty="0">
                <a:solidFill>
                  <a:srgbClr val="FFFFFF"/>
                </a:solidFill>
                <a:latin typeface="Century" panose="02040604050505020304" pitchFamily="18" charset="0"/>
              </a:rPr>
              <a:t>“Who is this that obscures my plans</a:t>
            </a:r>
          </a:p>
          <a:p>
            <a:pPr lvl="0" defTabSz="914400" fontAlgn="base">
              <a:spcBef>
                <a:spcPct val="0"/>
              </a:spcBef>
              <a:spcAft>
                <a:spcPct val="0"/>
              </a:spcAft>
              <a:defRPr/>
            </a:pPr>
            <a:r>
              <a:rPr lang="en-US" sz="2800" b="1" dirty="0">
                <a:solidFill>
                  <a:srgbClr val="FFFFFF"/>
                </a:solidFill>
                <a:latin typeface="Century" panose="02040604050505020304" pitchFamily="18" charset="0"/>
              </a:rPr>
              <a:t>    with words without knowledge?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22960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0281" y="93036"/>
            <a:ext cx="11047894" cy="5893921"/>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約伯記</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Job 42:3-6</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誰</a:t>
            </a:r>
            <a:r>
              <a:rPr lang="zh-TW" altLang="en-US" sz="4000" b="1" dirty="0">
                <a:solidFill>
                  <a:srgbClr val="FFFFFF"/>
                </a:solidFill>
                <a:latin typeface="DFKai-SB" panose="03000509000000000000" pitchFamily="65" charset="-120"/>
                <a:ea typeface="DFKai-SB" panose="03000509000000000000" pitchFamily="65" charset="-120"/>
              </a:rPr>
              <a:t>用無知的言語使你的旨意隱藏呢</a:t>
            </a:r>
            <a:r>
              <a:rPr lang="zh-TW" altLang="en-US" sz="4000" b="1" dirty="0" smtClean="0">
                <a:solidFill>
                  <a:srgbClr val="FFFFFF"/>
                </a:solidFill>
                <a:latin typeface="DFKai-SB" panose="03000509000000000000" pitchFamily="65" charset="-120"/>
                <a:ea typeface="DFKai-SB" panose="03000509000000000000" pitchFamily="65" charset="-120"/>
              </a:rPr>
              <a:t>？ 我</a:t>
            </a:r>
            <a:r>
              <a:rPr lang="zh-TW" altLang="en-US" sz="4000" b="1" dirty="0">
                <a:solidFill>
                  <a:srgbClr val="FFFFFF"/>
                </a:solidFill>
                <a:latin typeface="DFKai-SB" panose="03000509000000000000" pitchFamily="65" charset="-120"/>
                <a:ea typeface="DFKai-SB" panose="03000509000000000000" pitchFamily="65" charset="-120"/>
              </a:rPr>
              <a:t>所說的是我不明白的；這些事太奇妙，是我不知道的。 </a:t>
            </a:r>
            <a:r>
              <a:rPr lang="zh-TW" altLang="en-US" sz="4000" b="1" dirty="0" smtClean="0">
                <a:solidFill>
                  <a:srgbClr val="FFFFFF"/>
                </a:solidFill>
                <a:latin typeface="DFKai-SB" panose="03000509000000000000" pitchFamily="65" charset="-120"/>
                <a:ea typeface="DFKai-SB" panose="03000509000000000000" pitchFamily="65" charset="-120"/>
              </a:rPr>
              <a:t>求</a:t>
            </a:r>
            <a:r>
              <a:rPr lang="zh-TW" altLang="en-US" sz="4000" b="1" dirty="0">
                <a:solidFill>
                  <a:srgbClr val="FFFFFF"/>
                </a:solidFill>
                <a:latin typeface="DFKai-SB" panose="03000509000000000000" pitchFamily="65" charset="-120"/>
                <a:ea typeface="DFKai-SB" panose="03000509000000000000" pitchFamily="65" charset="-120"/>
              </a:rPr>
              <a:t>你聽我，我要說話；我問你，求你指示我。 </a:t>
            </a:r>
            <a:r>
              <a:rPr lang="en-US" altLang="zh-TW" sz="4000" b="1" dirty="0" smtClean="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我從前風聞有你，現在親眼看見你</a:t>
            </a:r>
            <a:r>
              <a:rPr lang="zh-TW" altLang="en-US" sz="4000" b="1" dirty="0" smtClean="0">
                <a:solidFill>
                  <a:srgbClr val="FFFFFF"/>
                </a:solidFill>
                <a:latin typeface="DFKai-SB" panose="03000509000000000000" pitchFamily="65" charset="-120"/>
                <a:ea typeface="DFKai-SB" panose="03000509000000000000" pitchFamily="65" charset="-120"/>
              </a:rPr>
              <a:t>。因</a:t>
            </a:r>
            <a:r>
              <a:rPr lang="zh-TW" altLang="en-US" sz="4000" b="1" dirty="0">
                <a:solidFill>
                  <a:srgbClr val="FFFFFF"/>
                </a:solidFill>
                <a:latin typeface="DFKai-SB" panose="03000509000000000000" pitchFamily="65" charset="-120"/>
                <a:ea typeface="DFKai-SB" panose="03000509000000000000" pitchFamily="65" charset="-120"/>
              </a:rPr>
              <a:t>此我厭惡自</a:t>
            </a:r>
            <a:r>
              <a:rPr lang="zh-TW" altLang="en-US" sz="4000" b="1" dirty="0" smtClean="0">
                <a:solidFill>
                  <a:srgbClr val="FFFFFF"/>
                </a:solidFill>
                <a:latin typeface="DFKai-SB" panose="03000509000000000000" pitchFamily="65" charset="-120"/>
                <a:ea typeface="DFKai-SB" panose="03000509000000000000" pitchFamily="65" charset="-120"/>
              </a:rPr>
              <a:t>己，</a:t>
            </a:r>
            <a:r>
              <a:rPr lang="zh-TW" altLang="en-US" sz="4000" b="1" dirty="0">
                <a:solidFill>
                  <a:srgbClr val="FFFFFF"/>
                </a:solidFill>
                <a:latin typeface="DFKai-SB" panose="03000509000000000000" pitchFamily="65" charset="-120"/>
                <a:ea typeface="DFKai-SB" panose="03000509000000000000" pitchFamily="65" charset="-120"/>
              </a:rPr>
              <a:t>在塵土和爐灰中懊悔</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3  You </a:t>
            </a:r>
            <a:r>
              <a:rPr lang="en-US" sz="2800" b="1" dirty="0">
                <a:solidFill>
                  <a:srgbClr val="FFFFFF"/>
                </a:solidFill>
                <a:latin typeface="Century" panose="02040604050505020304" pitchFamily="18" charset="0"/>
              </a:rPr>
              <a:t>asked, ‘Who is this that obscures my plans without knowledge</a:t>
            </a:r>
            <a:r>
              <a:rPr lang="en-US" sz="2800" b="1" dirty="0" smtClean="0">
                <a:solidFill>
                  <a:srgbClr val="FFFFFF"/>
                </a:solidFill>
                <a:latin typeface="Century" panose="02040604050505020304" pitchFamily="18" charset="0"/>
              </a:rPr>
              <a:t>?’  Surely </a:t>
            </a:r>
            <a:r>
              <a:rPr lang="en-US" sz="2800" b="1" dirty="0">
                <a:solidFill>
                  <a:srgbClr val="FFFFFF"/>
                </a:solidFill>
                <a:latin typeface="Century" panose="02040604050505020304" pitchFamily="18" charset="0"/>
              </a:rPr>
              <a:t>I spoke of things I did not understand,</a:t>
            </a: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things </a:t>
            </a:r>
            <a:r>
              <a:rPr lang="en-US" sz="2800" b="1" dirty="0">
                <a:solidFill>
                  <a:srgbClr val="FFFFFF"/>
                </a:solidFill>
                <a:latin typeface="Century" panose="02040604050505020304" pitchFamily="18" charset="0"/>
              </a:rPr>
              <a:t>too wonderful for me to know</a:t>
            </a:r>
            <a:r>
              <a:rPr lang="en-US" sz="2800" b="1" dirty="0" smtClean="0">
                <a:solidFill>
                  <a:srgbClr val="FFFFFF"/>
                </a:solidFill>
                <a:latin typeface="Century" panose="02040604050505020304" pitchFamily="18" charset="0"/>
              </a:rPr>
              <a:t>.</a:t>
            </a: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6  </a:t>
            </a:r>
            <a:r>
              <a:rPr lang="en-US" sz="2800" b="1" dirty="0">
                <a:solidFill>
                  <a:srgbClr val="FFFFFF"/>
                </a:solidFill>
                <a:latin typeface="Century" panose="02040604050505020304" pitchFamily="18" charset="0"/>
              </a:rPr>
              <a:t>Therefore I despise </a:t>
            </a:r>
            <a:r>
              <a:rPr lang="en-US" sz="2800" b="1" dirty="0" smtClean="0">
                <a:solidFill>
                  <a:srgbClr val="FFFFFF"/>
                </a:solidFill>
                <a:latin typeface="Century" panose="02040604050505020304" pitchFamily="18" charset="0"/>
              </a:rPr>
              <a:t>myself and </a:t>
            </a:r>
            <a:r>
              <a:rPr lang="en-US" sz="2800" b="1" dirty="0">
                <a:solidFill>
                  <a:srgbClr val="FFFFFF"/>
                </a:solidFill>
                <a:latin typeface="Century" panose="02040604050505020304" pitchFamily="18" charset="0"/>
              </a:rPr>
              <a:t>repent in dust and ashes</a:t>
            </a:r>
            <a:r>
              <a:rPr lang="en-US" sz="2800" b="1" dirty="0" smtClean="0">
                <a:solidFill>
                  <a:srgbClr val="FFFFFF"/>
                </a:solidFill>
                <a:latin typeface="Century" panose="02040604050505020304" pitchFamily="18" charset="0"/>
              </a:rPr>
              <a: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89289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476989" cy="7017027"/>
          </a:xfrm>
          <a:prstGeom prst="rect">
            <a:avLst/>
          </a:prstGeom>
        </p:spPr>
      </p:pic>
      <p:sp>
        <p:nvSpPr>
          <p:cNvPr id="3" name="Rectangle 2"/>
          <p:cNvSpPr/>
          <p:nvPr/>
        </p:nvSpPr>
        <p:spPr>
          <a:xfrm>
            <a:off x="1205479" y="1187176"/>
            <a:ext cx="10677304" cy="374718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5400" b="1" dirty="0" smtClean="0">
                <a:solidFill>
                  <a:srgbClr val="FFFFFF"/>
                </a:solidFill>
                <a:latin typeface="DFKai-SB" panose="03000509000000000000" pitchFamily="65" charset="-120"/>
                <a:ea typeface="DFKai-SB" panose="03000509000000000000" pitchFamily="65" charset="-120"/>
              </a:rPr>
              <a:t>教會</a:t>
            </a:r>
            <a:r>
              <a:rPr lang="en-US" altLang="zh-TW" sz="5400" b="1" dirty="0" smtClean="0">
                <a:solidFill>
                  <a:srgbClr val="FFFFFF"/>
                </a:solidFill>
                <a:latin typeface="DFKai-SB" panose="03000509000000000000" pitchFamily="65" charset="-120"/>
                <a:ea typeface="DFKai-SB" panose="03000509000000000000" pitchFamily="65" charset="-120"/>
              </a:rPr>
              <a:t>(</a:t>
            </a:r>
            <a:r>
              <a:rPr lang="zh-TW" altLang="en-US" sz="5400" b="1" dirty="0" smtClean="0">
                <a:solidFill>
                  <a:srgbClr val="FFFFFF"/>
                </a:solidFill>
                <a:latin typeface="DFKai-SB" panose="03000509000000000000" pitchFamily="65" charset="-120"/>
                <a:ea typeface="DFKai-SB" panose="03000509000000000000" pitchFamily="65" charset="-120"/>
              </a:rPr>
              <a:t>小組</a:t>
            </a:r>
            <a:r>
              <a:rPr lang="en-US" altLang="zh-TW" sz="5400" b="1" dirty="0" smtClean="0">
                <a:solidFill>
                  <a:srgbClr val="FFFFFF"/>
                </a:solidFill>
                <a:latin typeface="DFKai-SB" panose="03000509000000000000" pitchFamily="65" charset="-120"/>
                <a:ea typeface="DFKai-SB" panose="03000509000000000000" pitchFamily="65" charset="-120"/>
              </a:rPr>
              <a:t>)</a:t>
            </a:r>
            <a:r>
              <a:rPr lang="zh-TW" altLang="en-US" sz="5400" b="1" dirty="0" smtClean="0">
                <a:solidFill>
                  <a:srgbClr val="FFFFFF"/>
                </a:solidFill>
                <a:latin typeface="DFKai-SB" panose="03000509000000000000" pitchFamily="65" charset="-120"/>
                <a:ea typeface="DFKai-SB" panose="03000509000000000000" pitchFamily="65" charset="-120"/>
              </a:rPr>
              <a:t>的形</a:t>
            </a:r>
            <a:r>
              <a:rPr lang="zh-TW" altLang="en-US" sz="5400" b="1" dirty="0">
                <a:solidFill>
                  <a:srgbClr val="FFFFFF"/>
                </a:solidFill>
                <a:latin typeface="DFKai-SB" panose="03000509000000000000" pitchFamily="65" charset="-120"/>
                <a:ea typeface="DFKai-SB" panose="03000509000000000000" pitchFamily="65" charset="-120"/>
              </a:rPr>
              <a:t>象</a:t>
            </a:r>
            <a:r>
              <a:rPr kumimoji="0"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Image</a:t>
            </a:r>
            <a:r>
              <a:rPr kumimoji="0" lang="zh-TW" altLang="en-US"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for a church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05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9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zh-TW" altLang="en-US" sz="4400" b="1" dirty="0" smtClean="0">
                <a:solidFill>
                  <a:srgbClr val="FFFFFF"/>
                </a:solidFill>
                <a:latin typeface="DFKai-SB" panose="03000509000000000000" pitchFamily="65" charset="-120"/>
                <a:ea typeface="DFKai-SB" panose="03000509000000000000" pitchFamily="65" charset="-120"/>
              </a:rPr>
              <a:t>吸引力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Attraction</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凝聚力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Cohesion</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685800" lvl="0" indent="-685800" defTabSz="914400" fontAlgn="base">
              <a:spcBef>
                <a:spcPct val="0"/>
              </a:spcBef>
              <a:spcAft>
                <a:spcPct val="0"/>
              </a:spcAft>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rPr>
              <a:t>外展</a:t>
            </a:r>
            <a:r>
              <a:rPr lang="zh-TW" altLang="en-US" sz="4400" b="1" dirty="0" smtClean="0">
                <a:solidFill>
                  <a:srgbClr val="FFFFFF"/>
                </a:solidFill>
                <a:latin typeface="Century" panose="02040604050505020304" pitchFamily="18" charset="0"/>
                <a:ea typeface="DFKai-SB" panose="03000509000000000000" pitchFamily="65" charset="-120"/>
              </a:rPr>
              <a:t>力  </a:t>
            </a:r>
            <a:r>
              <a:rPr lang="en-US" altLang="zh-TW" sz="3600" b="1" dirty="0" smtClean="0">
                <a:solidFill>
                  <a:srgbClr val="FFFFFF"/>
                </a:solidFill>
                <a:latin typeface="Century" panose="02040604050505020304" pitchFamily="18" charset="0"/>
                <a:ea typeface="DFKai-SB" panose="03000509000000000000" pitchFamily="65" charset="-120"/>
              </a:rPr>
              <a:t>Outreach</a:t>
            </a:r>
            <a:endParaRPr lang="zh-TW" altLang="en-US" sz="4400" b="1"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4444527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061" y="494748"/>
            <a:ext cx="11069982"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多結果子的</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自</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我領</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導</a:t>
            </a:r>
            <a:r>
              <a:rPr kumimoji="0" lang="en-US" altLang="zh-TW" sz="4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Self-leadership</a:t>
            </a:r>
            <a:endParaRPr kumimoji="0" lang="zh-TW" altLang="en-US"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自省的能力 </a:t>
            </a:r>
            <a:r>
              <a:rPr kumimoji="0" lang="en-US" altLang="zh-TW" sz="32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cs typeface="+mn-cs"/>
              </a:rPr>
              <a:t>Self-examination</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發展</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屬靈</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的恩賜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Developing spiritual gifts</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Century" panose="02040604050505020304" pitchFamily="18" charset="0"/>
                <a:ea typeface="DFKai-SB" panose="03000509000000000000" pitchFamily="65" charset="-120"/>
                <a:cs typeface="+mn-cs"/>
              </a:rPr>
              <a:t>藉</a:t>
            </a:r>
            <a:r>
              <a:rPr kumimoji="0" lang="zh-TW" altLang="en-US" sz="44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 </a:t>
            </a:r>
            <a:r>
              <a:rPr kumimoji="0" lang="en-US" altLang="zh-TW" sz="40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DISC</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認識與調整自</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己 </a:t>
            </a:r>
            <a:r>
              <a:rPr kumimoji="0" lang="en-US" altLang="zh-TW" sz="3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Self adjustment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永不放</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棄 </a:t>
            </a:r>
            <a:r>
              <a:rPr kumimoji="0" lang="en-US" altLang="zh-TW" sz="3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Never give up</a:t>
            </a:r>
            <a:endParaRPr kumimoji="0" lang="en-US" altLang="zh-TW" sz="1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745686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359" y="93036"/>
            <a:ext cx="11220171" cy="5693866"/>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但以理</a:t>
            </a:r>
            <a:r>
              <a:rPr lang="zh-TW" altLang="en-US" sz="4000" b="1" dirty="0" smtClean="0">
                <a:solidFill>
                  <a:srgbClr val="FFFFFF"/>
                </a:solidFill>
                <a:latin typeface="DFKai-SB" pitchFamily="65" charset="-120"/>
                <a:ea typeface="DFKai-SB" pitchFamily="65" charset="-120"/>
                <a:cs typeface="Arial" charset="0"/>
              </a:rPr>
              <a:t>書 </a:t>
            </a:r>
            <a:r>
              <a:rPr lang="en-US" altLang="zh-TW" sz="3200" b="1" dirty="0" smtClean="0">
                <a:solidFill>
                  <a:srgbClr val="FFFFFF"/>
                </a:solidFill>
                <a:latin typeface="Century" panose="02040604050505020304" pitchFamily="18" charset="0"/>
                <a:ea typeface="DFKai-SB" pitchFamily="65" charset="-120"/>
                <a:cs typeface="Arial" charset="0"/>
              </a:rPr>
              <a:t>Daniel 5:1</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2</a:t>
            </a:r>
            <a:r>
              <a:rPr kumimoji="0" lang="zh-TW"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0"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在他裡頭有美好的靈性，又有知識聰明，能圓夢，釋謎語，解疑惑。這人名叫但以理，尼布甲尼撒王又稱他為伯提沙撒，現在可以召他來，他必解明這意思</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He did this because Daniel, whom the king called </a:t>
            </a:r>
            <a:r>
              <a:rPr lang="en-US" sz="2800" b="1" dirty="0" err="1">
                <a:solidFill>
                  <a:srgbClr val="FFFFFF"/>
                </a:solidFill>
                <a:latin typeface="Century" panose="02040604050505020304" pitchFamily="18" charset="0"/>
              </a:rPr>
              <a:t>Belteshazzar</a:t>
            </a:r>
            <a:r>
              <a:rPr lang="en-US" sz="2800" b="1" dirty="0">
                <a:solidFill>
                  <a:srgbClr val="FFFFFF"/>
                </a:solidFill>
                <a:latin typeface="Century" panose="02040604050505020304" pitchFamily="18" charset="0"/>
              </a:rPr>
              <a:t>, was found to have a keen mind and knowledge and understanding, and also the ability to interpret dreams, explain riddles and solve difficult problems. Call for Daniel, and he will tell you what the writing means.”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939199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061" y="494748"/>
            <a:ext cx="11069982"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多結果子的</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自</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我領</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導</a:t>
            </a:r>
            <a:r>
              <a:rPr kumimoji="0" lang="en-US" altLang="zh-TW" sz="4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Self-leadership</a:t>
            </a:r>
            <a:endParaRPr kumimoji="0" lang="zh-TW" altLang="en-US"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自省的能力 </a:t>
            </a:r>
            <a:r>
              <a:rPr kumimoji="0" lang="en-US" altLang="zh-TW" sz="32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cs typeface="+mn-cs"/>
              </a:rPr>
              <a:t>Self-examination</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發展</a:t>
            </a:r>
            <a:r>
              <a:rPr kumimoji="0" lang="zh-TW" altLang="en-US" sz="4400" b="1" i="0" u="none" strike="noStrike" kern="1200" cap="none" spc="0" normalizeH="0" baseline="0" noProof="0" dirty="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屬靈</a:t>
            </a: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的恩賜 </a:t>
            </a:r>
            <a:r>
              <a:rPr kumimoji="0" lang="en-US" altLang="zh-TW" sz="32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cs typeface="+mn-cs"/>
              </a:rPr>
              <a:t>Developing spiritual gifts</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藉</a:t>
            </a:r>
            <a:r>
              <a:rPr kumimoji="0"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DISC</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認識與調整自</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己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 adjustment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永不放</a:t>
            </a:r>
            <a:r>
              <a:rPr kumimoji="0" lang="zh-TW" altLang="en-US" sz="44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棄 </a:t>
            </a:r>
            <a:r>
              <a:rPr kumimoji="0" lang="en-US" altLang="zh-TW" sz="3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rPr>
              <a:t>Never give up</a:t>
            </a:r>
            <a:endParaRPr kumimoji="0" lang="en-US" altLang="zh-TW" sz="1200" b="1" i="0" u="none" strike="noStrike" kern="1200" cap="none" spc="0" normalizeH="0" baseline="0" noProof="0" dirty="0" smtClean="0">
              <a:ln>
                <a:noFill/>
              </a:ln>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911552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339" name="Rectangle 2"/>
          <p:cNvSpPr>
            <a:spLocks noGrp="1" noChangeArrowheads="1"/>
          </p:cNvSpPr>
          <p:nvPr>
            <p:ph type="ctrTitle"/>
          </p:nvPr>
        </p:nvSpPr>
        <p:spPr>
          <a:xfrm>
            <a:off x="1943100" y="65515"/>
            <a:ext cx="8458200" cy="838200"/>
          </a:xfrm>
        </p:spPr>
        <p:txBody>
          <a:bodyPr anchor="ctr"/>
          <a:lstStyle/>
          <a:p>
            <a:pPr eaLnBrk="1" hangingPunct="1"/>
            <a:r>
              <a:rPr lang="zh-TW" altLang="en-US" sz="4800" b="1" u="sng" dirty="0" smtClean="0">
                <a:solidFill>
                  <a:schemeClr val="tx1"/>
                </a:solidFill>
                <a:ea typeface="華康黑體 Std W9" pitchFamily="34" charset="-120"/>
              </a:rPr>
              <a:t>透過</a:t>
            </a:r>
            <a:r>
              <a:rPr lang="zh-TW" altLang="en-US" sz="4800" b="1" u="sng" dirty="0">
                <a:solidFill>
                  <a:schemeClr val="tx1"/>
                </a:solidFill>
                <a:ea typeface="華康黑體 Std W9" pitchFamily="34" charset="-120"/>
              </a:rPr>
              <a:t> </a:t>
            </a:r>
            <a:r>
              <a:rPr lang="en-US" altLang="zh-TW" sz="4800" b="1" u="sng" dirty="0" smtClean="0">
                <a:solidFill>
                  <a:schemeClr val="tx1"/>
                </a:solidFill>
                <a:ea typeface="華康黑體 Std W9" pitchFamily="34" charset="-120"/>
              </a:rPr>
              <a:t>DISC </a:t>
            </a:r>
            <a:r>
              <a:rPr lang="zh-TW" altLang="en-US" sz="4800" b="1" u="sng" dirty="0" smtClean="0">
                <a:solidFill>
                  <a:schemeClr val="tx1"/>
                </a:solidFill>
                <a:ea typeface="華康黑體 Std W9" pitchFamily="34" charset="-120"/>
              </a:rPr>
              <a:t>認識人的個性</a:t>
            </a:r>
            <a:endParaRPr lang="zh-TW" altLang="en-US" sz="4800" b="1" u="sng" dirty="0">
              <a:solidFill>
                <a:schemeClr val="tx1"/>
              </a:solidFill>
              <a:ea typeface="華康黑體 Std W9" pitchFamily="34" charset="-120"/>
            </a:endParaRPr>
          </a:p>
        </p:txBody>
      </p:sp>
      <p:sp>
        <p:nvSpPr>
          <p:cNvPr id="221187" name="Rectangle 3"/>
          <p:cNvSpPr>
            <a:spLocks noChangeArrowheads="1"/>
          </p:cNvSpPr>
          <p:nvPr/>
        </p:nvSpPr>
        <p:spPr bwMode="auto">
          <a:xfrm>
            <a:off x="4828208" y="1204650"/>
            <a:ext cx="540247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zh-TW" altLang="en-US" sz="4000" b="1" u="sng" dirty="0">
                <a:latin typeface="Yu Gothic UI Semibold" panose="020B0700000000000000" pitchFamily="34" charset="-128"/>
                <a:ea typeface="Yu Gothic UI Semibold" panose="020B0700000000000000" pitchFamily="34" charset="-128"/>
              </a:rPr>
              <a:t>工作</a:t>
            </a:r>
            <a:r>
              <a:rPr lang="en-US" altLang="zh-TW" sz="4000" b="1" u="sng" dirty="0">
                <a:latin typeface="Yu Gothic UI Semibold" panose="020B0700000000000000" pitchFamily="34" charset="-128"/>
                <a:ea typeface="Yu Gothic UI Semibold" panose="020B0700000000000000" pitchFamily="34" charset="-128"/>
              </a:rPr>
              <a:t>/</a:t>
            </a:r>
            <a:r>
              <a:rPr lang="zh-TW" altLang="en-US" sz="4000" b="1" u="sng" dirty="0">
                <a:latin typeface="Yu Gothic UI Semibold" panose="020B0700000000000000" pitchFamily="34" charset="-128"/>
                <a:ea typeface="Yu Gothic UI Semibold" panose="020B0700000000000000" pitchFamily="34" charset="-128"/>
              </a:rPr>
              <a:t>目</a:t>
            </a:r>
            <a:r>
              <a:rPr lang="zh-TW" altLang="en-US" sz="4000" b="1" u="sng" dirty="0" smtClean="0">
                <a:latin typeface="Yu Gothic UI Semibold" panose="020B0700000000000000" pitchFamily="34" charset="-128"/>
                <a:ea typeface="Yu Gothic UI Semibold" panose="020B0700000000000000" pitchFamily="34" charset="-128"/>
              </a:rPr>
              <a:t>的</a:t>
            </a:r>
            <a:r>
              <a:rPr lang="en-US" altLang="zh-TW" sz="4400" b="1" u="sng" dirty="0">
                <a:latin typeface="Yu Gothic UI Semibold" panose="020B0700000000000000" pitchFamily="34" charset="-128"/>
                <a:ea typeface="Yu Gothic UI Semibold" panose="020B0700000000000000" pitchFamily="34" charset="-128"/>
              </a:rPr>
              <a:t> </a:t>
            </a:r>
            <a:r>
              <a:rPr lang="en-US" altLang="zh-TW" b="1" u="sng" dirty="0" smtClean="0">
                <a:latin typeface="Yu Gothic UI Semibold" panose="020B0700000000000000" pitchFamily="34" charset="-128"/>
                <a:ea typeface="Yu Gothic UI Semibold" panose="020B0700000000000000" pitchFamily="34" charset="-128"/>
              </a:rPr>
              <a:t>task oriented</a:t>
            </a:r>
            <a:endParaRPr lang="zh-TW" altLang="en-US" sz="4800" u="sng" dirty="0">
              <a:solidFill>
                <a:srgbClr val="000000"/>
              </a:solidFill>
            </a:endParaRPr>
          </a:p>
        </p:txBody>
      </p:sp>
      <p:grpSp>
        <p:nvGrpSpPr>
          <p:cNvPr id="221188" name="Group 4"/>
          <p:cNvGrpSpPr>
            <a:grpSpLocks/>
          </p:cNvGrpSpPr>
          <p:nvPr/>
        </p:nvGrpSpPr>
        <p:grpSpPr bwMode="auto">
          <a:xfrm>
            <a:off x="4435475" y="1974850"/>
            <a:ext cx="3563938" cy="3144838"/>
            <a:chOff x="1834" y="1244"/>
            <a:chExt cx="2245" cy="1981"/>
          </a:xfrm>
        </p:grpSpPr>
        <p:sp>
          <p:nvSpPr>
            <p:cNvPr id="14349" name="Line 5"/>
            <p:cNvSpPr>
              <a:spLocks noChangeShapeType="1"/>
            </p:cNvSpPr>
            <p:nvPr/>
          </p:nvSpPr>
          <p:spPr bwMode="auto">
            <a:xfrm>
              <a:off x="2928" y="1244"/>
              <a:ext cx="24" cy="1981"/>
            </a:xfrm>
            <a:prstGeom prst="line">
              <a:avLst/>
            </a:prstGeom>
            <a:noFill/>
            <a:ln w="444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0" fontAlgn="base" hangingPunct="0">
                <a:spcBef>
                  <a:spcPct val="0"/>
                </a:spcBef>
                <a:spcAft>
                  <a:spcPct val="0"/>
                </a:spcAft>
              </a:pPr>
              <a:endParaRPr kumimoji="1" lang="en-US">
                <a:solidFill>
                  <a:srgbClr val="000000"/>
                </a:solidFill>
                <a:latin typeface="Arial" panose="020B0604020202020204" pitchFamily="34" charset="0"/>
                <a:ea typeface="新細明體" panose="02020500000000000000" pitchFamily="18" charset="-120"/>
              </a:endParaRPr>
            </a:p>
          </p:txBody>
        </p:sp>
        <p:sp>
          <p:nvSpPr>
            <p:cNvPr id="14350" name="Line 6"/>
            <p:cNvSpPr>
              <a:spLocks noChangeShapeType="1"/>
            </p:cNvSpPr>
            <p:nvPr/>
          </p:nvSpPr>
          <p:spPr bwMode="auto">
            <a:xfrm>
              <a:off x="1834" y="2208"/>
              <a:ext cx="2245" cy="0"/>
            </a:xfrm>
            <a:prstGeom prst="line">
              <a:avLst/>
            </a:prstGeom>
            <a:noFill/>
            <a:ln w="476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0" fontAlgn="base" hangingPunct="0">
                <a:spcBef>
                  <a:spcPct val="0"/>
                </a:spcBef>
                <a:spcAft>
                  <a:spcPct val="0"/>
                </a:spcAft>
              </a:pPr>
              <a:endParaRPr kumimoji="1" lang="en-US">
                <a:solidFill>
                  <a:srgbClr val="000000"/>
                </a:solidFill>
                <a:latin typeface="Arial" panose="020B0604020202020204" pitchFamily="34" charset="0"/>
                <a:ea typeface="新細明體" panose="02020500000000000000" pitchFamily="18" charset="-120"/>
              </a:endParaRPr>
            </a:p>
          </p:txBody>
        </p:sp>
      </p:grpSp>
      <p:sp>
        <p:nvSpPr>
          <p:cNvPr id="221191" name="Rectangle 7"/>
          <p:cNvSpPr>
            <a:spLocks noChangeArrowheads="1"/>
          </p:cNvSpPr>
          <p:nvPr/>
        </p:nvSpPr>
        <p:spPr bwMode="auto">
          <a:xfrm>
            <a:off x="4925236" y="5043750"/>
            <a:ext cx="5059570" cy="140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zh-TW" altLang="en-US" sz="4400" b="1" dirty="0" smtClean="0">
                <a:latin typeface="Yu Gothic UI Semibold" panose="020B0700000000000000" pitchFamily="34" charset="-128"/>
                <a:ea typeface="Yu Gothic UI Semibold" panose="020B0700000000000000" pitchFamily="34" charset="-128"/>
              </a:rPr>
              <a:t>      </a:t>
            </a:r>
            <a:r>
              <a:rPr lang="zh-TW" altLang="en-US" sz="4400" b="1" u="sng" dirty="0" smtClean="0">
                <a:latin typeface="Yu Gothic UI Semibold" panose="020B0700000000000000" pitchFamily="34" charset="-128"/>
                <a:ea typeface="Yu Gothic UI Semibold" panose="020B0700000000000000" pitchFamily="34" charset="-128"/>
              </a:rPr>
              <a:t>人 </a:t>
            </a:r>
            <a:endParaRPr lang="en-US" altLang="zh-TW" sz="4400" b="1" u="sng" dirty="0" smtClean="0">
              <a:latin typeface="Yu Gothic UI Semibold" panose="020B0700000000000000" pitchFamily="34" charset="-128"/>
              <a:ea typeface="Yu Gothic UI Semibold" panose="020B0700000000000000" pitchFamily="34" charset="-128"/>
            </a:endParaRPr>
          </a:p>
          <a:p>
            <a:pPr defTabSz="914400" fontAlgn="base">
              <a:spcAft>
                <a:spcPct val="0"/>
              </a:spcAft>
              <a:buNone/>
            </a:pPr>
            <a:r>
              <a:rPr lang="en-US" altLang="zh-TW" sz="2800" b="1" u="sng" dirty="0" smtClean="0">
                <a:latin typeface="Yu Gothic UI Semibold" panose="020B0700000000000000" pitchFamily="34" charset="-128"/>
                <a:ea typeface="Yu Gothic UI Semibold" panose="020B0700000000000000" pitchFamily="34" charset="-128"/>
              </a:rPr>
              <a:t>people oriented</a:t>
            </a:r>
            <a:r>
              <a:rPr lang="zh-TW" altLang="en-US" sz="2800" dirty="0" smtClean="0">
                <a:solidFill>
                  <a:srgbClr val="000000"/>
                </a:solidFill>
              </a:rPr>
              <a:t> </a:t>
            </a:r>
            <a:endParaRPr lang="zh-TW" altLang="en-US" sz="2800" u="sng" dirty="0">
              <a:solidFill>
                <a:srgbClr val="000000"/>
              </a:solidFill>
            </a:endParaRPr>
          </a:p>
        </p:txBody>
      </p:sp>
      <p:sp>
        <p:nvSpPr>
          <p:cNvPr id="221192" name="Rectangle 8"/>
          <p:cNvSpPr>
            <a:spLocks noChangeArrowheads="1"/>
          </p:cNvSpPr>
          <p:nvPr/>
        </p:nvSpPr>
        <p:spPr bwMode="auto">
          <a:xfrm>
            <a:off x="7835038" y="2900071"/>
            <a:ext cx="4299536" cy="178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zh-TW" altLang="en-US" sz="4000" b="1" dirty="0" smtClean="0">
                <a:latin typeface="Yu Gothic UI Semibold" panose="020B0700000000000000" pitchFamily="34" charset="-128"/>
                <a:ea typeface="Yu Gothic UI Semibold" panose="020B0700000000000000" pitchFamily="34" charset="-128"/>
              </a:rPr>
              <a:t>  </a:t>
            </a:r>
            <a:r>
              <a:rPr lang="zh-TW" altLang="en-US" sz="4000" b="1" u="sng" dirty="0" smtClean="0">
                <a:latin typeface="Yu Gothic UI Semibold" panose="020B0700000000000000" pitchFamily="34" charset="-128"/>
                <a:ea typeface="Yu Gothic UI Semibold" panose="020B0700000000000000" pitchFamily="34" charset="-128"/>
              </a:rPr>
              <a:t>主</a:t>
            </a:r>
            <a:r>
              <a:rPr lang="zh-TW" altLang="en-US" sz="4000" b="1" u="sng" dirty="0">
                <a:latin typeface="Yu Gothic UI Semibold" panose="020B0700000000000000" pitchFamily="34" charset="-128"/>
                <a:ea typeface="Yu Gothic UI Semibold" panose="020B0700000000000000" pitchFamily="34" charset="-128"/>
              </a:rPr>
              <a:t>動</a:t>
            </a:r>
            <a:r>
              <a:rPr lang="en-US" altLang="zh-TW" sz="4000" b="1" u="sng" dirty="0">
                <a:latin typeface="Yu Gothic UI Semibold" panose="020B0700000000000000" pitchFamily="34" charset="-128"/>
                <a:ea typeface="Yu Gothic UI Semibold" panose="020B0700000000000000" pitchFamily="34" charset="-128"/>
              </a:rPr>
              <a:t>/</a:t>
            </a:r>
            <a:r>
              <a:rPr lang="zh-TW" altLang="en-US" sz="4000" b="1" u="sng" dirty="0">
                <a:latin typeface="Yu Gothic UI Semibold" panose="020B0700000000000000" pitchFamily="34" charset="-128"/>
                <a:ea typeface="Yu Gothic UI Semibold" panose="020B0700000000000000" pitchFamily="34" charset="-128"/>
              </a:rPr>
              <a:t>快</a:t>
            </a:r>
            <a:r>
              <a:rPr lang="zh-TW" altLang="en-US" sz="4000" b="1" u="sng" dirty="0" smtClean="0">
                <a:latin typeface="Yu Gothic UI Semibold" panose="020B0700000000000000" pitchFamily="34" charset="-128"/>
                <a:ea typeface="Yu Gothic UI Semibold" panose="020B0700000000000000" pitchFamily="34" charset="-128"/>
              </a:rPr>
              <a:t>速</a:t>
            </a:r>
            <a:endParaRPr lang="en-US" altLang="zh-TW" sz="4000" b="1" u="sng" dirty="0" smtClean="0">
              <a:latin typeface="Yu Gothic UI Semibold" panose="020B0700000000000000" pitchFamily="34" charset="-128"/>
              <a:ea typeface="Yu Gothic UI Semibold" panose="020B0700000000000000" pitchFamily="34" charset="-128"/>
            </a:endParaRPr>
          </a:p>
          <a:p>
            <a:pPr defTabSz="914400" fontAlgn="base">
              <a:spcAft>
                <a:spcPct val="0"/>
              </a:spcAft>
              <a:buNone/>
            </a:pPr>
            <a:r>
              <a:rPr lang="en-US" altLang="zh-TW" sz="2800" b="1" u="sng" dirty="0" smtClean="0">
                <a:latin typeface="Yu Gothic UI Semibold" panose="020B0700000000000000" pitchFamily="34" charset="-128"/>
                <a:ea typeface="Yu Gothic UI Semibold" panose="020B0700000000000000" pitchFamily="34" charset="-128"/>
              </a:rPr>
              <a:t>Outgoing/fast paced</a:t>
            </a:r>
            <a:r>
              <a:rPr lang="zh-TW" altLang="en-US" sz="1800" dirty="0" smtClean="0"/>
              <a:t> </a:t>
            </a:r>
            <a:endParaRPr lang="zh-TW" altLang="en-US" sz="1800" u="sng" dirty="0"/>
          </a:p>
        </p:txBody>
      </p:sp>
      <p:sp>
        <p:nvSpPr>
          <p:cNvPr id="221193" name="Rectangle 9"/>
          <p:cNvSpPr>
            <a:spLocks noChangeArrowheads="1"/>
          </p:cNvSpPr>
          <p:nvPr/>
        </p:nvSpPr>
        <p:spPr bwMode="auto">
          <a:xfrm>
            <a:off x="1228190" y="2933700"/>
            <a:ext cx="4112592"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zh-TW" altLang="en-US" sz="4000" b="1" dirty="0" smtClean="0">
                <a:latin typeface="Yu Gothic UI Semibold" panose="020B0700000000000000" pitchFamily="34" charset="-128"/>
                <a:ea typeface="Yu Gothic UI Semibold" panose="020B0700000000000000" pitchFamily="34" charset="-128"/>
              </a:rPr>
              <a:t>    </a:t>
            </a:r>
            <a:r>
              <a:rPr lang="zh-TW" altLang="en-US" sz="4000" b="1" u="sng" dirty="0" smtClean="0">
                <a:latin typeface="Yu Gothic UI Semibold" panose="020B0700000000000000" pitchFamily="34" charset="-128"/>
                <a:ea typeface="Yu Gothic UI Semibold" panose="020B0700000000000000" pitchFamily="34" charset="-128"/>
              </a:rPr>
              <a:t>被</a:t>
            </a:r>
            <a:r>
              <a:rPr lang="zh-TW" altLang="en-US" sz="4000" b="1" u="sng" dirty="0">
                <a:latin typeface="Yu Gothic UI Semibold" panose="020B0700000000000000" pitchFamily="34" charset="-128"/>
                <a:ea typeface="Yu Gothic UI Semibold" panose="020B0700000000000000" pitchFamily="34" charset="-128"/>
              </a:rPr>
              <a:t>動</a:t>
            </a:r>
            <a:r>
              <a:rPr lang="en-US" altLang="zh-TW" sz="4000" b="1" u="sng" dirty="0">
                <a:latin typeface="Yu Gothic UI Semibold" panose="020B0700000000000000" pitchFamily="34" charset="-128"/>
                <a:ea typeface="Yu Gothic UI Semibold" panose="020B0700000000000000" pitchFamily="34" charset="-128"/>
              </a:rPr>
              <a:t>/</a:t>
            </a:r>
            <a:r>
              <a:rPr lang="zh-TW" altLang="en-US" sz="4000" b="1" u="sng" dirty="0">
                <a:latin typeface="Yu Gothic UI Semibold" panose="020B0700000000000000" pitchFamily="34" charset="-128"/>
                <a:ea typeface="Yu Gothic UI Semibold" panose="020B0700000000000000" pitchFamily="34" charset="-128"/>
              </a:rPr>
              <a:t>緩</a:t>
            </a:r>
            <a:r>
              <a:rPr lang="zh-TW" altLang="en-US" sz="4000" b="1" u="sng" dirty="0" smtClean="0">
                <a:latin typeface="Yu Gothic UI Semibold" panose="020B0700000000000000" pitchFamily="34" charset="-128"/>
                <a:ea typeface="Yu Gothic UI Semibold" panose="020B0700000000000000" pitchFamily="34" charset="-128"/>
              </a:rPr>
              <a:t>慢</a:t>
            </a:r>
            <a:endParaRPr lang="en-US" altLang="zh-TW" sz="4000" b="1" u="sng" dirty="0" smtClean="0">
              <a:latin typeface="Yu Gothic UI Semibold" panose="020B0700000000000000" pitchFamily="34" charset="-128"/>
              <a:ea typeface="Yu Gothic UI Semibold" panose="020B0700000000000000" pitchFamily="34" charset="-128"/>
            </a:endParaRPr>
          </a:p>
          <a:p>
            <a:pPr defTabSz="914400" fontAlgn="base">
              <a:spcAft>
                <a:spcPct val="0"/>
              </a:spcAft>
              <a:buNone/>
            </a:pPr>
            <a:r>
              <a:rPr lang="en-US" altLang="zh-TW" sz="2800" b="1" u="sng" dirty="0" smtClean="0">
                <a:solidFill>
                  <a:srgbClr val="000000"/>
                </a:solidFill>
                <a:latin typeface="Yu Gothic UI Semibold" panose="020B0700000000000000" pitchFamily="34" charset="-128"/>
                <a:ea typeface="Yu Gothic UI Semibold" panose="020B0700000000000000" pitchFamily="34" charset="-128"/>
              </a:rPr>
              <a:t>Reserved/slow paced</a:t>
            </a:r>
            <a:r>
              <a:rPr lang="zh-TW" altLang="en-US" sz="1800" dirty="0" smtClean="0">
                <a:solidFill>
                  <a:srgbClr val="000000"/>
                </a:solidFill>
              </a:rPr>
              <a:t> </a:t>
            </a:r>
            <a:endParaRPr lang="zh-TW" altLang="en-US" sz="1800" u="sng" dirty="0">
              <a:solidFill>
                <a:srgbClr val="000000"/>
              </a:solidFill>
            </a:endParaRPr>
          </a:p>
        </p:txBody>
      </p:sp>
      <p:sp>
        <p:nvSpPr>
          <p:cNvPr id="221194" name="Rectangle 10"/>
          <p:cNvSpPr>
            <a:spLocks noChangeArrowheads="1"/>
          </p:cNvSpPr>
          <p:nvPr/>
        </p:nvSpPr>
        <p:spPr bwMode="auto">
          <a:xfrm>
            <a:off x="6210300" y="2427714"/>
            <a:ext cx="2057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en-US" altLang="zh-TW" sz="5400" dirty="0">
                <a:solidFill>
                  <a:srgbClr val="000000"/>
                </a:solidFill>
                <a:latin typeface="Yu Gothic UI Semibold" panose="020B0700000000000000" pitchFamily="34" charset="-128"/>
                <a:ea typeface="Yu Gothic UI Semibold" panose="020B0700000000000000" pitchFamily="34" charset="-128"/>
              </a:rPr>
              <a:t>【</a:t>
            </a:r>
            <a:r>
              <a:rPr lang="en-US" altLang="zh-TW" sz="5400" dirty="0">
                <a:latin typeface="Yu Gothic UI Semibold" panose="020B0700000000000000" pitchFamily="34" charset="-128"/>
                <a:ea typeface="Yu Gothic UI Semibold" panose="020B0700000000000000" pitchFamily="34" charset="-128"/>
              </a:rPr>
              <a:t>D</a:t>
            </a:r>
            <a:r>
              <a:rPr lang="en-US" altLang="zh-TW" sz="5400" dirty="0">
                <a:solidFill>
                  <a:srgbClr val="000000"/>
                </a:solidFill>
                <a:latin typeface="Yu Gothic UI Semibold" panose="020B0700000000000000" pitchFamily="34" charset="-128"/>
                <a:ea typeface="Yu Gothic UI Semibold" panose="020B0700000000000000" pitchFamily="34" charset="-128"/>
              </a:rPr>
              <a:t>】 </a:t>
            </a:r>
            <a:endParaRPr lang="en-US" altLang="zh-TW" sz="5400" u="sng" dirty="0">
              <a:solidFill>
                <a:srgbClr val="000000"/>
              </a:solidFill>
              <a:latin typeface="Yu Gothic UI Semibold" panose="020B0700000000000000" pitchFamily="34" charset="-128"/>
              <a:ea typeface="Yu Gothic UI Semibold" panose="020B0700000000000000" pitchFamily="34" charset="-128"/>
            </a:endParaRPr>
          </a:p>
        </p:txBody>
      </p:sp>
      <p:sp>
        <p:nvSpPr>
          <p:cNvPr id="221195" name="Rectangle 11"/>
          <p:cNvSpPr>
            <a:spLocks noChangeArrowheads="1"/>
          </p:cNvSpPr>
          <p:nvPr/>
        </p:nvSpPr>
        <p:spPr bwMode="auto">
          <a:xfrm>
            <a:off x="6365488" y="3695699"/>
            <a:ext cx="2057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en-US" altLang="zh-TW" sz="5400" dirty="0" smtClean="0">
                <a:solidFill>
                  <a:srgbClr val="000000"/>
                </a:solidFill>
                <a:latin typeface="Yu Gothic UI Semibold" panose="020B0700000000000000" pitchFamily="34" charset="-128"/>
                <a:ea typeface="Yu Gothic UI Semibold" panose="020B0700000000000000" pitchFamily="34" charset="-128"/>
              </a:rPr>
              <a:t>【</a:t>
            </a:r>
            <a:r>
              <a:rPr lang="zh-TW" altLang="en-US" sz="700" dirty="0" smtClean="0">
                <a:solidFill>
                  <a:srgbClr val="000000"/>
                </a:solidFill>
                <a:latin typeface="Yu Gothic UI Semibold" panose="020B0700000000000000" pitchFamily="34" charset="-128"/>
                <a:ea typeface="Yu Gothic UI Semibold" panose="020B0700000000000000" pitchFamily="34" charset="-128"/>
              </a:rPr>
              <a:t> </a:t>
            </a:r>
            <a:r>
              <a:rPr lang="en-US" altLang="zh-TW" sz="5400" dirty="0" smtClean="0">
                <a:latin typeface="Yu Gothic UI Semibold" panose="020B0700000000000000" pitchFamily="34" charset="-128"/>
                <a:ea typeface="Yu Gothic UI Semibold" panose="020B0700000000000000" pitchFamily="34" charset="-128"/>
              </a:rPr>
              <a:t>I</a:t>
            </a:r>
            <a:r>
              <a:rPr lang="zh-TW" altLang="en-US" sz="700" dirty="0" smtClean="0">
                <a:latin typeface="Yu Gothic UI Semibold" panose="020B0700000000000000" pitchFamily="34" charset="-128"/>
                <a:ea typeface="Yu Gothic UI Semibold" panose="020B0700000000000000" pitchFamily="34" charset="-128"/>
              </a:rPr>
              <a:t> </a:t>
            </a:r>
            <a:r>
              <a:rPr lang="en-US" altLang="zh-TW" sz="5400" dirty="0" smtClean="0">
                <a:solidFill>
                  <a:srgbClr val="000000"/>
                </a:solidFill>
                <a:latin typeface="Yu Gothic UI Semibold" panose="020B0700000000000000" pitchFamily="34" charset="-128"/>
                <a:ea typeface="Yu Gothic UI Semibold" panose="020B0700000000000000" pitchFamily="34" charset="-128"/>
              </a:rPr>
              <a:t>】</a:t>
            </a:r>
            <a:r>
              <a:rPr lang="en-US" altLang="zh-TW" sz="5400" dirty="0" smtClean="0">
                <a:solidFill>
                  <a:srgbClr val="000000"/>
                </a:solidFill>
              </a:rPr>
              <a:t> </a:t>
            </a:r>
            <a:endParaRPr lang="en-US" altLang="zh-TW" sz="5400" u="sng" dirty="0">
              <a:solidFill>
                <a:srgbClr val="000000"/>
              </a:solidFill>
            </a:endParaRPr>
          </a:p>
        </p:txBody>
      </p:sp>
      <p:sp>
        <p:nvSpPr>
          <p:cNvPr id="221196" name="Rectangle 12"/>
          <p:cNvSpPr>
            <a:spLocks noChangeArrowheads="1"/>
          </p:cNvSpPr>
          <p:nvPr/>
        </p:nvSpPr>
        <p:spPr bwMode="auto">
          <a:xfrm>
            <a:off x="4663998" y="3695699"/>
            <a:ext cx="1447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en-US" altLang="zh-TW" sz="5400" dirty="0">
                <a:solidFill>
                  <a:srgbClr val="000000"/>
                </a:solidFill>
                <a:latin typeface="Yu Gothic UI Semibold" panose="020B0700000000000000" pitchFamily="34" charset="-128"/>
                <a:ea typeface="Yu Gothic UI Semibold" panose="020B0700000000000000" pitchFamily="34" charset="-128"/>
              </a:rPr>
              <a:t>【</a:t>
            </a:r>
            <a:r>
              <a:rPr lang="en-US" altLang="zh-TW" sz="5400" dirty="0">
                <a:latin typeface="Yu Gothic UI Semibold" panose="020B0700000000000000" pitchFamily="34" charset="-128"/>
                <a:ea typeface="Yu Gothic UI Semibold" panose="020B0700000000000000" pitchFamily="34" charset="-128"/>
              </a:rPr>
              <a:t>S</a:t>
            </a:r>
            <a:r>
              <a:rPr lang="en-US" altLang="zh-TW" sz="5400" dirty="0">
                <a:solidFill>
                  <a:srgbClr val="000000"/>
                </a:solidFill>
                <a:latin typeface="Yu Gothic UI Semibold" panose="020B0700000000000000" pitchFamily="34" charset="-128"/>
                <a:ea typeface="Yu Gothic UI Semibold" panose="020B0700000000000000" pitchFamily="34" charset="-128"/>
              </a:rPr>
              <a:t>】</a:t>
            </a:r>
            <a:endParaRPr lang="en-US" altLang="zh-TW" sz="5400" u="sng" dirty="0">
              <a:solidFill>
                <a:srgbClr val="000000"/>
              </a:solidFill>
              <a:latin typeface="Yu Gothic UI Semibold" panose="020B0700000000000000" pitchFamily="34" charset="-128"/>
              <a:ea typeface="Yu Gothic UI Semibold" panose="020B0700000000000000" pitchFamily="34" charset="-128"/>
            </a:endParaRPr>
          </a:p>
        </p:txBody>
      </p:sp>
      <p:sp>
        <p:nvSpPr>
          <p:cNvPr id="221197" name="Rectangle 13"/>
          <p:cNvSpPr>
            <a:spLocks noChangeArrowheads="1"/>
          </p:cNvSpPr>
          <p:nvPr/>
        </p:nvSpPr>
        <p:spPr bwMode="auto">
          <a:xfrm>
            <a:off x="4264466" y="2400301"/>
            <a:ext cx="1447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defTabSz="914400" fontAlgn="base">
              <a:spcAft>
                <a:spcPct val="0"/>
              </a:spcAft>
              <a:buNone/>
            </a:pPr>
            <a:r>
              <a:rPr lang="en-US" altLang="zh-TW" sz="5400" dirty="0">
                <a:solidFill>
                  <a:srgbClr val="000000"/>
                </a:solidFill>
                <a:latin typeface="華康明體 Std W7" pitchFamily="18" charset="-120"/>
                <a:ea typeface="華康明體 Std W7" pitchFamily="18" charset="-120"/>
              </a:rPr>
              <a:t>【</a:t>
            </a:r>
            <a:r>
              <a:rPr lang="en-US" altLang="zh-TW" sz="5400" dirty="0">
                <a:latin typeface="Yu Gothic UI Semibold" panose="020B0700000000000000" pitchFamily="34" charset="-128"/>
                <a:ea typeface="Yu Gothic UI Semibold" panose="020B0700000000000000" pitchFamily="34" charset="-128"/>
              </a:rPr>
              <a:t>C</a:t>
            </a:r>
            <a:r>
              <a:rPr lang="en-US" altLang="zh-TW" sz="5400" dirty="0">
                <a:solidFill>
                  <a:srgbClr val="000000"/>
                </a:solidFill>
                <a:latin typeface="華康明體 Std W7" pitchFamily="18" charset="-120"/>
                <a:ea typeface="華康明體 Std W7" pitchFamily="18" charset="-120"/>
              </a:rPr>
              <a:t>】</a:t>
            </a:r>
            <a:endParaRPr lang="en-US" altLang="zh-TW" sz="5400" u="sng" dirty="0">
              <a:solidFill>
                <a:srgbClr val="000000"/>
              </a:solidFill>
            </a:endParaRPr>
          </a:p>
        </p:txBody>
      </p:sp>
    </p:spTree>
    <p:extLst>
      <p:ext uri="{BB962C8B-B14F-4D97-AF65-F5344CB8AC3E}">
        <p14:creationId xmlns:p14="http://schemas.microsoft.com/office/powerpoint/2010/main" val="2471197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21188"/>
                                        </p:tgtEl>
                                        <p:attrNameLst>
                                          <p:attrName>style.visibility</p:attrName>
                                        </p:attrNameLst>
                                      </p:cBhvr>
                                      <p:to>
                                        <p:strVal val="visible"/>
                                      </p:to>
                                    </p:set>
                                    <p:animEffect transition="in" filter="box(in)">
                                      <p:cBhvr>
                                        <p:cTn id="7" dur="500"/>
                                        <p:tgtEl>
                                          <p:spTgt spid="221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221187"/>
                                        </p:tgtEl>
                                        <p:attrNameLst>
                                          <p:attrName>style.visibility</p:attrName>
                                        </p:attrNameLst>
                                      </p:cBhvr>
                                      <p:to>
                                        <p:strVal val="visible"/>
                                      </p:to>
                                    </p:set>
                                    <p:anim calcmode="lin" valueType="num">
                                      <p:cBhvr additive="base">
                                        <p:cTn id="12" dur="2000" fill="hold"/>
                                        <p:tgtEl>
                                          <p:spTgt spid="221187"/>
                                        </p:tgtEl>
                                        <p:attrNameLst>
                                          <p:attrName>ppt_x</p:attrName>
                                        </p:attrNameLst>
                                      </p:cBhvr>
                                      <p:tavLst>
                                        <p:tav tm="0">
                                          <p:val>
                                            <p:strVal val="#ppt_x"/>
                                          </p:val>
                                        </p:tav>
                                        <p:tav tm="100000">
                                          <p:val>
                                            <p:strVal val="#ppt_x"/>
                                          </p:val>
                                        </p:tav>
                                      </p:tavLst>
                                    </p:anim>
                                    <p:anim calcmode="lin" valueType="num">
                                      <p:cBhvr additive="base">
                                        <p:cTn id="13" dur="2000" fill="hold"/>
                                        <p:tgtEl>
                                          <p:spTgt spid="221187"/>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21191"/>
                                        </p:tgtEl>
                                        <p:attrNameLst>
                                          <p:attrName>style.visibility</p:attrName>
                                        </p:attrNameLst>
                                      </p:cBhvr>
                                      <p:to>
                                        <p:strVal val="visible"/>
                                      </p:to>
                                    </p:set>
                                    <p:anim calcmode="lin" valueType="num">
                                      <p:cBhvr additive="base">
                                        <p:cTn id="18" dur="2000" fill="hold"/>
                                        <p:tgtEl>
                                          <p:spTgt spid="221191"/>
                                        </p:tgtEl>
                                        <p:attrNameLst>
                                          <p:attrName>ppt_x</p:attrName>
                                        </p:attrNameLst>
                                      </p:cBhvr>
                                      <p:tavLst>
                                        <p:tav tm="0">
                                          <p:val>
                                            <p:strVal val="#ppt_x"/>
                                          </p:val>
                                        </p:tav>
                                        <p:tav tm="100000">
                                          <p:val>
                                            <p:strVal val="#ppt_x"/>
                                          </p:val>
                                        </p:tav>
                                      </p:tavLst>
                                    </p:anim>
                                    <p:anim calcmode="lin" valueType="num">
                                      <p:cBhvr additive="base">
                                        <p:cTn id="19" dur="2000" fill="hold"/>
                                        <p:tgtEl>
                                          <p:spTgt spid="221191"/>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221192"/>
                                        </p:tgtEl>
                                        <p:attrNameLst>
                                          <p:attrName>style.visibility</p:attrName>
                                        </p:attrNameLst>
                                      </p:cBhvr>
                                      <p:to>
                                        <p:strVal val="visible"/>
                                      </p:to>
                                    </p:set>
                                    <p:anim calcmode="lin" valueType="num">
                                      <p:cBhvr additive="base">
                                        <p:cTn id="24" dur="2000" fill="hold"/>
                                        <p:tgtEl>
                                          <p:spTgt spid="221192"/>
                                        </p:tgtEl>
                                        <p:attrNameLst>
                                          <p:attrName>ppt_x</p:attrName>
                                        </p:attrNameLst>
                                      </p:cBhvr>
                                      <p:tavLst>
                                        <p:tav tm="0">
                                          <p:val>
                                            <p:strVal val="1+#ppt_w/2"/>
                                          </p:val>
                                        </p:tav>
                                        <p:tav tm="100000">
                                          <p:val>
                                            <p:strVal val="#ppt_x"/>
                                          </p:val>
                                        </p:tav>
                                      </p:tavLst>
                                    </p:anim>
                                    <p:anim calcmode="lin" valueType="num">
                                      <p:cBhvr additive="base">
                                        <p:cTn id="25" dur="2000" fill="hold"/>
                                        <p:tgtEl>
                                          <p:spTgt spid="221192"/>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21193"/>
                                        </p:tgtEl>
                                        <p:attrNameLst>
                                          <p:attrName>style.visibility</p:attrName>
                                        </p:attrNameLst>
                                      </p:cBhvr>
                                      <p:to>
                                        <p:strVal val="visible"/>
                                      </p:to>
                                    </p:set>
                                    <p:anim calcmode="lin" valueType="num">
                                      <p:cBhvr additive="base">
                                        <p:cTn id="30" dur="2000" fill="hold"/>
                                        <p:tgtEl>
                                          <p:spTgt spid="221193"/>
                                        </p:tgtEl>
                                        <p:attrNameLst>
                                          <p:attrName>ppt_x</p:attrName>
                                        </p:attrNameLst>
                                      </p:cBhvr>
                                      <p:tavLst>
                                        <p:tav tm="0">
                                          <p:val>
                                            <p:strVal val="0-#ppt_w/2"/>
                                          </p:val>
                                        </p:tav>
                                        <p:tav tm="100000">
                                          <p:val>
                                            <p:strVal val="#ppt_x"/>
                                          </p:val>
                                        </p:tav>
                                      </p:tavLst>
                                    </p:anim>
                                    <p:anim calcmode="lin" valueType="num">
                                      <p:cBhvr additive="base">
                                        <p:cTn id="31" dur="2000" fill="hold"/>
                                        <p:tgtEl>
                                          <p:spTgt spid="221193"/>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3" fill="hold" grpId="0" nodeType="clickEffect">
                                  <p:stCondLst>
                                    <p:cond delay="0"/>
                                  </p:stCondLst>
                                  <p:childTnLst>
                                    <p:set>
                                      <p:cBhvr>
                                        <p:cTn id="35" dur="1" fill="hold">
                                          <p:stCondLst>
                                            <p:cond delay="0"/>
                                          </p:stCondLst>
                                        </p:cTn>
                                        <p:tgtEl>
                                          <p:spTgt spid="221194"/>
                                        </p:tgtEl>
                                        <p:attrNameLst>
                                          <p:attrName>style.visibility</p:attrName>
                                        </p:attrNameLst>
                                      </p:cBhvr>
                                      <p:to>
                                        <p:strVal val="visible"/>
                                      </p:to>
                                    </p:set>
                                    <p:anim calcmode="lin" valueType="num">
                                      <p:cBhvr additive="base">
                                        <p:cTn id="36" dur="2000" fill="hold"/>
                                        <p:tgtEl>
                                          <p:spTgt spid="221194"/>
                                        </p:tgtEl>
                                        <p:attrNameLst>
                                          <p:attrName>ppt_x</p:attrName>
                                        </p:attrNameLst>
                                      </p:cBhvr>
                                      <p:tavLst>
                                        <p:tav tm="0">
                                          <p:val>
                                            <p:strVal val="1+#ppt_w/2"/>
                                          </p:val>
                                        </p:tav>
                                        <p:tav tm="100000">
                                          <p:val>
                                            <p:strVal val="#ppt_x"/>
                                          </p:val>
                                        </p:tav>
                                      </p:tavLst>
                                    </p:anim>
                                    <p:anim calcmode="lin" valueType="num">
                                      <p:cBhvr additive="base">
                                        <p:cTn id="37" dur="2000" fill="hold"/>
                                        <p:tgtEl>
                                          <p:spTgt spid="221194"/>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221195"/>
                                        </p:tgtEl>
                                        <p:attrNameLst>
                                          <p:attrName>style.visibility</p:attrName>
                                        </p:attrNameLst>
                                      </p:cBhvr>
                                      <p:to>
                                        <p:strVal val="visible"/>
                                      </p:to>
                                    </p:set>
                                    <p:anim calcmode="lin" valueType="num">
                                      <p:cBhvr additive="base">
                                        <p:cTn id="42" dur="2000" fill="hold"/>
                                        <p:tgtEl>
                                          <p:spTgt spid="221195"/>
                                        </p:tgtEl>
                                        <p:attrNameLst>
                                          <p:attrName>ppt_x</p:attrName>
                                        </p:attrNameLst>
                                      </p:cBhvr>
                                      <p:tavLst>
                                        <p:tav tm="0">
                                          <p:val>
                                            <p:strVal val="1+#ppt_w/2"/>
                                          </p:val>
                                        </p:tav>
                                        <p:tav tm="100000">
                                          <p:val>
                                            <p:strVal val="#ppt_x"/>
                                          </p:val>
                                        </p:tav>
                                      </p:tavLst>
                                    </p:anim>
                                    <p:anim calcmode="lin" valueType="num">
                                      <p:cBhvr additive="base">
                                        <p:cTn id="43" dur="2000" fill="hold"/>
                                        <p:tgtEl>
                                          <p:spTgt spid="221195"/>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12" fill="hold" grpId="0" nodeType="clickEffect">
                                  <p:stCondLst>
                                    <p:cond delay="0"/>
                                  </p:stCondLst>
                                  <p:childTnLst>
                                    <p:set>
                                      <p:cBhvr>
                                        <p:cTn id="47" dur="1" fill="hold">
                                          <p:stCondLst>
                                            <p:cond delay="0"/>
                                          </p:stCondLst>
                                        </p:cTn>
                                        <p:tgtEl>
                                          <p:spTgt spid="221196"/>
                                        </p:tgtEl>
                                        <p:attrNameLst>
                                          <p:attrName>style.visibility</p:attrName>
                                        </p:attrNameLst>
                                      </p:cBhvr>
                                      <p:to>
                                        <p:strVal val="visible"/>
                                      </p:to>
                                    </p:set>
                                    <p:anim calcmode="lin" valueType="num">
                                      <p:cBhvr additive="base">
                                        <p:cTn id="48" dur="2000" fill="hold"/>
                                        <p:tgtEl>
                                          <p:spTgt spid="221196"/>
                                        </p:tgtEl>
                                        <p:attrNameLst>
                                          <p:attrName>ppt_x</p:attrName>
                                        </p:attrNameLst>
                                      </p:cBhvr>
                                      <p:tavLst>
                                        <p:tav tm="0">
                                          <p:val>
                                            <p:strVal val="0-#ppt_w/2"/>
                                          </p:val>
                                        </p:tav>
                                        <p:tav tm="100000">
                                          <p:val>
                                            <p:strVal val="#ppt_x"/>
                                          </p:val>
                                        </p:tav>
                                      </p:tavLst>
                                    </p:anim>
                                    <p:anim calcmode="lin" valueType="num">
                                      <p:cBhvr additive="base">
                                        <p:cTn id="49" dur="2000" fill="hold"/>
                                        <p:tgtEl>
                                          <p:spTgt spid="221196"/>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9" fill="hold" grpId="0" nodeType="clickEffect">
                                  <p:stCondLst>
                                    <p:cond delay="0"/>
                                  </p:stCondLst>
                                  <p:childTnLst>
                                    <p:set>
                                      <p:cBhvr>
                                        <p:cTn id="53" dur="1" fill="hold">
                                          <p:stCondLst>
                                            <p:cond delay="0"/>
                                          </p:stCondLst>
                                        </p:cTn>
                                        <p:tgtEl>
                                          <p:spTgt spid="221197"/>
                                        </p:tgtEl>
                                        <p:attrNameLst>
                                          <p:attrName>style.visibility</p:attrName>
                                        </p:attrNameLst>
                                      </p:cBhvr>
                                      <p:to>
                                        <p:strVal val="visible"/>
                                      </p:to>
                                    </p:set>
                                    <p:anim calcmode="lin" valueType="num">
                                      <p:cBhvr additive="base">
                                        <p:cTn id="54" dur="2000" fill="hold"/>
                                        <p:tgtEl>
                                          <p:spTgt spid="221197"/>
                                        </p:tgtEl>
                                        <p:attrNameLst>
                                          <p:attrName>ppt_x</p:attrName>
                                        </p:attrNameLst>
                                      </p:cBhvr>
                                      <p:tavLst>
                                        <p:tav tm="0">
                                          <p:val>
                                            <p:strVal val="0-#ppt_w/2"/>
                                          </p:val>
                                        </p:tav>
                                        <p:tav tm="100000">
                                          <p:val>
                                            <p:strVal val="#ppt_x"/>
                                          </p:val>
                                        </p:tav>
                                      </p:tavLst>
                                    </p:anim>
                                    <p:anim calcmode="lin" valueType="num">
                                      <p:cBhvr additive="base">
                                        <p:cTn id="55" dur="2000" fill="hold"/>
                                        <p:tgtEl>
                                          <p:spTgt spid="22119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p:bldP spid="221191" grpId="0"/>
      <p:bldP spid="221192" grpId="0"/>
      <p:bldP spid="221193" grpId="0"/>
      <p:bldP spid="221194" grpId="0"/>
      <p:bldP spid="221195" grpId="0"/>
      <p:bldP spid="221196" grpId="0"/>
      <p:bldP spid="22119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343" y="-466084"/>
            <a:ext cx="12372735" cy="6997148"/>
          </a:xfrm>
        </p:spPr>
      </p:pic>
      <p:sp>
        <p:nvSpPr>
          <p:cNvPr id="3" name="TextBox 2"/>
          <p:cNvSpPr txBox="1"/>
          <p:nvPr/>
        </p:nvSpPr>
        <p:spPr>
          <a:xfrm>
            <a:off x="1079513" y="1592255"/>
            <a:ext cx="2575339" cy="707886"/>
          </a:xfrm>
          <a:prstGeom prst="rect">
            <a:avLst/>
          </a:prstGeom>
          <a:noFill/>
        </p:spPr>
        <p:txBody>
          <a:bodyPr wrap="square" rtlCol="0">
            <a:spAutoFit/>
          </a:bodyPr>
          <a:lstStyle/>
          <a:p>
            <a:r>
              <a:rPr lang="zh-TW" altLang="en-US" sz="4000" b="1" dirty="0" smtClean="0">
                <a:solidFill>
                  <a:srgbClr val="C00000"/>
                </a:solidFill>
                <a:latin typeface="Yu Gothic UI Semibold" panose="020B0700000000000000" pitchFamily="34" charset="-128"/>
                <a:ea typeface="Yu Gothic UI Semibold" panose="020B0700000000000000" pitchFamily="34" charset="-128"/>
              </a:rPr>
              <a:t>例： 保羅</a:t>
            </a:r>
            <a:endParaRPr lang="en-US" sz="4000" b="1" dirty="0">
              <a:solidFill>
                <a:srgbClr val="C00000"/>
              </a:solidFill>
              <a:latin typeface="Yu Gothic UI Semibold" panose="020B0700000000000000" pitchFamily="34" charset="-128"/>
              <a:ea typeface="Yu Gothic UI Semibold" panose="020B0700000000000000" pitchFamily="34" charset="-128"/>
            </a:endParaRPr>
          </a:p>
        </p:txBody>
      </p:sp>
      <p:sp>
        <p:nvSpPr>
          <p:cNvPr id="5" name="TextBox 4"/>
          <p:cNvSpPr txBox="1"/>
          <p:nvPr/>
        </p:nvSpPr>
        <p:spPr>
          <a:xfrm>
            <a:off x="7750394" y="1726689"/>
            <a:ext cx="2575339" cy="707886"/>
          </a:xfrm>
          <a:prstGeom prst="rect">
            <a:avLst/>
          </a:prstGeom>
          <a:noFill/>
        </p:spPr>
        <p:txBody>
          <a:bodyPr wrap="square" rtlCol="0">
            <a:spAutoFit/>
          </a:bodyPr>
          <a:lstStyle/>
          <a:p>
            <a:r>
              <a:rPr lang="zh-TW" altLang="en-US" sz="4000" b="1" dirty="0" smtClean="0">
                <a:solidFill>
                  <a:srgbClr val="C00000"/>
                </a:solidFill>
                <a:latin typeface="Yu Gothic UI Semibold" panose="020B0700000000000000" pitchFamily="34" charset="-128"/>
                <a:ea typeface="Yu Gothic UI Semibold" panose="020B0700000000000000" pitchFamily="34" charset="-128"/>
              </a:rPr>
              <a:t>例： 彼得</a:t>
            </a:r>
            <a:endParaRPr lang="en-US" sz="4000" b="1" dirty="0">
              <a:solidFill>
                <a:srgbClr val="C00000"/>
              </a:solidFill>
              <a:latin typeface="Yu Gothic UI Semibold" panose="020B0700000000000000" pitchFamily="34" charset="-128"/>
              <a:ea typeface="Yu Gothic UI Semibold" panose="020B0700000000000000" pitchFamily="34" charset="-128"/>
            </a:endParaRPr>
          </a:p>
        </p:txBody>
      </p:sp>
      <p:sp>
        <p:nvSpPr>
          <p:cNvPr id="6" name="Rectangle 5"/>
          <p:cNvSpPr/>
          <p:nvPr/>
        </p:nvSpPr>
        <p:spPr>
          <a:xfrm>
            <a:off x="1135270" y="5643195"/>
            <a:ext cx="3258310" cy="707886"/>
          </a:xfrm>
          <a:prstGeom prst="rect">
            <a:avLst/>
          </a:prstGeom>
        </p:spPr>
        <p:txBody>
          <a:bodyPr wrap="square">
            <a:spAutoFit/>
          </a:bodyPr>
          <a:lstStyle/>
          <a:p>
            <a:pPr lvl="0"/>
            <a:r>
              <a:rPr lang="zh-TW" altLang="en-US" sz="4000" b="1" dirty="0">
                <a:solidFill>
                  <a:srgbClr val="C00000"/>
                </a:solidFill>
                <a:latin typeface="Yu Gothic UI Semibold" panose="020B0700000000000000" pitchFamily="34" charset="-128"/>
                <a:ea typeface="Yu Gothic UI Semibold" panose="020B0700000000000000" pitchFamily="34" charset="-128"/>
              </a:rPr>
              <a:t>例： </a:t>
            </a:r>
            <a:r>
              <a:rPr lang="zh-TW" altLang="en-US" sz="4000" b="1" dirty="0" smtClean="0">
                <a:solidFill>
                  <a:srgbClr val="C00000"/>
                </a:solidFill>
                <a:latin typeface="Yu Gothic UI Semibold" panose="020B0700000000000000" pitchFamily="34" charset="-128"/>
                <a:ea typeface="Yu Gothic UI Semibold" panose="020B0700000000000000" pitchFamily="34" charset="-128"/>
              </a:rPr>
              <a:t>摩西</a:t>
            </a:r>
            <a:endParaRPr lang="en-US" sz="4000" b="1" dirty="0">
              <a:solidFill>
                <a:srgbClr val="C00000"/>
              </a:solidFill>
              <a:latin typeface="Yu Gothic UI Semibold" panose="020B0700000000000000" pitchFamily="34" charset="-128"/>
              <a:ea typeface="Yu Gothic UI Semibold" panose="020B0700000000000000" pitchFamily="34" charset="-128"/>
            </a:endParaRPr>
          </a:p>
        </p:txBody>
      </p:sp>
      <p:sp>
        <p:nvSpPr>
          <p:cNvPr id="7" name="Rectangle 6"/>
          <p:cNvSpPr/>
          <p:nvPr/>
        </p:nvSpPr>
        <p:spPr>
          <a:xfrm>
            <a:off x="7817301" y="5643195"/>
            <a:ext cx="3924933" cy="707886"/>
          </a:xfrm>
          <a:prstGeom prst="rect">
            <a:avLst/>
          </a:prstGeom>
        </p:spPr>
        <p:txBody>
          <a:bodyPr wrap="square">
            <a:spAutoFit/>
          </a:bodyPr>
          <a:lstStyle/>
          <a:p>
            <a:pPr lvl="0"/>
            <a:r>
              <a:rPr lang="zh-TW" altLang="en-US" sz="4000" b="1" dirty="0">
                <a:solidFill>
                  <a:srgbClr val="C00000"/>
                </a:solidFill>
                <a:latin typeface="Yu Gothic UI Semibold" panose="020B0700000000000000" pitchFamily="34" charset="-128"/>
                <a:ea typeface="Yu Gothic UI Semibold" panose="020B0700000000000000" pitchFamily="34" charset="-128"/>
              </a:rPr>
              <a:t>例</a:t>
            </a:r>
            <a:r>
              <a:rPr lang="zh-TW" altLang="en-US" sz="4000" b="1">
                <a:solidFill>
                  <a:srgbClr val="C00000"/>
                </a:solidFill>
                <a:latin typeface="Yu Gothic UI Semibold" panose="020B0700000000000000" pitchFamily="34" charset="-128"/>
                <a:ea typeface="Yu Gothic UI Semibold" panose="020B0700000000000000" pitchFamily="34" charset="-128"/>
              </a:rPr>
              <a:t>： 亞伯拉罕</a:t>
            </a:r>
            <a:endParaRPr lang="en-US" sz="4000" b="1" dirty="0">
              <a:solidFill>
                <a:srgbClr val="C0000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420630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1824383" y="1"/>
            <a:ext cx="9634329" cy="1073426"/>
          </a:xfrm>
        </p:spPr>
        <p:txBody>
          <a:bodyPr/>
          <a:lstStyle/>
          <a:p>
            <a:pPr algn="l" eaLnBrk="1" hangingPunct="1"/>
            <a:r>
              <a:rPr lang="en-US" altLang="zh-TW" sz="5400" b="1" u="sng" dirty="0" smtClean="0">
                <a:latin typeface="Yu Gothic UI Semibold" panose="020B0700000000000000" pitchFamily="34" charset="-128"/>
                <a:ea typeface="Yu Gothic UI Semibold" panose="020B0700000000000000" pitchFamily="34" charset="-128"/>
              </a:rPr>
              <a:t>D</a:t>
            </a:r>
            <a:r>
              <a:rPr lang="zh-TW" altLang="en-US" b="1" u="sng" dirty="0" smtClean="0">
                <a:latin typeface="華康黑體 Std W7" pitchFamily="34" charset="-120"/>
                <a:ea typeface="華康黑體 Std W7" pitchFamily="34" charset="-120"/>
              </a:rPr>
              <a:t> </a:t>
            </a:r>
            <a:r>
              <a:rPr lang="en-US" altLang="zh-TW" sz="4000" b="1" u="sng" dirty="0" smtClean="0">
                <a:latin typeface="Yu Gothic UI Semibold" panose="020B0700000000000000" pitchFamily="34" charset="-128"/>
                <a:ea typeface="Yu Gothic UI Semibold" panose="020B0700000000000000" pitchFamily="34" charset="-128"/>
              </a:rPr>
              <a:t>(Dominant) </a:t>
            </a:r>
            <a:r>
              <a:rPr lang="zh-TW" altLang="en-US" b="1" u="sng" dirty="0" smtClean="0">
                <a:latin typeface="華康黑體 Std W7" pitchFamily="34" charset="-120"/>
                <a:ea typeface="華康黑體 Std W7" pitchFamily="34" charset="-120"/>
              </a:rPr>
              <a:t>掌</a:t>
            </a:r>
            <a:r>
              <a:rPr lang="zh-TW" altLang="en-US" b="1" u="sng" dirty="0">
                <a:latin typeface="華康黑體 Std W7" pitchFamily="34" charset="-120"/>
                <a:ea typeface="華康黑體 Std W7" pitchFamily="34" charset="-120"/>
              </a:rPr>
              <a:t>握型</a:t>
            </a:r>
            <a:r>
              <a:rPr lang="zh-TW" altLang="en-US" b="1" u="sng" dirty="0" smtClean="0">
                <a:ea typeface="華康黑體 Std W7" pitchFamily="34" charset="-120"/>
              </a:rPr>
              <a:t>的優點和缺點</a:t>
            </a:r>
            <a:endParaRPr lang="zh-TW" altLang="en-US" b="1" u="sng" dirty="0">
              <a:ea typeface="華康黑體 Std W7" pitchFamily="34" charset="-120"/>
            </a:endParaRPr>
          </a:p>
        </p:txBody>
      </p:sp>
      <p:graphicFrame>
        <p:nvGraphicFramePr>
          <p:cNvPr id="243715" name="Group 3"/>
          <p:cNvGraphicFramePr>
            <a:graphicFrameLocks noGrp="1"/>
          </p:cNvGraphicFramePr>
          <p:nvPr>
            <p:ph idx="1"/>
            <p:extLst>
              <p:ext uri="{D42A27DB-BD31-4B8C-83A1-F6EECF244321}">
                <p14:modId xmlns:p14="http://schemas.microsoft.com/office/powerpoint/2010/main" val="1321416962"/>
              </p:ext>
            </p:extLst>
          </p:nvPr>
        </p:nvGraphicFramePr>
        <p:xfrm>
          <a:off x="1550505" y="1171122"/>
          <a:ext cx="8856411" cy="5199860"/>
        </p:xfrm>
        <a:graphic>
          <a:graphicData uri="http://schemas.openxmlformats.org/drawingml/2006/table">
            <a:tbl>
              <a:tblPr/>
              <a:tblGrid>
                <a:gridCol w="2712279">
                  <a:extLst>
                    <a:ext uri="{9D8B030D-6E8A-4147-A177-3AD203B41FA5}">
                      <a16:colId xmlns:a16="http://schemas.microsoft.com/office/drawing/2014/main" val="3696486928"/>
                    </a:ext>
                  </a:extLst>
                </a:gridCol>
                <a:gridCol w="2884556">
                  <a:extLst>
                    <a:ext uri="{9D8B030D-6E8A-4147-A177-3AD203B41FA5}">
                      <a16:colId xmlns:a16="http://schemas.microsoft.com/office/drawing/2014/main" val="3361866024"/>
                    </a:ext>
                  </a:extLst>
                </a:gridCol>
                <a:gridCol w="3259576">
                  <a:extLst>
                    <a:ext uri="{9D8B030D-6E8A-4147-A177-3AD203B41FA5}">
                      <a16:colId xmlns:a16="http://schemas.microsoft.com/office/drawing/2014/main" val="145155509"/>
                    </a:ext>
                  </a:extLst>
                </a:gridCol>
              </a:tblGrid>
              <a:tr h="602558">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rPr>
                        <a:t>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優點</a:t>
                      </a:r>
                      <a:endParaRPr kumimoji="1" lang="zh-TW" altLang="en-US" sz="4400" b="0" i="0" u="none" strike="noStrike" cap="none" normalizeH="0" baseline="0" dirty="0" smtClean="0">
                        <a:ln>
                          <a:noFill/>
                        </a:ln>
                        <a:solidFill>
                          <a:schemeClr val="tx1"/>
                        </a:solidFill>
                        <a:effectLst/>
                        <a:latin typeface="Arial" panose="020B0604020202020204" pitchFamily="34" charset="0"/>
                        <a:ea typeface="華康黑體 Std W7" pitchFamily="34" charset="-12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缺點</a:t>
                      </a:r>
                      <a:r>
                        <a:rPr kumimoji="1" lang="zh-TW" altLang="en-US" sz="3600" b="0" i="0" u="none" strike="noStrike" cap="none" normalizeH="0" baseline="0" dirty="0" smtClean="0">
                          <a:ln>
                            <a:noFill/>
                          </a:ln>
                          <a:solidFill>
                            <a:schemeClr val="tx1"/>
                          </a:solidFill>
                          <a:effectLst/>
                          <a:latin typeface="華康黑體 Std W7" pitchFamily="34" charset="-120"/>
                          <a:ea typeface="華康黑體 Std W7" pitchFamily="34" charset="-120"/>
                        </a:rPr>
                        <a:t> </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45391477"/>
                  </a:ext>
                </a:extLst>
              </a:tr>
              <a:tr h="4304650">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TW" sz="1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D</a:t>
                      </a:r>
                      <a:endParaRPr kumimoji="1" lang="en-US" altLang="zh-CN"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36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掌握型</a:t>
                      </a:r>
                      <a:r>
                        <a:rPr kumimoji="1" lang="zh-TW" altLang="en-US" sz="3000" b="1" i="0" u="none" strike="noStrike" cap="none" normalizeH="0" baseline="0" dirty="0" smtClean="0">
                          <a:ln>
                            <a:noFill/>
                          </a:ln>
                          <a:solidFill>
                            <a:srgbClr val="003300"/>
                          </a:solidFill>
                          <a:effectLst/>
                          <a:latin typeface="Arial" panose="020B0604020202020204" pitchFamily="34" charset="0"/>
                          <a:ea typeface="華康楷書體 Std W7" pitchFamily="66" charset="-120"/>
                          <a:cs typeface="Times New Roman" panose="02020603050405020304" pitchFamily="18" charset="0"/>
                        </a:rPr>
                        <a:t>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當機立斷</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獨立</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高效率</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競爭力強</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很有決心</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勇敢</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8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缺少耐性</a:t>
                      </a:r>
                      <a:endParaRPr kumimoji="1" lang="en-US" altLang="zh-TW" sz="32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自足</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從不放慢腳步</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先攻擊人</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固執</a:t>
                      </a:r>
                      <a:endParaRPr kumimoji="1" lang="en-US" altLang="zh-TW"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魯莽</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0808549"/>
                  </a:ext>
                </a:extLst>
              </a:tr>
            </a:tbl>
          </a:graphicData>
        </a:graphic>
      </p:graphicFrame>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0505" y="3799905"/>
            <a:ext cx="2723235" cy="2532308"/>
          </a:xfrm>
          <a:prstGeom prst="rect">
            <a:avLst/>
          </a:prstGeom>
        </p:spPr>
      </p:pic>
    </p:spTree>
    <p:extLst>
      <p:ext uri="{BB962C8B-B14F-4D97-AF65-F5344CB8AC3E}">
        <p14:creationId xmlns:p14="http://schemas.microsoft.com/office/powerpoint/2010/main" val="4065109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1802296" y="1"/>
            <a:ext cx="8399211" cy="1073426"/>
          </a:xfrm>
        </p:spPr>
        <p:txBody>
          <a:bodyPr/>
          <a:lstStyle/>
          <a:p>
            <a:pPr algn="l" eaLnBrk="1" hangingPunct="1"/>
            <a:r>
              <a:rPr lang="en-US" altLang="zh-TW" sz="5400" b="1" u="sng" dirty="0">
                <a:latin typeface="Yu Gothic UI Semibold" panose="020B0700000000000000" pitchFamily="34" charset="-128"/>
                <a:ea typeface="Yu Gothic UI Semibold" panose="020B0700000000000000" pitchFamily="34" charset="-128"/>
              </a:rPr>
              <a:t>I</a:t>
            </a:r>
            <a:r>
              <a:rPr lang="zh-TW" altLang="en-US" b="1" u="sng" dirty="0">
                <a:latin typeface="華康黑體 Std W7" pitchFamily="34" charset="-120"/>
                <a:ea typeface="華康黑體 Std W7" pitchFamily="34" charset="-120"/>
              </a:rPr>
              <a:t> </a:t>
            </a:r>
            <a:r>
              <a:rPr lang="en-US" altLang="zh-TW" sz="4000" b="1" u="sng" dirty="0" smtClean="0">
                <a:latin typeface="Yu Gothic UI Semibold" panose="020B0700000000000000" pitchFamily="34" charset="-128"/>
                <a:ea typeface="Yu Gothic UI Semibold" panose="020B0700000000000000" pitchFamily="34" charset="-128"/>
              </a:rPr>
              <a:t>(Inspiring) </a:t>
            </a:r>
            <a:r>
              <a:rPr lang="zh-TW" altLang="en-US" b="1" u="sng" dirty="0" smtClean="0">
                <a:latin typeface="華康黑體 Std W7" pitchFamily="34" charset="-120"/>
                <a:ea typeface="華康黑體 Std W7" pitchFamily="34" charset="-120"/>
              </a:rPr>
              <a:t>影</a:t>
            </a:r>
            <a:r>
              <a:rPr lang="zh-TW" altLang="en-US" b="1" u="sng" dirty="0">
                <a:latin typeface="華康黑體 Std W7" pitchFamily="34" charset="-120"/>
                <a:ea typeface="華康黑體 Std W7" pitchFamily="34" charset="-120"/>
              </a:rPr>
              <a:t>響</a:t>
            </a:r>
            <a:r>
              <a:rPr lang="zh-TW" altLang="en-US" b="1" u="sng" dirty="0" smtClean="0">
                <a:latin typeface="華康黑體 Std W7" pitchFamily="34" charset="-120"/>
                <a:ea typeface="華康黑體 Std W7" pitchFamily="34" charset="-120"/>
              </a:rPr>
              <a:t>型</a:t>
            </a:r>
            <a:r>
              <a:rPr lang="zh-TW" altLang="en-US" b="1" u="sng" dirty="0" smtClean="0">
                <a:ea typeface="華康黑體 Std W7" pitchFamily="34" charset="-120"/>
              </a:rPr>
              <a:t>的優點和缺點</a:t>
            </a:r>
            <a:endParaRPr lang="zh-TW" altLang="en-US" b="1" u="sng" dirty="0">
              <a:ea typeface="華康黑體 Std W7" pitchFamily="34" charset="-120"/>
            </a:endParaRPr>
          </a:p>
        </p:txBody>
      </p:sp>
      <p:graphicFrame>
        <p:nvGraphicFramePr>
          <p:cNvPr id="243715" name="Group 3"/>
          <p:cNvGraphicFramePr>
            <a:graphicFrameLocks noGrp="1"/>
          </p:cNvGraphicFramePr>
          <p:nvPr>
            <p:ph idx="1"/>
            <p:extLst>
              <p:ext uri="{D42A27DB-BD31-4B8C-83A1-F6EECF244321}">
                <p14:modId xmlns:p14="http://schemas.microsoft.com/office/powerpoint/2010/main" val="1606201281"/>
              </p:ext>
            </p:extLst>
          </p:nvPr>
        </p:nvGraphicFramePr>
        <p:xfrm>
          <a:off x="1369390" y="1223335"/>
          <a:ext cx="8905461" cy="4663653"/>
        </p:xfrm>
        <a:graphic>
          <a:graphicData uri="http://schemas.openxmlformats.org/drawingml/2006/table">
            <a:tbl>
              <a:tblPr/>
              <a:tblGrid>
                <a:gridCol w="2548836">
                  <a:extLst>
                    <a:ext uri="{9D8B030D-6E8A-4147-A177-3AD203B41FA5}">
                      <a16:colId xmlns:a16="http://schemas.microsoft.com/office/drawing/2014/main" val="3696486928"/>
                    </a:ext>
                  </a:extLst>
                </a:gridCol>
                <a:gridCol w="3279856">
                  <a:extLst>
                    <a:ext uri="{9D8B030D-6E8A-4147-A177-3AD203B41FA5}">
                      <a16:colId xmlns:a16="http://schemas.microsoft.com/office/drawing/2014/main" val="3361866024"/>
                    </a:ext>
                  </a:extLst>
                </a:gridCol>
                <a:gridCol w="3076769">
                  <a:extLst>
                    <a:ext uri="{9D8B030D-6E8A-4147-A177-3AD203B41FA5}">
                      <a16:colId xmlns:a16="http://schemas.microsoft.com/office/drawing/2014/main" val="145155509"/>
                    </a:ext>
                  </a:extLst>
                </a:gridCol>
              </a:tblGrid>
              <a:tr h="691909">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rPr>
                        <a:t>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優點</a:t>
                      </a:r>
                      <a:endParaRPr kumimoji="1" lang="zh-TW" altLang="en-US" sz="4400" b="0" i="0" u="none" strike="noStrike" cap="none" normalizeH="0" baseline="0" dirty="0" smtClean="0">
                        <a:ln>
                          <a:noFill/>
                        </a:ln>
                        <a:solidFill>
                          <a:schemeClr val="tx1"/>
                        </a:solidFill>
                        <a:effectLst/>
                        <a:latin typeface="Arial" panose="020B0604020202020204" pitchFamily="34" charset="0"/>
                        <a:ea typeface="華康黑體 Std W7" pitchFamily="34" charset="-12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缺點</a:t>
                      </a:r>
                      <a:r>
                        <a:rPr kumimoji="1" lang="zh-TW" altLang="en-US" sz="3600" b="0" i="0" u="none" strike="noStrike" cap="none" normalizeH="0" baseline="0" dirty="0" smtClean="0">
                          <a:ln>
                            <a:noFill/>
                          </a:ln>
                          <a:solidFill>
                            <a:schemeClr val="tx1"/>
                          </a:solidFill>
                          <a:effectLst/>
                          <a:latin typeface="華康黑體 Std W7" pitchFamily="34" charset="-120"/>
                          <a:ea typeface="華康黑體 Std W7" pitchFamily="34" charset="-120"/>
                        </a:rPr>
                        <a:t> </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45391477"/>
                  </a:ext>
                </a:extLst>
              </a:tr>
              <a:tr h="3962627">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I</a:t>
                      </a:r>
                      <a:endParaRPr kumimoji="1" lang="en-US" altLang="zh-CN"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36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影響型</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謹慎型</a:t>
                      </a: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愛說話</a:t>
                      </a: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樂觀主義</a:t>
                      </a: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外向</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有親和力</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易興奮的</a:t>
                      </a: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話太多</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不切實際</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混亂</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沒有紀律</a:t>
                      </a:r>
                      <a:endParaRPr kumimoji="1" lang="en-US" altLang="zh-TW"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0808549"/>
                  </a:ext>
                </a:extLst>
              </a:tr>
            </a:tbl>
          </a:graphicData>
        </a:graphic>
      </p:graphicFrame>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9390" y="3505067"/>
            <a:ext cx="2513496" cy="2381921"/>
          </a:xfrm>
          <a:prstGeom prst="rect">
            <a:avLst/>
          </a:prstGeom>
        </p:spPr>
      </p:pic>
    </p:spTree>
    <p:extLst>
      <p:ext uri="{BB962C8B-B14F-4D97-AF65-F5344CB8AC3E}">
        <p14:creationId xmlns:p14="http://schemas.microsoft.com/office/powerpoint/2010/main" val="2357488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1868096" y="1"/>
            <a:ext cx="8654129" cy="1073426"/>
          </a:xfrm>
        </p:spPr>
        <p:txBody>
          <a:bodyPr/>
          <a:lstStyle/>
          <a:p>
            <a:pPr algn="l" eaLnBrk="1" hangingPunct="1"/>
            <a:r>
              <a:rPr lang="en-US" altLang="zh-TW" sz="5400" b="1" u="sng" dirty="0">
                <a:latin typeface="Yu Gothic UI Semibold" panose="020B0700000000000000" pitchFamily="34" charset="-128"/>
                <a:ea typeface="Yu Gothic UI Semibold" panose="020B0700000000000000" pitchFamily="34" charset="-128"/>
              </a:rPr>
              <a:t>S</a:t>
            </a:r>
            <a:r>
              <a:rPr lang="zh-TW" altLang="en-US" b="1" u="sng" dirty="0">
                <a:latin typeface="華康黑體 Std W7" pitchFamily="34" charset="-120"/>
                <a:ea typeface="華康黑體 Std W7" pitchFamily="34" charset="-120"/>
              </a:rPr>
              <a:t> </a:t>
            </a:r>
            <a:r>
              <a:rPr lang="en-US" altLang="zh-TW" sz="4000" b="1" u="sng" dirty="0" smtClean="0">
                <a:latin typeface="Yu Gothic UI Semibold" panose="020B0700000000000000" pitchFamily="34" charset="-128"/>
                <a:ea typeface="Yu Gothic UI Semibold" panose="020B0700000000000000" pitchFamily="34" charset="-128"/>
              </a:rPr>
              <a:t>(Steady ) </a:t>
            </a:r>
            <a:r>
              <a:rPr lang="zh-TW" altLang="en-US" b="1" u="sng" dirty="0" smtClean="0">
                <a:latin typeface="華康黑體 Std W7" pitchFamily="34" charset="-120"/>
                <a:ea typeface="華康黑體 Std W7" pitchFamily="34" charset="-120"/>
              </a:rPr>
              <a:t>穩</a:t>
            </a:r>
            <a:r>
              <a:rPr lang="zh-TW" altLang="en-US" b="1" u="sng" dirty="0">
                <a:latin typeface="華康黑體 Std W7" pitchFamily="34" charset="-120"/>
                <a:ea typeface="華康黑體 Std W7" pitchFamily="34" charset="-120"/>
              </a:rPr>
              <a:t>定</a:t>
            </a:r>
            <a:r>
              <a:rPr lang="zh-TW" altLang="en-US" b="1" u="sng" dirty="0" smtClean="0">
                <a:latin typeface="華康黑體 Std W7" pitchFamily="34" charset="-120"/>
                <a:ea typeface="華康黑體 Std W7" pitchFamily="34" charset="-120"/>
              </a:rPr>
              <a:t>型</a:t>
            </a:r>
            <a:r>
              <a:rPr lang="zh-TW" altLang="en-US" b="1" u="sng" dirty="0" smtClean="0">
                <a:ea typeface="華康黑體 Std W7" pitchFamily="34" charset="-120"/>
              </a:rPr>
              <a:t>的優點和缺點</a:t>
            </a:r>
            <a:endParaRPr lang="zh-TW" altLang="en-US" b="1" u="sng" dirty="0">
              <a:ea typeface="華康黑體 Std W7" pitchFamily="34" charset="-120"/>
            </a:endParaRPr>
          </a:p>
        </p:txBody>
      </p:sp>
      <p:graphicFrame>
        <p:nvGraphicFramePr>
          <p:cNvPr id="243715" name="Group 3"/>
          <p:cNvGraphicFramePr>
            <a:graphicFrameLocks noGrp="1"/>
          </p:cNvGraphicFramePr>
          <p:nvPr>
            <p:ph idx="1"/>
            <p:extLst>
              <p:ext uri="{D42A27DB-BD31-4B8C-83A1-F6EECF244321}">
                <p14:modId xmlns:p14="http://schemas.microsoft.com/office/powerpoint/2010/main" val="3279217962"/>
              </p:ext>
            </p:extLst>
          </p:nvPr>
        </p:nvGraphicFramePr>
        <p:xfrm>
          <a:off x="1117600" y="1171122"/>
          <a:ext cx="9289316" cy="5199860"/>
        </p:xfrm>
        <a:graphic>
          <a:graphicData uri="http://schemas.openxmlformats.org/drawingml/2006/table">
            <a:tbl>
              <a:tblPr/>
              <a:tblGrid>
                <a:gridCol w="3158435">
                  <a:extLst>
                    <a:ext uri="{9D8B030D-6E8A-4147-A177-3AD203B41FA5}">
                      <a16:colId xmlns:a16="http://schemas.microsoft.com/office/drawing/2014/main" val="3696486928"/>
                    </a:ext>
                  </a:extLst>
                </a:gridCol>
                <a:gridCol w="3052417">
                  <a:extLst>
                    <a:ext uri="{9D8B030D-6E8A-4147-A177-3AD203B41FA5}">
                      <a16:colId xmlns:a16="http://schemas.microsoft.com/office/drawing/2014/main" val="3361866024"/>
                    </a:ext>
                  </a:extLst>
                </a:gridCol>
                <a:gridCol w="3078464">
                  <a:extLst>
                    <a:ext uri="{9D8B030D-6E8A-4147-A177-3AD203B41FA5}">
                      <a16:colId xmlns:a16="http://schemas.microsoft.com/office/drawing/2014/main" val="145155509"/>
                    </a:ext>
                  </a:extLst>
                </a:gridCol>
              </a:tblGrid>
              <a:tr h="602558">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rPr>
                        <a:t>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優點</a:t>
                      </a:r>
                      <a:endParaRPr kumimoji="1" lang="zh-TW" altLang="en-US" sz="4400" b="0" i="0" u="none" strike="noStrike" cap="none" normalizeH="0" baseline="0" dirty="0" smtClean="0">
                        <a:ln>
                          <a:noFill/>
                        </a:ln>
                        <a:solidFill>
                          <a:schemeClr val="tx1"/>
                        </a:solidFill>
                        <a:effectLst/>
                        <a:latin typeface="Arial" panose="020B0604020202020204" pitchFamily="34" charset="0"/>
                        <a:ea typeface="華康黑體 Std W7" pitchFamily="34" charset="-12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缺點</a:t>
                      </a:r>
                      <a:r>
                        <a:rPr kumimoji="1" lang="zh-TW" altLang="en-US" sz="3600" b="0" i="0" u="none" strike="noStrike" cap="none" normalizeH="0" baseline="0" dirty="0" smtClean="0">
                          <a:ln>
                            <a:noFill/>
                          </a:ln>
                          <a:solidFill>
                            <a:schemeClr val="tx1"/>
                          </a:solidFill>
                          <a:effectLst/>
                          <a:latin typeface="華康黑體 Std W7" pitchFamily="34" charset="-120"/>
                          <a:ea typeface="華康黑體 Std W7" pitchFamily="34" charset="-120"/>
                        </a:rPr>
                        <a:t> </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45391477"/>
                  </a:ext>
                </a:extLst>
              </a:tr>
              <a:tr h="4304650">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TW" sz="1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S</a:t>
                      </a:r>
                      <a:endParaRPr kumimoji="1" lang="en-US" altLang="zh-CN"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36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穩定型</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3000" b="1" i="0" u="none" strike="noStrike" cap="none" normalizeH="0" baseline="0" dirty="0" smtClean="0">
                          <a:ln>
                            <a:noFill/>
                          </a:ln>
                          <a:solidFill>
                            <a:srgbClr val="003300"/>
                          </a:solidFill>
                          <a:effectLst/>
                          <a:latin typeface="Arial" panose="020B0604020202020204" pitchFamily="34" charset="0"/>
                          <a:ea typeface="華康楷書體 Std W7" pitchFamily="66" charset="-120"/>
                          <a:cs typeface="Times New Roman" panose="02020603050405020304" pitchFamily="18" charset="0"/>
                        </a:rPr>
                        <a:t>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堅定</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穩定</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有系統</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隨和</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容易贊同</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好聽眾</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8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拒絕改變</a:t>
                      </a:r>
                      <a:endParaRPr kumimoji="1" lang="en-US" altLang="zh-TW" sz="32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單調乏味</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緩慢</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不願意擔當</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猶疑不決</a:t>
                      </a:r>
                      <a:endParaRPr kumimoji="1" lang="en-US" altLang="zh-TW"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不溝通</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0808549"/>
                  </a:ext>
                </a:extLst>
              </a:tr>
            </a:tbl>
          </a:graphicData>
        </a:graphic>
      </p:graphicFrame>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142" y="3586528"/>
            <a:ext cx="3091971" cy="2738277"/>
          </a:xfrm>
          <a:prstGeom prst="rect">
            <a:avLst/>
          </a:prstGeom>
        </p:spPr>
      </p:pic>
    </p:spTree>
    <p:extLst>
      <p:ext uri="{BB962C8B-B14F-4D97-AF65-F5344CB8AC3E}">
        <p14:creationId xmlns:p14="http://schemas.microsoft.com/office/powerpoint/2010/main" val="2749598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1824382" y="1"/>
            <a:ext cx="9378121" cy="1073426"/>
          </a:xfrm>
        </p:spPr>
        <p:txBody>
          <a:bodyPr/>
          <a:lstStyle/>
          <a:p>
            <a:pPr algn="l" eaLnBrk="1" hangingPunct="1"/>
            <a:r>
              <a:rPr lang="en-US" altLang="zh-TW" sz="5400" b="1" u="sng" dirty="0">
                <a:latin typeface="Yu Gothic UI Semibold" panose="020B0700000000000000" pitchFamily="34" charset="-128"/>
                <a:ea typeface="Yu Gothic UI Semibold" panose="020B0700000000000000" pitchFamily="34" charset="-128"/>
              </a:rPr>
              <a:t>C</a:t>
            </a:r>
            <a:r>
              <a:rPr lang="zh-TW" altLang="en-US" b="1" u="sng" dirty="0">
                <a:latin typeface="華康黑體 Std W7" pitchFamily="34" charset="-120"/>
                <a:ea typeface="華康黑體 Std W7" pitchFamily="34" charset="-120"/>
              </a:rPr>
              <a:t> </a:t>
            </a:r>
            <a:r>
              <a:rPr lang="en-US" altLang="zh-TW" sz="4000" b="1" u="sng" dirty="0" smtClean="0">
                <a:latin typeface="Yu Gothic UI Semibold" panose="020B0700000000000000" pitchFamily="34" charset="-128"/>
                <a:ea typeface="Yu Gothic UI Semibold" panose="020B0700000000000000" pitchFamily="34" charset="-128"/>
              </a:rPr>
              <a:t>(Cautious) </a:t>
            </a:r>
            <a:r>
              <a:rPr lang="zh-TW" altLang="en-US" b="1" u="sng" dirty="0" smtClean="0">
                <a:latin typeface="華康黑體 Std W7" pitchFamily="34" charset="-120"/>
                <a:ea typeface="華康黑體 Std W7" pitchFamily="34" charset="-120"/>
              </a:rPr>
              <a:t>謹</a:t>
            </a:r>
            <a:r>
              <a:rPr lang="zh-TW" altLang="en-US" b="1" u="sng" dirty="0">
                <a:latin typeface="華康黑體 Std W7" pitchFamily="34" charset="-120"/>
                <a:ea typeface="華康黑體 Std W7" pitchFamily="34" charset="-120"/>
              </a:rPr>
              <a:t>慎</a:t>
            </a:r>
            <a:r>
              <a:rPr lang="zh-TW" altLang="en-US" b="1" u="sng" dirty="0" smtClean="0">
                <a:latin typeface="華康黑體 Std W7" pitchFamily="34" charset="-120"/>
                <a:ea typeface="華康黑體 Std W7" pitchFamily="34" charset="-120"/>
              </a:rPr>
              <a:t>型</a:t>
            </a:r>
            <a:r>
              <a:rPr lang="zh-TW" altLang="en-US" b="1" u="sng" dirty="0" smtClean="0">
                <a:ea typeface="華康黑體 Std W7" pitchFamily="34" charset="-120"/>
              </a:rPr>
              <a:t>的優點和缺點</a:t>
            </a:r>
            <a:endParaRPr lang="zh-TW" altLang="en-US" b="1" u="sng" dirty="0">
              <a:ea typeface="華康黑體 Std W7" pitchFamily="34" charset="-120"/>
            </a:endParaRPr>
          </a:p>
        </p:txBody>
      </p:sp>
      <p:graphicFrame>
        <p:nvGraphicFramePr>
          <p:cNvPr id="243715" name="Group 3"/>
          <p:cNvGraphicFramePr>
            <a:graphicFrameLocks noGrp="1"/>
          </p:cNvGraphicFramePr>
          <p:nvPr>
            <p:ph idx="1"/>
            <p:extLst>
              <p:ext uri="{D42A27DB-BD31-4B8C-83A1-F6EECF244321}">
                <p14:modId xmlns:p14="http://schemas.microsoft.com/office/powerpoint/2010/main" val="2848943580"/>
              </p:ext>
            </p:extLst>
          </p:nvPr>
        </p:nvGraphicFramePr>
        <p:xfrm>
          <a:off x="1316383" y="1171122"/>
          <a:ext cx="9090532" cy="5199860"/>
        </p:xfrm>
        <a:graphic>
          <a:graphicData uri="http://schemas.openxmlformats.org/drawingml/2006/table">
            <a:tbl>
              <a:tblPr/>
              <a:tblGrid>
                <a:gridCol w="3021495">
                  <a:extLst>
                    <a:ext uri="{9D8B030D-6E8A-4147-A177-3AD203B41FA5}">
                      <a16:colId xmlns:a16="http://schemas.microsoft.com/office/drawing/2014/main" val="3696486928"/>
                    </a:ext>
                  </a:extLst>
                </a:gridCol>
                <a:gridCol w="3030331">
                  <a:extLst>
                    <a:ext uri="{9D8B030D-6E8A-4147-A177-3AD203B41FA5}">
                      <a16:colId xmlns:a16="http://schemas.microsoft.com/office/drawing/2014/main" val="3361866024"/>
                    </a:ext>
                  </a:extLst>
                </a:gridCol>
                <a:gridCol w="3038706">
                  <a:extLst>
                    <a:ext uri="{9D8B030D-6E8A-4147-A177-3AD203B41FA5}">
                      <a16:colId xmlns:a16="http://schemas.microsoft.com/office/drawing/2014/main" val="145155509"/>
                    </a:ext>
                  </a:extLst>
                </a:gridCol>
              </a:tblGrid>
              <a:tr h="602558">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rPr>
                        <a:t>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優點</a:t>
                      </a:r>
                      <a:endParaRPr kumimoji="1" lang="zh-TW" altLang="en-US" sz="4400" b="0" i="0" u="none" strike="noStrike" cap="none" normalizeH="0" baseline="0" dirty="0" smtClean="0">
                        <a:ln>
                          <a:noFill/>
                        </a:ln>
                        <a:solidFill>
                          <a:schemeClr val="tx1"/>
                        </a:solidFill>
                        <a:effectLst/>
                        <a:latin typeface="Arial" panose="020B0604020202020204" pitchFamily="34" charset="0"/>
                        <a:ea typeface="華康黑體 Std W7" pitchFamily="34" charset="-12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4000" b="1" i="0" u="none" strike="noStrike" cap="none" normalizeH="0" baseline="0" dirty="0" smtClean="0">
                          <a:ln>
                            <a:noFill/>
                          </a:ln>
                          <a:solidFill>
                            <a:schemeClr val="tx1"/>
                          </a:solidFill>
                          <a:effectLst/>
                          <a:latin typeface="華康黑體 Std W5" pitchFamily="34" charset="-120"/>
                          <a:ea typeface="華康黑體 Std W5" pitchFamily="34" charset="-120"/>
                        </a:rPr>
                        <a:t>缺點</a:t>
                      </a:r>
                      <a:r>
                        <a:rPr kumimoji="1" lang="zh-TW" altLang="en-US" sz="3600" b="0" i="0" u="none" strike="noStrike" cap="none" normalizeH="0" baseline="0" dirty="0" smtClean="0">
                          <a:ln>
                            <a:noFill/>
                          </a:ln>
                          <a:solidFill>
                            <a:schemeClr val="tx1"/>
                          </a:solidFill>
                          <a:effectLst/>
                          <a:latin typeface="華康黑體 Std W7" pitchFamily="34" charset="-120"/>
                          <a:ea typeface="華康黑體 Std W7" pitchFamily="34" charset="-120"/>
                        </a:rPr>
                        <a:t> </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45391477"/>
                  </a:ext>
                </a:extLst>
              </a:tr>
              <a:tr h="4304650">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TW" sz="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C</a:t>
                      </a:r>
                      <a:endParaRPr kumimoji="1" lang="en-US" altLang="zh-CN" sz="48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36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謹慎型</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3000" b="1" i="0" u="none" strike="noStrike" cap="none" normalizeH="0" baseline="0" dirty="0" smtClean="0">
                          <a:ln>
                            <a:noFill/>
                          </a:ln>
                          <a:solidFill>
                            <a:srgbClr val="003300"/>
                          </a:solidFill>
                          <a:effectLst/>
                          <a:latin typeface="Arial" panose="020B0604020202020204" pitchFamily="34" charset="0"/>
                          <a:ea typeface="華康楷書體 Std W7" pitchFamily="66" charset="-120"/>
                          <a:cs typeface="Times New Roman" panose="02020603050405020304" pitchFamily="18" charset="0"/>
                        </a:rPr>
                        <a:t>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分析</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嚴肅</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認真</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有直覺力</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有條理</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勤奮</a:t>
                      </a:r>
                      <a:endParaRPr kumimoji="1" lang="en-US" altLang="zh-TW" sz="3200" b="0" i="0" u="none" strike="noStrike" cap="none" normalizeH="0" baseline="0" dirty="0" smtClean="0">
                        <a:ln>
                          <a:noFill/>
                        </a:ln>
                        <a:solidFill>
                          <a:srgbClr val="000000"/>
                        </a:solidFill>
                        <a:effectLst/>
                        <a:latin typeface="Yu Gothic UI Semibold" panose="020B0700000000000000" pitchFamily="34" charset="-128"/>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800" b="0"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新細明體" panose="02020500000000000000" pitchFamily="18" charset="-120"/>
                        </a:defRPr>
                      </a:lvl1pPr>
                      <a:lvl2pPr>
                        <a:spcBef>
                          <a:spcPct val="20000"/>
                        </a:spcBef>
                        <a:defRPr kumimoji="1" sz="2400">
                          <a:solidFill>
                            <a:schemeClr val="tx1"/>
                          </a:solidFill>
                          <a:latin typeface="Arial" panose="020B0604020202020204" pitchFamily="34" charset="0"/>
                          <a:ea typeface="新細明體" panose="02020500000000000000" pitchFamily="18" charset="-120"/>
                        </a:defRPr>
                      </a:lvl2pPr>
                      <a:lvl3pPr>
                        <a:spcBef>
                          <a:spcPct val="20000"/>
                        </a:spcBef>
                        <a:defRPr kumimoji="1" sz="2000">
                          <a:solidFill>
                            <a:schemeClr val="tx1"/>
                          </a:solidFill>
                          <a:latin typeface="Arial" panose="020B0604020202020204" pitchFamily="34" charset="0"/>
                          <a:ea typeface="新細明體" panose="02020500000000000000" pitchFamily="18" charset="-120"/>
                        </a:defRPr>
                      </a:lvl3pPr>
                      <a:lvl4pPr>
                        <a:spcBef>
                          <a:spcPct val="20000"/>
                        </a:spcBef>
                        <a:defRPr kumimoji="1">
                          <a:solidFill>
                            <a:schemeClr val="tx1"/>
                          </a:solidFill>
                          <a:latin typeface="Arial" panose="020B0604020202020204" pitchFamily="34" charset="0"/>
                          <a:ea typeface="新細明體" panose="02020500000000000000" pitchFamily="18" charset="-120"/>
                        </a:defRPr>
                      </a:lvl4pPr>
                      <a:lvl5pPr>
                        <a:spcBef>
                          <a:spcPct val="20000"/>
                        </a:spcBef>
                        <a:defRPr kumimoji="1">
                          <a:solidFill>
                            <a:schemeClr val="tx1"/>
                          </a:solidFill>
                          <a:latin typeface="Arial" panose="020B0604020202020204" pitchFamily="34" charset="0"/>
                          <a:ea typeface="新細明體" panose="02020500000000000000" pitchFamily="18" charset="-120"/>
                        </a:defRPr>
                      </a:lvl5pPr>
                      <a:lvl6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600" b="0" i="0" u="none" strike="noStrike" cap="none" normalizeH="0" baseline="0" dirty="0" smtClean="0">
                        <a:ln>
                          <a:noFill/>
                        </a:ln>
                        <a:solidFill>
                          <a:srgbClr val="000000"/>
                        </a:solidFill>
                        <a:effectLst/>
                        <a:latin typeface="華康黑體 Std W7" pitchFamily="34" charset="-120"/>
                        <a:ea typeface="華康黑體 Std W7" pitchFamily="34" charset="-120"/>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愛挑剔</a:t>
                      </a:r>
                      <a:endParaRPr kumimoji="1" lang="en-US" altLang="zh-TW" sz="32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rgbClr val="000000"/>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不愛交際</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太憂慮</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太敏感</a:t>
                      </a:r>
                      <a:endParaRPr kumimoji="1" lang="en-US" altLang="zh-TW" sz="32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zh-TW" altLang="en-US" sz="700" b="1"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完美主義者</a:t>
                      </a:r>
                      <a:endParaRPr kumimoji="1" lang="en-US" altLang="zh-TW"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endParaRPr kumimoji="1" lang="en-US" altLang="zh-TW" sz="7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endParaRPr>
                    </a:p>
                    <a:p>
                      <a:pPr marL="0" marR="0" lvl="0" indent="0" algn="ctr" defTabSz="914400" rtl="0" eaLnBrk="1" fontAlgn="base" latinLnBrk="0" hangingPunct="1">
                        <a:lnSpc>
                          <a:spcPct val="120000"/>
                        </a:lnSpc>
                        <a:spcBef>
                          <a:spcPct val="0"/>
                        </a:spcBef>
                        <a:spcAft>
                          <a:spcPct val="0"/>
                        </a:spcAft>
                        <a:buClrTx/>
                        <a:buSzTx/>
                        <a:buFontTx/>
                        <a:buNone/>
                        <a:tabLst/>
                      </a:pPr>
                      <a:r>
                        <a:rPr kumimoji="1" lang="zh-TW" altLang="en-US" sz="3200" b="0" i="0" u="none" strike="noStrike" cap="none" normalizeH="0" baseline="0" dirty="0" smtClean="0">
                          <a:ln>
                            <a:noFill/>
                          </a:ln>
                          <a:solidFill>
                            <a:schemeClr val="tx1"/>
                          </a:solidFill>
                          <a:effectLst/>
                          <a:latin typeface="Yu Gothic UI Semibold" panose="020B0700000000000000" pitchFamily="34" charset="-128"/>
                          <a:ea typeface="Yu Gothic UI Semibold" panose="020B0700000000000000" pitchFamily="34" charset="-128"/>
                          <a:cs typeface="Times New Roman" panose="02020603050405020304" pitchFamily="18" charset="0"/>
                        </a:rPr>
                        <a:t>害怕被批評</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0808549"/>
                  </a:ext>
                </a:extLst>
              </a:tr>
            </a:tbl>
          </a:graphicData>
        </a:graphic>
      </p:graphicFrame>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679" y="3887305"/>
            <a:ext cx="2970400" cy="2483678"/>
          </a:xfrm>
          <a:prstGeom prst="rect">
            <a:avLst/>
          </a:prstGeom>
        </p:spPr>
      </p:pic>
    </p:spTree>
    <p:extLst>
      <p:ext uri="{BB962C8B-B14F-4D97-AF65-F5344CB8AC3E}">
        <p14:creationId xmlns:p14="http://schemas.microsoft.com/office/powerpoint/2010/main" val="611745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7155" name="Rectangle 2"/>
          <p:cNvSpPr>
            <a:spLocks noGrp="1" noChangeArrowheads="1"/>
          </p:cNvSpPr>
          <p:nvPr>
            <p:ph type="title"/>
          </p:nvPr>
        </p:nvSpPr>
        <p:spPr>
          <a:xfrm>
            <a:off x="680225" y="0"/>
            <a:ext cx="10989526" cy="944562"/>
          </a:xfrm>
        </p:spPr>
        <p:txBody>
          <a:bodyPr/>
          <a:lstStyle/>
          <a:p>
            <a:pPr eaLnBrk="1" hangingPunct="1"/>
            <a:r>
              <a:rPr lang="en-US" altLang="zh-TW" sz="5400" u="sng" dirty="0" smtClean="0">
                <a:solidFill>
                  <a:schemeClr val="tx1"/>
                </a:solidFill>
                <a:latin typeface="Yu Gothic UI Semibold" panose="020B0700000000000000" pitchFamily="34" charset="-128"/>
                <a:ea typeface="Yu Gothic UI Semibold" panose="020B0700000000000000" pitchFamily="34" charset="-128"/>
              </a:rPr>
              <a:t>D</a:t>
            </a:r>
            <a:r>
              <a:rPr lang="zh-TW" altLang="en-US" sz="5400" u="sng" dirty="0" smtClean="0">
                <a:solidFill>
                  <a:schemeClr val="tx1"/>
                </a:solidFill>
                <a:latin typeface="Yu Gothic UI Semibold" panose="020B0700000000000000" pitchFamily="34" charset="-128"/>
                <a:ea typeface="Yu Gothic UI Semibold" panose="020B0700000000000000" pitchFamily="34" charset="-128"/>
              </a:rPr>
              <a:t> </a:t>
            </a:r>
            <a:r>
              <a:rPr lang="zh-TW" altLang="en-US" sz="4800" u="sng" dirty="0" smtClean="0">
                <a:solidFill>
                  <a:schemeClr val="tx1"/>
                </a:solidFill>
                <a:latin typeface="Yu Gothic UI Semibold" panose="020B0700000000000000" pitchFamily="34" charset="-128"/>
                <a:ea typeface="Yu Gothic UI Semibold" panose="020B0700000000000000" pitchFamily="34" charset="-128"/>
              </a:rPr>
              <a:t>掌握型的人如何與人相處和同工</a:t>
            </a:r>
            <a:endParaRPr lang="zh-TW" altLang="en-US" sz="5400" u="sng" dirty="0">
              <a:solidFill>
                <a:schemeClr val="tx1"/>
              </a:solidFill>
              <a:latin typeface="Yu Gothic UI Semibold" panose="020B0700000000000000" pitchFamily="34" charset="-128"/>
              <a:ea typeface="Yu Gothic UI Semibold" panose="020B0700000000000000" pitchFamily="34" charset="-128"/>
            </a:endParaRPr>
          </a:p>
        </p:txBody>
      </p:sp>
      <p:sp>
        <p:nvSpPr>
          <p:cNvPr id="69636" name="Rectangle 4"/>
          <p:cNvSpPr>
            <a:spLocks noChangeArrowheads="1"/>
          </p:cNvSpPr>
          <p:nvPr/>
        </p:nvSpPr>
        <p:spPr bwMode="auto">
          <a:xfrm>
            <a:off x="2207566" y="1115327"/>
            <a:ext cx="6317164"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571500" indent="-571500" defTabSz="914400" fontAlgn="base">
              <a:spcBef>
                <a:spcPct val="0"/>
              </a:spcBef>
              <a:spcAft>
                <a:spcPct val="0"/>
              </a:spcAft>
              <a:buFont typeface="Wingdings" panose="05000000000000000000" pitchFamily="2" charset="2"/>
              <a:buChar char="q"/>
            </a:pP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多</a:t>
            </a:r>
            <a:r>
              <a:rPr lang="zh-TW" altLang="en-US" sz="4000" b="1" dirty="0">
                <a:solidFill>
                  <a:srgbClr val="000000"/>
                </a:solidFill>
                <a:latin typeface="Yu Gothic UI Semibold" panose="020B0700000000000000" pitchFamily="34" charset="-128"/>
                <a:ea typeface="Yu Gothic UI Semibold" panose="020B0700000000000000" pitchFamily="34" charset="-128"/>
              </a:rPr>
              <a:t>聆</a:t>
            </a: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聽</a:t>
            </a:r>
            <a:endParaRPr lang="en-US" altLang="zh-TW" sz="4000" b="1" dirty="0" smtClean="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多注重人</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多有彈性 </a:t>
            </a:r>
            <a:endParaRPr lang="en-US" altLang="zh-TW" sz="4000" b="1" dirty="0" smtClean="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多多支持別人</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多一點溫暖、敞開</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多忍耐</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解釋</a:t>
            </a:r>
            <a:r>
              <a:rPr lang="en-US" altLang="zh-TW" sz="4000" b="1" dirty="0">
                <a:solidFill>
                  <a:srgbClr val="000000"/>
                </a:solidFill>
                <a:latin typeface="Yu Gothic UI Semibold" panose="020B0700000000000000" pitchFamily="34" charset="-128"/>
                <a:ea typeface="Yu Gothic UI Semibold" panose="020B0700000000000000" pitchFamily="34" charset="-128"/>
              </a:rPr>
              <a:t>〝</a:t>
            </a:r>
            <a:r>
              <a:rPr lang="zh-TW" altLang="en-US" sz="4000" b="1" dirty="0">
                <a:solidFill>
                  <a:srgbClr val="000000"/>
                </a:solidFill>
                <a:latin typeface="Yu Gothic UI Semibold" panose="020B0700000000000000" pitchFamily="34" charset="-128"/>
                <a:ea typeface="Yu Gothic UI Semibold" panose="020B0700000000000000" pitchFamily="34" charset="-128"/>
              </a:rPr>
              <a:t>為什麼</a:t>
            </a:r>
            <a:r>
              <a:rPr lang="en-US" altLang="zh-TW" sz="4000" b="1" dirty="0">
                <a:solidFill>
                  <a:srgbClr val="000000"/>
                </a:solidFill>
                <a:latin typeface="Yu Gothic UI Semibold" panose="020B0700000000000000" pitchFamily="34" charset="-128"/>
                <a:ea typeface="Yu Gothic UI Semibold" panose="020B0700000000000000" pitchFamily="34" charset="-128"/>
              </a:rPr>
              <a:t>〞</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少一點控</a:t>
            </a: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制</a:t>
            </a:r>
            <a:endParaRPr lang="zh-TW" altLang="en-US" sz="4000" b="1" dirty="0">
              <a:solidFill>
                <a:srgbClr val="00000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602363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box(in)">
                                      <p:cBhvr>
                                        <p:cTn id="7"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7155" name="Rectangle 2"/>
          <p:cNvSpPr>
            <a:spLocks noGrp="1" noChangeArrowheads="1"/>
          </p:cNvSpPr>
          <p:nvPr>
            <p:ph type="title"/>
          </p:nvPr>
        </p:nvSpPr>
        <p:spPr>
          <a:xfrm>
            <a:off x="680225" y="0"/>
            <a:ext cx="10989526" cy="944562"/>
          </a:xfrm>
        </p:spPr>
        <p:txBody>
          <a:bodyPr/>
          <a:lstStyle/>
          <a:p>
            <a:pPr eaLnBrk="1" hangingPunct="1"/>
            <a:r>
              <a:rPr lang="en-US" altLang="zh-TW" sz="5400" u="sng" dirty="0">
                <a:solidFill>
                  <a:schemeClr val="tx1"/>
                </a:solidFill>
                <a:latin typeface="Yu Gothic UI Semibold" panose="020B0700000000000000" pitchFamily="34" charset="-128"/>
                <a:ea typeface="Yu Gothic UI Semibold" panose="020B0700000000000000" pitchFamily="34" charset="-128"/>
              </a:rPr>
              <a:t>I</a:t>
            </a:r>
            <a:r>
              <a:rPr lang="zh-TW" altLang="en-US" sz="5400" u="sng" dirty="0" smtClean="0">
                <a:solidFill>
                  <a:schemeClr val="tx1"/>
                </a:solidFill>
                <a:latin typeface="Yu Gothic UI Semibold" panose="020B0700000000000000" pitchFamily="34" charset="-128"/>
                <a:ea typeface="Yu Gothic UI Semibold" panose="020B0700000000000000" pitchFamily="34" charset="-128"/>
              </a:rPr>
              <a:t> </a:t>
            </a:r>
            <a:r>
              <a:rPr lang="zh-TW" altLang="en-US" sz="4800" u="sng" dirty="0" smtClean="0">
                <a:solidFill>
                  <a:schemeClr val="tx1"/>
                </a:solidFill>
                <a:latin typeface="Yu Gothic UI Semibold" panose="020B0700000000000000" pitchFamily="34" charset="-128"/>
                <a:ea typeface="Yu Gothic UI Semibold" panose="020B0700000000000000" pitchFamily="34" charset="-128"/>
              </a:rPr>
              <a:t>影響型的人如何與人相處和同工</a:t>
            </a:r>
            <a:endParaRPr lang="zh-TW" altLang="en-US" sz="5400" u="sng" dirty="0">
              <a:solidFill>
                <a:schemeClr val="tx1"/>
              </a:solidFill>
              <a:latin typeface="Yu Gothic UI Semibold" panose="020B0700000000000000" pitchFamily="34" charset="-128"/>
              <a:ea typeface="Yu Gothic UI Semibold" panose="020B0700000000000000" pitchFamily="34" charset="-128"/>
            </a:endParaRPr>
          </a:p>
        </p:txBody>
      </p:sp>
      <p:sp>
        <p:nvSpPr>
          <p:cNvPr id="69636" name="Rectangle 4"/>
          <p:cNvSpPr>
            <a:spLocks noChangeArrowheads="1"/>
          </p:cNvSpPr>
          <p:nvPr/>
        </p:nvSpPr>
        <p:spPr bwMode="auto">
          <a:xfrm>
            <a:off x="2158975" y="1084406"/>
            <a:ext cx="6317164"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放慢一點</a:t>
            </a:r>
            <a:endParaRPr lang="en-US" altLang="zh-TW" sz="4000" b="1" dirty="0" smtClean="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控制情緒</a:t>
            </a:r>
          </a:p>
          <a:p>
            <a:pPr marL="571500" indent="-571500" defTabSz="914400" fontAlgn="base">
              <a:spcBef>
                <a:spcPct val="0"/>
              </a:spcBef>
              <a:spcAft>
                <a:spcPct val="0"/>
              </a:spcAft>
              <a:buFont typeface="Wingdings" panose="05000000000000000000" pitchFamily="2" charset="2"/>
              <a:buChar char="q"/>
            </a:pP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檢討活</a:t>
            </a:r>
            <a:r>
              <a:rPr lang="zh-TW" altLang="en-US" sz="4000" b="1" dirty="0">
                <a:solidFill>
                  <a:srgbClr val="000000"/>
                </a:solidFill>
                <a:latin typeface="Yu Gothic UI Semibold" panose="020B0700000000000000" pitchFamily="34" charset="-128"/>
                <a:ea typeface="Yu Gothic UI Semibold" panose="020B0700000000000000" pitchFamily="34" charset="-128"/>
              </a:rPr>
              <a:t>動</a:t>
            </a: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 </a:t>
            </a:r>
            <a:endParaRPr lang="en-US" altLang="zh-TW" sz="4000" b="1" dirty="0" smtClean="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要跟進</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多聆聽</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注意細節</a:t>
            </a:r>
            <a:r>
              <a:rPr lang="en-US" altLang="zh-TW" sz="4000" b="1" dirty="0">
                <a:solidFill>
                  <a:srgbClr val="000000"/>
                </a:solidFill>
                <a:latin typeface="Yu Gothic UI Semibold" panose="020B0700000000000000" pitchFamily="34" charset="-128"/>
                <a:ea typeface="Yu Gothic UI Semibold" panose="020B0700000000000000" pitchFamily="34" charset="-128"/>
              </a:rPr>
              <a:t>/</a:t>
            </a:r>
            <a:r>
              <a:rPr lang="zh-TW" altLang="en-US" sz="4000" b="1" dirty="0">
                <a:solidFill>
                  <a:srgbClr val="000000"/>
                </a:solidFill>
                <a:latin typeface="Yu Gothic UI Semibold" panose="020B0700000000000000" pitchFamily="34" charset="-128"/>
                <a:ea typeface="Yu Gothic UI Semibold" panose="020B0700000000000000" pitchFamily="34" charset="-128"/>
              </a:rPr>
              <a:t>事實</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注重成績</a:t>
            </a:r>
            <a:endParaRPr lang="en-US" altLang="zh-TW" sz="4000" b="1" dirty="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少一</a:t>
            </a: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點</a:t>
            </a:r>
            <a:r>
              <a:rPr lang="zh-TW" altLang="en-US" sz="4000" b="1" dirty="0">
                <a:solidFill>
                  <a:srgbClr val="000000"/>
                </a:solidFill>
                <a:latin typeface="Yu Gothic UI Semibold" panose="020B0700000000000000" pitchFamily="34" charset="-128"/>
                <a:ea typeface="Yu Gothic UI Semibold" panose="020B0700000000000000" pitchFamily="34" charset="-128"/>
              </a:rPr>
              <a:t>衝動</a:t>
            </a:r>
          </a:p>
        </p:txBody>
      </p:sp>
    </p:spTree>
    <p:extLst>
      <p:ext uri="{BB962C8B-B14F-4D97-AF65-F5344CB8AC3E}">
        <p14:creationId xmlns:p14="http://schemas.microsoft.com/office/powerpoint/2010/main" val="3331604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box(in)">
                                      <p:cBhvr>
                                        <p:cTn id="7"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7155" name="Rectangle 2"/>
          <p:cNvSpPr>
            <a:spLocks noGrp="1" noChangeArrowheads="1"/>
          </p:cNvSpPr>
          <p:nvPr>
            <p:ph type="title"/>
          </p:nvPr>
        </p:nvSpPr>
        <p:spPr>
          <a:xfrm>
            <a:off x="680225" y="0"/>
            <a:ext cx="10989526" cy="944562"/>
          </a:xfrm>
        </p:spPr>
        <p:txBody>
          <a:bodyPr/>
          <a:lstStyle/>
          <a:p>
            <a:pPr eaLnBrk="1" hangingPunct="1"/>
            <a:r>
              <a:rPr lang="en-US" altLang="zh-TW" sz="5400" u="sng" dirty="0" smtClean="0">
                <a:solidFill>
                  <a:schemeClr val="tx1"/>
                </a:solidFill>
                <a:latin typeface="Yu Gothic UI Semibold" panose="020B0700000000000000" pitchFamily="34" charset="-128"/>
                <a:ea typeface="Yu Gothic UI Semibold" panose="020B0700000000000000" pitchFamily="34" charset="-128"/>
              </a:rPr>
              <a:t>S</a:t>
            </a:r>
            <a:r>
              <a:rPr lang="zh-TW" altLang="en-US" sz="5400" u="sng" dirty="0" smtClean="0">
                <a:solidFill>
                  <a:schemeClr val="tx1"/>
                </a:solidFill>
                <a:latin typeface="Yu Gothic UI Semibold" panose="020B0700000000000000" pitchFamily="34" charset="-128"/>
                <a:ea typeface="Yu Gothic UI Semibold" panose="020B0700000000000000" pitchFamily="34" charset="-128"/>
              </a:rPr>
              <a:t> </a:t>
            </a:r>
            <a:r>
              <a:rPr lang="zh-TW" altLang="en-US" sz="4800" u="sng" dirty="0" smtClean="0">
                <a:solidFill>
                  <a:schemeClr val="tx1"/>
                </a:solidFill>
                <a:latin typeface="Yu Gothic UI Semibold" panose="020B0700000000000000" pitchFamily="34" charset="-128"/>
                <a:ea typeface="Yu Gothic UI Semibold" panose="020B0700000000000000" pitchFamily="34" charset="-128"/>
              </a:rPr>
              <a:t>穩定型的人如何與人相處和同工</a:t>
            </a:r>
            <a:endParaRPr lang="zh-TW" altLang="en-US" sz="5400" u="sng" dirty="0">
              <a:solidFill>
                <a:schemeClr val="tx1"/>
              </a:solidFill>
              <a:latin typeface="Yu Gothic UI Semibold" panose="020B0700000000000000" pitchFamily="34" charset="-128"/>
              <a:ea typeface="Yu Gothic UI Semibold" panose="020B0700000000000000" pitchFamily="34" charset="-128"/>
            </a:endParaRPr>
          </a:p>
        </p:txBody>
      </p:sp>
      <p:sp>
        <p:nvSpPr>
          <p:cNvPr id="69636" name="Rectangle 4"/>
          <p:cNvSpPr>
            <a:spLocks noChangeArrowheads="1"/>
          </p:cNvSpPr>
          <p:nvPr/>
        </p:nvSpPr>
        <p:spPr bwMode="auto">
          <a:xfrm>
            <a:off x="2238487" y="1086514"/>
            <a:ext cx="9138423"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敢於對質</a:t>
            </a:r>
            <a:r>
              <a:rPr lang="en-US" altLang="zh-TW" sz="4000" b="1" dirty="0">
                <a:solidFill>
                  <a:srgbClr val="000000"/>
                </a:solidFill>
                <a:latin typeface="Yu Gothic UI Semibold" panose="020B0700000000000000" pitchFamily="34" charset="-128"/>
                <a:ea typeface="Yu Gothic UI Semibold" panose="020B0700000000000000" pitchFamily="34" charset="-128"/>
              </a:rPr>
              <a:t>(confrontation)</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敢於做決定</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學習說</a:t>
            </a:r>
            <a:r>
              <a:rPr lang="en-US" altLang="zh-TW" sz="4000" b="1" dirty="0">
                <a:solidFill>
                  <a:srgbClr val="000000"/>
                </a:solidFill>
                <a:latin typeface="Yu Gothic UI Semibold" panose="020B0700000000000000" pitchFamily="34" charset="-128"/>
                <a:ea typeface="Yu Gothic UI Semibold" panose="020B0700000000000000" pitchFamily="34" charset="-128"/>
              </a:rPr>
              <a:t>"</a:t>
            </a:r>
            <a:r>
              <a:rPr lang="zh-TW" altLang="en-US" sz="4000" b="1" dirty="0">
                <a:solidFill>
                  <a:srgbClr val="000000"/>
                </a:solidFill>
                <a:latin typeface="Yu Gothic UI Semibold" panose="020B0700000000000000" pitchFamily="34" charset="-128"/>
                <a:ea typeface="Yu Gothic UI Semibold" panose="020B0700000000000000" pitchFamily="34" charset="-128"/>
              </a:rPr>
              <a:t>不</a:t>
            </a:r>
            <a:r>
              <a:rPr lang="en-US" altLang="zh-TW" sz="4000" b="1" dirty="0">
                <a:solidFill>
                  <a:srgbClr val="000000"/>
                </a:solidFill>
                <a:latin typeface="Yu Gothic UI Semibold" panose="020B0700000000000000" pitchFamily="34" charset="-128"/>
                <a:ea typeface="Yu Gothic UI Semibold" panose="020B0700000000000000" pitchFamily="34" charset="-128"/>
              </a:rPr>
              <a:t>"</a:t>
            </a: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 </a:t>
            </a:r>
            <a:endParaRPr lang="en-US" altLang="zh-TW" sz="4000" b="1" dirty="0" smtClean="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多主動一些</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加快速度</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更加直接一點</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不要太敏感</a:t>
            </a:r>
            <a:endParaRPr lang="en-US" altLang="zh-TW" sz="4000" b="1" dirty="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多注重事工</a:t>
            </a:r>
          </a:p>
        </p:txBody>
      </p:sp>
    </p:spTree>
    <p:extLst>
      <p:ext uri="{BB962C8B-B14F-4D97-AF65-F5344CB8AC3E}">
        <p14:creationId xmlns:p14="http://schemas.microsoft.com/office/powerpoint/2010/main" val="2545616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box(in)">
                                      <p:cBhvr>
                                        <p:cTn id="7"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7155" name="Rectangle 2"/>
          <p:cNvSpPr>
            <a:spLocks noGrp="1" noChangeArrowheads="1"/>
          </p:cNvSpPr>
          <p:nvPr>
            <p:ph type="title"/>
          </p:nvPr>
        </p:nvSpPr>
        <p:spPr>
          <a:xfrm>
            <a:off x="680225" y="0"/>
            <a:ext cx="10989526" cy="944562"/>
          </a:xfrm>
        </p:spPr>
        <p:txBody>
          <a:bodyPr/>
          <a:lstStyle/>
          <a:p>
            <a:pPr eaLnBrk="1" hangingPunct="1"/>
            <a:r>
              <a:rPr lang="en-US" altLang="zh-TW" sz="5400" u="sng" dirty="0">
                <a:solidFill>
                  <a:schemeClr val="tx1"/>
                </a:solidFill>
                <a:latin typeface="Yu Gothic UI Semibold" panose="020B0700000000000000" pitchFamily="34" charset="-128"/>
                <a:ea typeface="Yu Gothic UI Semibold" panose="020B0700000000000000" pitchFamily="34" charset="-128"/>
              </a:rPr>
              <a:t>C</a:t>
            </a:r>
            <a:r>
              <a:rPr lang="zh-TW" altLang="en-US" sz="5400" u="sng" dirty="0" smtClean="0">
                <a:solidFill>
                  <a:schemeClr val="tx1"/>
                </a:solidFill>
                <a:latin typeface="Yu Gothic UI Semibold" panose="020B0700000000000000" pitchFamily="34" charset="-128"/>
                <a:ea typeface="Yu Gothic UI Semibold" panose="020B0700000000000000" pitchFamily="34" charset="-128"/>
              </a:rPr>
              <a:t> </a:t>
            </a:r>
            <a:r>
              <a:rPr lang="zh-TW" altLang="en-US" sz="4800" u="sng" dirty="0" smtClean="0">
                <a:solidFill>
                  <a:schemeClr val="tx1"/>
                </a:solidFill>
                <a:latin typeface="Yu Gothic UI Semibold" panose="020B0700000000000000" pitchFamily="34" charset="-128"/>
                <a:ea typeface="Yu Gothic UI Semibold" panose="020B0700000000000000" pitchFamily="34" charset="-128"/>
              </a:rPr>
              <a:t>謹慎型的人如何與人相處和同工</a:t>
            </a:r>
            <a:endParaRPr lang="zh-TW" altLang="en-US" sz="4800" u="sng" dirty="0">
              <a:solidFill>
                <a:schemeClr val="tx1"/>
              </a:solidFill>
              <a:latin typeface="Yu Gothic UI Semibold" panose="020B0700000000000000" pitchFamily="34" charset="-128"/>
              <a:ea typeface="Yu Gothic UI Semibold" panose="020B0700000000000000" pitchFamily="34" charset="-128"/>
            </a:endParaRPr>
          </a:p>
        </p:txBody>
      </p:sp>
      <p:sp>
        <p:nvSpPr>
          <p:cNvPr id="69636" name="Rectangle 4"/>
          <p:cNvSpPr>
            <a:spLocks noChangeArrowheads="1"/>
          </p:cNvSpPr>
          <p:nvPr/>
        </p:nvSpPr>
        <p:spPr bwMode="auto">
          <a:xfrm>
            <a:off x="2220817" y="1031561"/>
            <a:ext cx="9138423"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多敞開</a:t>
            </a:r>
            <a:r>
              <a:rPr lang="en-US" altLang="zh-TW" sz="4000" b="1" dirty="0">
                <a:solidFill>
                  <a:srgbClr val="000000"/>
                </a:solidFill>
                <a:latin typeface="Yu Gothic UI Semibold" panose="020B0700000000000000" pitchFamily="34" charset="-128"/>
                <a:ea typeface="Yu Gothic UI Semibold" panose="020B0700000000000000" pitchFamily="34" charset="-128"/>
              </a:rPr>
              <a:t>/</a:t>
            </a:r>
            <a:r>
              <a:rPr lang="zh-TW" altLang="en-US" sz="4000" b="1" dirty="0">
                <a:solidFill>
                  <a:srgbClr val="000000"/>
                </a:solidFill>
                <a:latin typeface="Yu Gothic UI Semibold" panose="020B0700000000000000" pitchFamily="34" charset="-128"/>
                <a:ea typeface="Yu Gothic UI Semibold" panose="020B0700000000000000" pitchFamily="34" charset="-128"/>
              </a:rPr>
              <a:t>彈性</a:t>
            </a:r>
            <a:endParaRPr lang="en-US" altLang="zh-TW" sz="4000" b="1" dirty="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相信</a:t>
            </a:r>
            <a:r>
              <a:rPr lang="zh-TW" altLang="en-US" sz="4000" b="1" dirty="0">
                <a:solidFill>
                  <a:srgbClr val="000000"/>
                </a:solidFill>
                <a:latin typeface="Yu Gothic UI Semibold" panose="020B0700000000000000" pitchFamily="34" charset="-128"/>
                <a:ea typeface="Yu Gothic UI Semibold" panose="020B0700000000000000" pitchFamily="34" charset="-128"/>
              </a:rPr>
              <a:t>你的靈感</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快快的回應</a:t>
            </a: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 </a:t>
            </a:r>
            <a:endParaRPr lang="en-US" altLang="zh-TW" sz="4000" b="1" dirty="0" smtClean="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smtClean="0">
                <a:solidFill>
                  <a:srgbClr val="000000"/>
                </a:solidFill>
                <a:latin typeface="Yu Gothic UI Semibold" panose="020B0700000000000000" pitchFamily="34" charset="-128"/>
                <a:ea typeface="Yu Gothic UI Semibold" panose="020B0700000000000000" pitchFamily="34" charset="-128"/>
              </a:rPr>
              <a:t>多</a:t>
            </a:r>
            <a:r>
              <a:rPr lang="zh-TW" altLang="en-US" sz="4000" b="1" dirty="0">
                <a:solidFill>
                  <a:srgbClr val="000000"/>
                </a:solidFill>
                <a:latin typeface="Yu Gothic UI Semibold" panose="020B0700000000000000" pitchFamily="34" charset="-128"/>
                <a:ea typeface="Yu Gothic UI Semibold" panose="020B0700000000000000" pitchFamily="34" charset="-128"/>
              </a:rPr>
              <a:t>一點樂觀</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少一點事實導向</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多冒險一些</a:t>
            </a: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建立關係</a:t>
            </a:r>
            <a:endParaRPr lang="en-US" altLang="zh-TW" sz="4000" b="1" dirty="0">
              <a:solidFill>
                <a:srgbClr val="000000"/>
              </a:solidFill>
              <a:latin typeface="Yu Gothic UI Semibold" panose="020B0700000000000000" pitchFamily="34" charset="-128"/>
              <a:ea typeface="Yu Gothic UI Semibold" panose="020B0700000000000000" pitchFamily="34" charset="-128"/>
            </a:endParaRPr>
          </a:p>
          <a:p>
            <a:pPr marL="571500" indent="-571500" defTabSz="914400" fontAlgn="base">
              <a:spcBef>
                <a:spcPct val="0"/>
              </a:spcBef>
              <a:spcAft>
                <a:spcPct val="0"/>
              </a:spcAft>
              <a:buFont typeface="Wingdings" panose="05000000000000000000" pitchFamily="2" charset="2"/>
              <a:buChar char="q"/>
            </a:pPr>
            <a:r>
              <a:rPr lang="zh-TW" altLang="en-US" sz="4000" b="1" dirty="0">
                <a:solidFill>
                  <a:srgbClr val="000000"/>
                </a:solidFill>
                <a:latin typeface="Yu Gothic UI Semibold" panose="020B0700000000000000" pitchFamily="34" charset="-128"/>
                <a:ea typeface="Yu Gothic UI Semibold" panose="020B0700000000000000" pitchFamily="34" charset="-128"/>
              </a:rPr>
              <a:t>向前看</a:t>
            </a:r>
          </a:p>
        </p:txBody>
      </p:sp>
    </p:spTree>
    <p:extLst>
      <p:ext uri="{BB962C8B-B14F-4D97-AF65-F5344CB8AC3E}">
        <p14:creationId xmlns:p14="http://schemas.microsoft.com/office/powerpoint/2010/main" val="2677701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box(in)">
                                      <p:cBhvr>
                                        <p:cTn id="7"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061" y="494748"/>
            <a:ext cx="11069982" cy="489364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多結果子的</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自</a:t>
            </a: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我領</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導</a:t>
            </a:r>
            <a:r>
              <a:rPr kumimoji="0" lang="en-US" altLang="zh-TW" sz="4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Self-leadership</a:t>
            </a:r>
            <a:endParaRPr kumimoji="0" lang="zh-TW" altLang="en-US"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自省的能力 </a:t>
            </a:r>
            <a:r>
              <a:rPr kumimoji="0" lang="en-US" altLang="zh-TW" sz="32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cs typeface="+mn-cs"/>
              </a:rPr>
              <a:t>Self-examination</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發展</a:t>
            </a:r>
            <a:r>
              <a:rPr kumimoji="0" lang="zh-TW" altLang="en-US" sz="4400" b="1" i="0" u="none" strike="noStrike" kern="1200" cap="none" spc="0" normalizeH="0" baseline="0" noProof="0" dirty="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屬靈</a:t>
            </a: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的恩賜 </a:t>
            </a:r>
            <a:r>
              <a:rPr kumimoji="0" lang="en-US" altLang="zh-TW" sz="32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cs typeface="+mn-cs"/>
              </a:rPr>
              <a:t>Developing spiritual gifts</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8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zh-TW" altLang="en-US" sz="4400" b="1" dirty="0">
                <a:solidFill>
                  <a:schemeClr val="tx1">
                    <a:lumMod val="65000"/>
                    <a:lumOff val="35000"/>
                  </a:schemeClr>
                </a:solidFill>
                <a:latin typeface="Century" panose="02040604050505020304" pitchFamily="18" charset="0"/>
                <a:ea typeface="DFKai-SB" panose="03000509000000000000" pitchFamily="65" charset="-120"/>
              </a:rPr>
              <a:t>藉</a:t>
            </a: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cs typeface="+mn-cs"/>
              </a:rPr>
              <a:t> </a:t>
            </a:r>
            <a:r>
              <a:rPr kumimoji="0" lang="en-US" altLang="zh-TW" sz="40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cs typeface="+mn-cs"/>
              </a:rPr>
              <a:t>DISC</a:t>
            </a: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認識與調整自</a:t>
            </a:r>
            <a:r>
              <a:rPr kumimoji="0" lang="zh-TW" altLang="en-US" sz="4400" b="1" i="0" u="none" strike="noStrike" kern="1200" cap="none" spc="0" normalizeH="0" baseline="0" noProof="0" dirty="0" smtClean="0">
                <a:ln>
                  <a:noFill/>
                </a:ln>
                <a:solidFill>
                  <a:schemeClr val="tx1">
                    <a:lumMod val="65000"/>
                    <a:lumOff val="35000"/>
                  </a:schemeClr>
                </a:solidFill>
                <a:effectLst/>
                <a:uLnTx/>
                <a:uFillTx/>
                <a:latin typeface="DFKai-SB" panose="03000509000000000000" pitchFamily="65" charset="-120"/>
                <a:ea typeface="DFKai-SB" panose="03000509000000000000" pitchFamily="65" charset="-120"/>
                <a:cs typeface="+mn-cs"/>
              </a:rPr>
              <a:t>己 </a:t>
            </a:r>
            <a:r>
              <a:rPr kumimoji="0" lang="en-US" altLang="zh-TW" sz="3200" b="1" i="0" u="none" strike="noStrike" kern="1200" cap="none" spc="0" normalizeH="0" baseline="0" noProof="0" dirty="0" smtClean="0">
                <a:ln>
                  <a:noFill/>
                </a:ln>
                <a:solidFill>
                  <a:schemeClr val="tx1">
                    <a:lumMod val="65000"/>
                    <a:lumOff val="35000"/>
                  </a:schemeClr>
                </a:solidFill>
                <a:effectLst/>
                <a:uLnTx/>
                <a:uFillTx/>
                <a:latin typeface="Century" panose="02040604050505020304" pitchFamily="18" charset="0"/>
                <a:ea typeface="DFKai-SB" panose="03000509000000000000" pitchFamily="65" charset="-120"/>
              </a:rPr>
              <a:t>Self adjustment</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685800" lvl="0" indent="-685800" defTabSz="914400" fontAlgn="base">
              <a:spcBef>
                <a:spcPct val="0"/>
              </a:spcBef>
              <a:spcAft>
                <a:spcPct val="0"/>
              </a:spcAft>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rPr>
              <a:t>永不放</a:t>
            </a:r>
            <a:r>
              <a:rPr lang="zh-TW" altLang="en-US" sz="4400" b="1" dirty="0" smtClean="0">
                <a:solidFill>
                  <a:srgbClr val="FFFFFF"/>
                </a:solidFill>
                <a:latin typeface="DFKai-SB" panose="03000509000000000000" pitchFamily="65" charset="-120"/>
                <a:ea typeface="DFKai-SB" panose="03000509000000000000" pitchFamily="65" charset="-120"/>
              </a:rPr>
              <a:t>棄 </a:t>
            </a:r>
            <a:r>
              <a:rPr lang="en-US" altLang="zh-TW" sz="3200" b="1" dirty="0" smtClean="0">
                <a:solidFill>
                  <a:srgbClr val="FFFFFF"/>
                </a:solidFill>
                <a:latin typeface="Century" panose="02040604050505020304" pitchFamily="18" charset="0"/>
                <a:ea typeface="DFKai-SB" panose="03000509000000000000" pitchFamily="65" charset="-120"/>
              </a:rPr>
              <a:t>Never give up</a:t>
            </a:r>
            <a:endParaRPr kumimoji="0"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34457065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8628" y="238810"/>
            <a:ext cx="10738677" cy="433965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啟示錄</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Revelation 3:8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我知道你的行為，你略有一點力量，也曾遵守我的道，沒有棄絕我的名</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看</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哪，我在你面前給你一個敞開的門，是無人能關的</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know your deeds. See, I have placed before you an open door that no one can shut. I know that you have little strength, yet you have kept my word and have not denied my name.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499916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67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回應詩歌</a:t>
            </a:r>
            <a:endParaRPr lang="en-US" altLang="zh-TW"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lang="zh-TW" altLang="en-US" sz="72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擴張帳幕，左右開展</a:t>
            </a: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3111467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a:t>
            </a:r>
            <a:r>
              <a:rPr kumimoji="0" lang="zh-TW" altLang="en-US" sz="8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734589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anose="020B0604020202020204" pitchFamily="34" charset="0"/>
            <a:ea typeface="新細明體" panose="02020500000000000000"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66900</TotalTime>
  <Words>1407</Words>
  <Application>Microsoft Office PowerPoint</Application>
  <PresentationFormat>Widescreen</PresentationFormat>
  <Paragraphs>387</Paragraphs>
  <Slides>27</Slides>
  <Notes>7</Notes>
  <HiddenSlides>0</HiddenSlides>
  <MMClips>0</MMClips>
  <ScaleCrop>false</ScaleCrop>
  <HeadingPairs>
    <vt:vector size="6" baseType="variant">
      <vt:variant>
        <vt:lpstr>Fonts Used</vt:lpstr>
      </vt:variant>
      <vt:variant>
        <vt:i4>23</vt:i4>
      </vt:variant>
      <vt:variant>
        <vt:lpstr>Theme</vt:lpstr>
      </vt:variant>
      <vt:variant>
        <vt:i4>14</vt:i4>
      </vt:variant>
      <vt:variant>
        <vt:lpstr>Slide Titles</vt:lpstr>
      </vt:variant>
      <vt:variant>
        <vt:i4>27</vt:i4>
      </vt:variant>
    </vt:vector>
  </HeadingPairs>
  <TitlesOfParts>
    <vt:vector size="64" baseType="lpstr">
      <vt:lpstr>Arial Unicode MS</vt:lpstr>
      <vt:lpstr>標楷體</vt:lpstr>
      <vt:lpstr>標楷體</vt:lpstr>
      <vt:lpstr>Microsoft YaHei</vt:lpstr>
      <vt:lpstr>新細明體</vt:lpstr>
      <vt:lpstr>宋体</vt:lpstr>
      <vt:lpstr>Yu Gothic UI Semibold</vt:lpstr>
      <vt:lpstr>華康明體 Std W7</vt:lpstr>
      <vt:lpstr>華康楷書體 Std W7</vt:lpstr>
      <vt:lpstr>華康黑體 Std W5</vt:lpstr>
      <vt:lpstr>華康黑體 Std W7</vt:lpstr>
      <vt:lpstr>華康黑體 Std W9</vt:lpstr>
      <vt:lpstr>Arial</vt:lpstr>
      <vt:lpstr>Arial Narrow</vt:lpstr>
      <vt:lpstr>Calibri</vt:lpstr>
      <vt:lpstr>Calibri Light</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預設簡報設計</vt:lpstr>
      <vt:lpstr>1_預設簡報設計</vt:lpstr>
      <vt:lpstr>3_預設簡報設計</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透過 DISC 認識人的個性</vt:lpstr>
      <vt:lpstr>PowerPoint Presentation</vt:lpstr>
      <vt:lpstr>D (Dominant) 掌握型的優點和缺點</vt:lpstr>
      <vt:lpstr>I (Inspiring) 影響型的優點和缺點</vt:lpstr>
      <vt:lpstr>S (Steady ) 穩定型的優點和缺點</vt:lpstr>
      <vt:lpstr>C (Cautious) 謹慎型的優點和缺點</vt:lpstr>
      <vt:lpstr>D 掌握型的人如何與人相處和同工</vt:lpstr>
      <vt:lpstr>I 影響型的人如何與人相處和同工</vt:lpstr>
      <vt:lpstr>S 穩定型的人如何與人相處和同工</vt:lpstr>
      <vt:lpstr>C 謹慎型的人如何與人相處和同工</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5611</cp:revision>
  <dcterms:created xsi:type="dcterms:W3CDTF">2014-11-02T05:55:36Z</dcterms:created>
  <dcterms:modified xsi:type="dcterms:W3CDTF">2022-07-18T16:28:04Z</dcterms:modified>
</cp:coreProperties>
</file>