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61" r:id="rId11"/>
  </p:sldMasterIdLst>
  <p:notesMasterIdLst>
    <p:notesMasterId r:id="rId27"/>
  </p:notesMasterIdLst>
  <p:sldIdLst>
    <p:sldId id="11465" r:id="rId12"/>
    <p:sldId id="11701" r:id="rId13"/>
    <p:sldId id="11703" r:id="rId14"/>
    <p:sldId id="11733" r:id="rId15"/>
    <p:sldId id="11743" r:id="rId16"/>
    <p:sldId id="11737" r:id="rId17"/>
    <p:sldId id="11741" r:id="rId18"/>
    <p:sldId id="11736" r:id="rId19"/>
    <p:sldId id="11668" r:id="rId20"/>
    <p:sldId id="11742" r:id="rId21"/>
    <p:sldId id="11735" r:id="rId22"/>
    <p:sldId id="11725" r:id="rId23"/>
    <p:sldId id="11731" r:id="rId24"/>
    <p:sldId id="11732" r:id="rId25"/>
    <p:sldId id="11729" r:id="rId26"/>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CC"/>
    <a:srgbClr val="FFCCFF"/>
    <a:srgbClr val="FF66CC"/>
    <a:srgbClr val="CCFFCC"/>
    <a:srgbClr val="FFCC99"/>
    <a:srgbClr val="FFCC66"/>
    <a:srgbClr val="FFCC00"/>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5978" autoAdjust="0"/>
    <p:restoredTop sz="93608" autoAdjust="0"/>
  </p:normalViewPr>
  <p:slideViewPr>
    <p:cSldViewPr snapToGrid="0" snapToObjects="1">
      <p:cViewPr varScale="1">
        <p:scale>
          <a:sx n="72" d="100"/>
          <a:sy n="72" d="100"/>
        </p:scale>
        <p:origin x="28" y="22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8/31/2022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046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1548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8/31/2022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8/31/2022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75CC-A2BA-470E-85D6-63D90E7724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742C05-0437-4DB0-9093-1FD17B41B2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6423AD-671D-44DE-8E5F-D81516FC7C3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93E7FC0-5110-4339-983E-343BEF8F015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F1CF410-A6B9-4EFC-8256-E698F12AEA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72005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88543-2AC2-4EED-AC96-85C11E6998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1C7D19-3BE1-457B-B4CE-DDE1AA636A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E0073-FB4F-4574-BFAC-0E5D92BB554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21A55F5-D74B-4F23-87FB-83F06CC336C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4B6ED94-F986-4B9B-A1BF-B31FE9752D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9885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2438D-0601-47AF-A6EC-1852444DF5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2D06E4-6515-4418-A43E-A7D55AB869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DD92C5-06A1-4235-9483-AFDA6080BBD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9A60284-0C52-4D7D-8B79-A8606FA22F9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8974448-B8EC-4244-A6F4-96CD6E1BCC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07281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8EE83-8F61-4E16-8312-60A78F4882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A856F5-95A3-4063-BEF4-61C7AE987E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8F6D55-90DB-468E-82F4-88CCA31EE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DE1579-C0F4-48AA-B95B-51367C7037A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7CF03B5-3A0E-4574-B0CC-E06B96ECB7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029E8389-86A2-463B-BC58-9F38EB6B9E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65083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5E29F-9586-4E80-AE96-7D1908C0B3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9F2E05-C6BF-4ED0-842C-00CCBA5F4A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D19463-2B30-4E5D-BE1D-16A1C76DBF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A86885-A4C0-4863-9D11-A489391753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DFC7C-4467-441B-A355-99A6C224C4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15EA1D-A6EC-4D1F-81BD-100A8F8CE38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57B199A0-041F-41B3-B718-A1A2BC895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3C054ACC-9EED-4FE1-A57E-FC7447C33A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778607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A92A-6DED-400A-96BF-65231D8201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EE2AF1-5F1B-4935-98F2-727EE2AEA0B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B7A26876-92CA-4184-AC30-C8FAAA78F4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86C745E-FC1B-48A2-A704-B0F2E95145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082739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947372-BE3D-4783-83B5-910702AFAC6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94D05C5D-455D-443A-B806-2659F135938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35A364C1-816A-40D4-91F1-4E8FBC3BD6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03044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20B7-B61D-4CE8-BA48-C70B0551D8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D5D804-E712-42C7-9F9E-F4C6F1113C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EAEE02-55DF-4C3B-A9A2-FAF8DE76D8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963FAF-100C-4B7D-ADBE-9FB7821BA22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A5C354A2-D475-416A-BE3B-8C3F9DB2615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DB24CAC-0C52-4BEA-984A-DE8C9F962A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39079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2D0DD-53FB-48F6-986C-3B09A25FBD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6C66A62-631B-4AC8-8416-C10D015470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DDBA59-1F87-4D82-84AA-19EF9042EF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32C9E5-9049-4789-A30C-9F074FC6CC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B883239E-063F-4D0F-ABE6-330C57427A4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4774670-035A-4FFB-B319-008F2124C60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726951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F9ADE-0192-41E7-BD17-DB9F11D9B3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D3BAFA-B213-4237-A924-8839C43812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D7CAE5-DFD4-4A08-ACCD-E9CA2F54F00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DE08D63-1371-41FF-9143-851C9871079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1E36C6F-B2C4-4A1C-908F-3FD212EF05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1821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78CDBB-78B9-4932-B3BA-6D0877ACA5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189FE9-C9AD-479A-84A5-F518A6F4D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DF15C5-8D77-4AFE-8A0A-757C3284E05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218E599-D3ED-4BA6-8CF0-BCB5AE820EF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84887DD-42B4-42E4-932F-3A2AD01CD9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88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4339FA-15F8-46BD-A021-AAA440CD0B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D15FCA-ED14-4571-B7DD-206FFD9C38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CF7A0C-2B01-4B3C-A4EE-D8E9F23AE4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8/31/2022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68B6B19-A91D-4A3C-B4CB-474A608101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7540D31-A867-458D-87EE-6E662962EE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0375003"/>
      </p:ext>
    </p:extLst>
  </p:cSld>
  <p:clrMap bg1="lt1" tx1="dk1" bg2="lt2" tx2="dk2" accent1="accent1" accent2="accent2" accent3="accent3" accent4="accent4" accent5="accent5" accent6="accent6" hlink="hlink" folHlink="folHlink"/>
  <p:sldLayoutIdLst>
    <p:sldLayoutId id="2147501262" r:id="rId1"/>
    <p:sldLayoutId id="2147501263" r:id="rId2"/>
    <p:sldLayoutId id="2147501264" r:id="rId3"/>
    <p:sldLayoutId id="2147501265" r:id="rId4"/>
    <p:sldLayoutId id="2147501266" r:id="rId5"/>
    <p:sldLayoutId id="2147501267" r:id="rId6"/>
    <p:sldLayoutId id="2147501268" r:id="rId7"/>
    <p:sldLayoutId id="2147501269" r:id="rId8"/>
    <p:sldLayoutId id="2147501270" r:id="rId9"/>
    <p:sldLayoutId id="2147501271" r:id="rId10"/>
    <p:sldLayoutId id="21475012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zh-TW" altLang="en-US" sz="6000" b="1" dirty="0">
                <a:solidFill>
                  <a:srgbClr val="002060"/>
                </a:solidFill>
                <a:latin typeface="DFKai-SB" panose="03000509000000000000" pitchFamily="65" charset="-120"/>
                <a:ea typeface="DFKai-SB" panose="03000509000000000000" pitchFamily="65" charset="-120"/>
                <a:cs typeface="Arial" charset="0"/>
              </a:rPr>
              <a:t>照</a:t>
            </a:r>
            <a:r>
              <a:rPr lang="zh-TW" altLang="en-US" sz="6000" b="1" dirty="0" smtClean="0">
                <a:solidFill>
                  <a:srgbClr val="002060"/>
                </a:solidFill>
                <a:latin typeface="DFKai-SB" panose="03000509000000000000" pitchFamily="65" charset="-120"/>
                <a:ea typeface="DFKai-SB" panose="03000509000000000000" pitchFamily="65" charset="-120"/>
                <a:cs typeface="Arial" charset="0"/>
              </a:rPr>
              <a:t>明我們</a:t>
            </a:r>
            <a:r>
              <a:rPr lang="zh-TW" altLang="en-US" sz="6000" b="1" dirty="0">
                <a:solidFill>
                  <a:srgbClr val="002060"/>
                </a:solidFill>
                <a:latin typeface="DFKai-SB" panose="03000509000000000000" pitchFamily="65" charset="-120"/>
                <a:ea typeface="DFKai-SB" panose="03000509000000000000" pitchFamily="65" charset="-120"/>
                <a:cs typeface="Arial" charset="0"/>
              </a:rPr>
              <a:t>心中的眼</a:t>
            </a:r>
            <a:r>
              <a:rPr lang="zh-TW" altLang="en-US" sz="6000" b="1" dirty="0" smtClean="0">
                <a:solidFill>
                  <a:srgbClr val="002060"/>
                </a:solidFill>
                <a:latin typeface="DFKai-SB" panose="03000509000000000000" pitchFamily="65" charset="-120"/>
                <a:ea typeface="DFKai-SB" panose="03000509000000000000" pitchFamily="65" charset="-120"/>
                <a:cs typeface="Arial" charset="0"/>
              </a:rPr>
              <a:t>睛</a:t>
            </a:r>
            <a:endParaRPr lang="en-US" altLang="zh-TW" sz="6000" b="1"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400" eaLnBrk="1" fontAlgn="base" hangingPunct="1">
              <a:spcBef>
                <a:spcPct val="0"/>
              </a:spcBef>
              <a:spcAft>
                <a:spcPct val="0"/>
              </a:spcAft>
              <a:buNone/>
              <a:defRPr/>
            </a:pPr>
            <a:r>
              <a:rPr lang="en-US" altLang="zh-TW" b="1" dirty="0" smtClean="0">
                <a:solidFill>
                  <a:srgbClr val="002060"/>
                </a:solidFill>
                <a:latin typeface="Century" panose="02040604050505020304" pitchFamily="18" charset="0"/>
                <a:ea typeface="DFKai-SB" panose="03000509000000000000" pitchFamily="65" charset="-120"/>
                <a:cs typeface="Arial" charset="0"/>
              </a:rPr>
              <a:t>Enlightening the Eyes of Our Hearts</a:t>
            </a:r>
            <a:endParaRPr kumimoji="0" lang="en-US" altLang="zh-TW"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800"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August 28</a:t>
            </a: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2022</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044514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543" y="132794"/>
            <a:ext cx="10796101" cy="6093976"/>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哥林多前書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noProof="0" dirty="0" smtClean="0">
                <a:solidFill>
                  <a:srgbClr val="FFFFFF"/>
                </a:solidFill>
                <a:latin typeface="Century" panose="02040604050505020304" pitchFamily="18" charset="0"/>
                <a:ea typeface="DFKai-SB" pitchFamily="65" charset="-120"/>
                <a:cs typeface="Arial" charset="0"/>
              </a:rPr>
              <a:t>1 Corinthians 2:9-10</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如經上所記：</a:t>
            </a:r>
            <a:r>
              <a:rPr lang="zh-TW" altLang="en-US" sz="36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神為愛他的人所預備的是眼睛未曾看見，耳朵未曾聽見，人心也未曾想到的。 </a:t>
            </a:r>
            <a:r>
              <a:rPr lang="zh-TW" altLang="en-US" sz="4000" b="1" dirty="0" smtClean="0">
                <a:solidFill>
                  <a:srgbClr val="FFFFFF"/>
                </a:solidFill>
                <a:latin typeface="DFKai-SB" panose="03000509000000000000" pitchFamily="65" charset="-120"/>
                <a:ea typeface="DFKai-SB" panose="03000509000000000000" pitchFamily="65" charset="-120"/>
              </a:rPr>
              <a:t>只</a:t>
            </a:r>
            <a:r>
              <a:rPr lang="zh-TW" altLang="en-US" sz="4000" b="1" dirty="0">
                <a:solidFill>
                  <a:srgbClr val="FFFFFF"/>
                </a:solidFill>
                <a:latin typeface="DFKai-SB" panose="03000509000000000000" pitchFamily="65" charset="-120"/>
                <a:ea typeface="DFKai-SB" panose="03000509000000000000" pitchFamily="65" charset="-120"/>
              </a:rPr>
              <a:t>有</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神藉著聖靈向我們顯明了，因為聖靈參透萬事，就是</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神深奧的事也參透了</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400" b="1" dirty="0">
                <a:solidFill>
                  <a:srgbClr val="FFFFFF"/>
                </a:solidFill>
                <a:latin typeface="Century" panose="02040604050505020304" pitchFamily="18" charset="0"/>
              </a:rPr>
              <a:t>However, as it is </a:t>
            </a:r>
            <a:r>
              <a:rPr lang="en-US" sz="2400" b="1" dirty="0" smtClean="0">
                <a:solidFill>
                  <a:srgbClr val="FFFFFF"/>
                </a:solidFill>
                <a:latin typeface="Century" panose="02040604050505020304" pitchFamily="18" charset="0"/>
              </a:rPr>
              <a:t>written:</a:t>
            </a:r>
          </a:p>
          <a:p>
            <a:pPr lvl="0" defTabSz="914400" fontAlgn="base">
              <a:spcBef>
                <a:spcPct val="0"/>
              </a:spcBef>
              <a:spcAft>
                <a:spcPct val="0"/>
              </a:spcAft>
              <a:defRPr/>
            </a:pPr>
            <a:r>
              <a:rPr lang="en-US" sz="2400" b="1" dirty="0" smtClean="0">
                <a:solidFill>
                  <a:srgbClr val="FFFFFF"/>
                </a:solidFill>
                <a:latin typeface="Century" panose="02040604050505020304" pitchFamily="18" charset="0"/>
              </a:rPr>
              <a:t>“</a:t>
            </a:r>
            <a:r>
              <a:rPr lang="en-US" sz="2400" b="1" dirty="0">
                <a:solidFill>
                  <a:srgbClr val="FFFFFF"/>
                </a:solidFill>
                <a:latin typeface="Century" panose="02040604050505020304" pitchFamily="18" charset="0"/>
              </a:rPr>
              <a:t>What no eye has seen,</a:t>
            </a:r>
          </a:p>
          <a:p>
            <a:pPr lvl="0" defTabSz="914400" fontAlgn="base">
              <a:spcBef>
                <a:spcPct val="0"/>
              </a:spcBef>
              <a:spcAft>
                <a:spcPct val="0"/>
              </a:spcAft>
              <a:defRPr/>
            </a:pPr>
            <a:r>
              <a:rPr lang="en-US" sz="2400" b="1" dirty="0">
                <a:solidFill>
                  <a:srgbClr val="FFFFFF"/>
                </a:solidFill>
                <a:latin typeface="Century" panose="02040604050505020304" pitchFamily="18" charset="0"/>
              </a:rPr>
              <a:t>    what no ear has heard,</a:t>
            </a:r>
          </a:p>
          <a:p>
            <a:pPr lvl="0" defTabSz="914400" fontAlgn="base">
              <a:spcBef>
                <a:spcPct val="0"/>
              </a:spcBef>
              <a:spcAft>
                <a:spcPct val="0"/>
              </a:spcAft>
              <a:defRPr/>
            </a:pPr>
            <a:r>
              <a:rPr lang="en-US" sz="2400" b="1" dirty="0">
                <a:solidFill>
                  <a:srgbClr val="FFFFFF"/>
                </a:solidFill>
                <a:latin typeface="Century" panose="02040604050505020304" pitchFamily="18" charset="0"/>
              </a:rPr>
              <a:t>and what no human mind has conceived</a:t>
            </a:r>
            <a:r>
              <a:rPr lang="en-US" sz="2400" b="1" dirty="0" smtClean="0">
                <a:solidFill>
                  <a:srgbClr val="FFFFFF"/>
                </a:solidFill>
                <a:latin typeface="Century" panose="02040604050505020304" pitchFamily="18" charset="0"/>
              </a:rPr>
              <a:t>”—</a:t>
            </a:r>
            <a:endParaRPr lang="en-US" sz="2400" b="1" dirty="0">
              <a:solidFill>
                <a:srgbClr val="FFFFFF"/>
              </a:solidFill>
              <a:latin typeface="Century" panose="02040604050505020304" pitchFamily="18" charset="0"/>
            </a:endParaRPr>
          </a:p>
          <a:p>
            <a:pPr lvl="0" defTabSz="914400" fontAlgn="base">
              <a:spcBef>
                <a:spcPct val="0"/>
              </a:spcBef>
              <a:spcAft>
                <a:spcPct val="0"/>
              </a:spcAft>
              <a:defRPr/>
            </a:pPr>
            <a:r>
              <a:rPr lang="en-US" sz="2400" b="1" dirty="0">
                <a:solidFill>
                  <a:srgbClr val="FFFFFF"/>
                </a:solidFill>
                <a:latin typeface="Century" panose="02040604050505020304" pitchFamily="18" charset="0"/>
              </a:rPr>
              <a:t>    the things God has prepared for those who love him—</a:t>
            </a:r>
          </a:p>
          <a:p>
            <a:pPr lvl="0" defTabSz="914400" fontAlgn="base">
              <a:spcBef>
                <a:spcPct val="0"/>
              </a:spcBef>
              <a:spcAft>
                <a:spcPct val="0"/>
              </a:spcAft>
              <a:defRPr/>
            </a:pPr>
            <a:r>
              <a:rPr lang="en-US" sz="2400" b="1" dirty="0" smtClean="0">
                <a:solidFill>
                  <a:srgbClr val="FFFFFF"/>
                </a:solidFill>
                <a:latin typeface="Century" panose="02040604050505020304" pitchFamily="18" charset="0"/>
              </a:rPr>
              <a:t>these </a:t>
            </a:r>
            <a:r>
              <a:rPr lang="en-US" sz="2400" b="1" dirty="0">
                <a:solidFill>
                  <a:srgbClr val="FFFFFF"/>
                </a:solidFill>
                <a:latin typeface="Century" panose="02040604050505020304" pitchFamily="18" charset="0"/>
              </a:rPr>
              <a:t>are the things God has revealed to us by his Spirit</a:t>
            </a:r>
            <a:r>
              <a:rPr lang="en-US" sz="2400" b="1" dirty="0" smtClean="0">
                <a:solidFill>
                  <a:srgbClr val="FFFFFF"/>
                </a:solidFill>
                <a:latin typeface="Century" panose="02040604050505020304" pitchFamily="18" charset="0"/>
              </a:rPr>
              <a:t>.</a:t>
            </a:r>
            <a:endParaRPr lang="en-US" sz="2400" b="1" dirty="0">
              <a:solidFill>
                <a:srgbClr val="FFFFFF"/>
              </a:solidFill>
              <a:latin typeface="Century" panose="02040604050505020304" pitchFamily="18" charset="0"/>
            </a:endParaRPr>
          </a:p>
          <a:p>
            <a:pPr lvl="0" defTabSz="914400" fontAlgn="base">
              <a:spcBef>
                <a:spcPct val="0"/>
              </a:spcBef>
              <a:spcAft>
                <a:spcPct val="0"/>
              </a:spcAft>
              <a:defRPr/>
            </a:pPr>
            <a:r>
              <a:rPr lang="en-US" sz="2400" b="1" dirty="0">
                <a:solidFill>
                  <a:srgbClr val="FFFFFF"/>
                </a:solidFill>
                <a:latin typeface="Century" panose="02040604050505020304" pitchFamily="18" charset="0"/>
              </a:rPr>
              <a:t>The Spirit searches all things, even the deep things of God.</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6596161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476989" cy="7017027"/>
          </a:xfrm>
          <a:prstGeom prst="rect">
            <a:avLst/>
          </a:prstGeom>
        </p:spPr>
      </p:pic>
      <p:sp>
        <p:nvSpPr>
          <p:cNvPr id="3" name="Rectangle 2"/>
          <p:cNvSpPr/>
          <p:nvPr/>
        </p:nvSpPr>
        <p:spPr>
          <a:xfrm>
            <a:off x="940905" y="2421859"/>
            <a:ext cx="11211339" cy="169277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algn="ctr" defTabSz="914400" fontAlgn="base">
              <a:spcBef>
                <a:spcPct val="0"/>
              </a:spcBef>
              <a:spcAft>
                <a:spcPct val="0"/>
              </a:spcAft>
              <a:defRPr/>
            </a:pPr>
            <a:r>
              <a:rPr lang="zh-TW" altLang="en-US" sz="4800" b="1" dirty="0" smtClean="0">
                <a:solidFill>
                  <a:srgbClr val="FFFFFF"/>
                </a:solidFill>
                <a:latin typeface="DFKai-SB" panose="03000509000000000000" pitchFamily="65" charset="-120"/>
                <a:ea typeface="DFKai-SB" panose="03000509000000000000" pitchFamily="65" charset="-120"/>
              </a:rPr>
              <a:t>眼睛被打開才能領受神的啟示進而</a:t>
            </a:r>
            <a:endParaRPr lang="en-US" altLang="zh-TW" sz="4800" b="1" dirty="0" smtClean="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r>
              <a:rPr lang="zh-TW" altLang="en-US" sz="4800" b="1" dirty="0" smtClean="0">
                <a:solidFill>
                  <a:srgbClr val="FFFFFF"/>
                </a:solidFill>
                <a:latin typeface="DFKai-SB" panose="03000509000000000000" pitchFamily="65" charset="-120"/>
                <a:ea typeface="DFKai-SB" panose="03000509000000000000" pitchFamily="65" charset="-120"/>
              </a:rPr>
              <a:t>看到神的應許</a:t>
            </a:r>
            <a:endParaRPr kumimoji="0" lang="en-US" altLang="zh-TW"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0109790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543" y="132794"/>
            <a:ext cx="10796101" cy="5663089"/>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哥林多前書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a:solidFill>
                  <a:srgbClr val="FFFFFF"/>
                </a:solidFill>
                <a:latin typeface="Century" panose="02040604050505020304" pitchFamily="18" charset="0"/>
                <a:ea typeface="DFKai-SB" pitchFamily="65" charset="-120"/>
                <a:cs typeface="Arial" charset="0"/>
              </a:rPr>
              <a:t>2</a:t>
            </a:r>
            <a:r>
              <a:rPr lang="en-US" altLang="zh-TW" sz="3200" b="1" noProof="0" dirty="0" smtClean="0">
                <a:solidFill>
                  <a:srgbClr val="FFFFFF"/>
                </a:solidFill>
                <a:latin typeface="Century" panose="02040604050505020304" pitchFamily="18" charset="0"/>
                <a:ea typeface="DFKai-SB" pitchFamily="65" charset="-120"/>
                <a:cs typeface="Arial" charset="0"/>
              </a:rPr>
              <a:t> Corinthians </a:t>
            </a:r>
            <a:r>
              <a:rPr lang="en-US" altLang="zh-TW" sz="3200" b="1" dirty="0" smtClean="0">
                <a:solidFill>
                  <a:srgbClr val="FFFFFF"/>
                </a:solidFill>
                <a:latin typeface="Century" panose="02040604050505020304" pitchFamily="18" charset="0"/>
                <a:ea typeface="DFKai-SB" pitchFamily="65" charset="-120"/>
                <a:cs typeface="Arial" charset="0"/>
              </a:rPr>
              <a:t>1:8-9</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弟兄們，我們不要你們不曉得，我們從前在亞細亞遭遇苦難，被壓太重，力不能勝，甚至連活命的指望都絕了</a:t>
            </a:r>
            <a:r>
              <a:rPr lang="zh-TW" altLang="en-US" sz="4000" b="1" dirty="0" smtClean="0">
                <a:solidFill>
                  <a:srgbClr val="FFFFFF"/>
                </a:solidFill>
                <a:latin typeface="DFKai-SB" panose="03000509000000000000" pitchFamily="65" charset="-120"/>
                <a:ea typeface="DFKai-SB" panose="03000509000000000000" pitchFamily="65" charset="-120"/>
              </a:rPr>
              <a:t>；自</a:t>
            </a:r>
            <a:r>
              <a:rPr lang="zh-TW" altLang="en-US" sz="4000" b="1" dirty="0">
                <a:solidFill>
                  <a:srgbClr val="FFFFFF"/>
                </a:solidFill>
                <a:latin typeface="DFKai-SB" panose="03000509000000000000" pitchFamily="65" charset="-120"/>
                <a:ea typeface="DFKai-SB" panose="03000509000000000000" pitchFamily="65" charset="-120"/>
              </a:rPr>
              <a:t>己</a:t>
            </a:r>
            <a:r>
              <a:rPr lang="zh-TW" altLang="en-US" sz="4400" b="1" u="sng" dirty="0">
                <a:solidFill>
                  <a:srgbClr val="FFFFFF"/>
                </a:solidFill>
                <a:latin typeface="DFKai-SB" panose="03000509000000000000" pitchFamily="65" charset="-120"/>
                <a:ea typeface="DFKai-SB" panose="03000509000000000000" pitchFamily="65" charset="-120"/>
              </a:rPr>
              <a:t>心裡也斷定</a:t>
            </a:r>
            <a:r>
              <a:rPr lang="zh-TW" altLang="en-US" sz="4000" b="1" dirty="0">
                <a:solidFill>
                  <a:srgbClr val="FFFFFF"/>
                </a:solidFill>
                <a:latin typeface="DFKai-SB" panose="03000509000000000000" pitchFamily="65" charset="-120"/>
                <a:ea typeface="DFKai-SB" panose="03000509000000000000" pitchFamily="65" charset="-120"/>
              </a:rPr>
              <a:t>是必死的，叫我們不靠自己，只靠叫死人復活的　神</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400" b="1" dirty="0">
                <a:solidFill>
                  <a:srgbClr val="FFFFFF"/>
                </a:solidFill>
                <a:latin typeface="Century" panose="02040604050505020304" pitchFamily="18" charset="0"/>
              </a:rPr>
              <a:t>For we do not want you to be unaware, brethren, of our affliction which came to us in </a:t>
            </a:r>
            <a:r>
              <a:rPr lang="en-US" sz="2400" b="1" dirty="0" smtClean="0">
                <a:solidFill>
                  <a:srgbClr val="FFFFFF"/>
                </a:solidFill>
                <a:latin typeface="Century" panose="02040604050505020304" pitchFamily="18" charset="0"/>
              </a:rPr>
              <a:t>Asia</a:t>
            </a:r>
            <a:r>
              <a:rPr lang="en-US" sz="2400" b="1" dirty="0">
                <a:solidFill>
                  <a:srgbClr val="FFFFFF"/>
                </a:solidFill>
                <a:latin typeface="Century" panose="02040604050505020304" pitchFamily="18" charset="0"/>
              </a:rPr>
              <a:t>, that we were burdened excessively, beyond our strength, so that we despaired even of life; </a:t>
            </a:r>
            <a:r>
              <a:rPr lang="en-US" sz="2400" b="1" dirty="0" smtClean="0">
                <a:solidFill>
                  <a:srgbClr val="FFFFFF"/>
                </a:solidFill>
                <a:latin typeface="Century" panose="02040604050505020304" pitchFamily="18" charset="0"/>
              </a:rPr>
              <a:t>indeed</a:t>
            </a:r>
            <a:r>
              <a:rPr lang="en-US" sz="2400" b="1" dirty="0">
                <a:solidFill>
                  <a:srgbClr val="FFFFFF"/>
                </a:solidFill>
                <a:latin typeface="Century" panose="02040604050505020304" pitchFamily="18" charset="0"/>
              </a:rPr>
              <a:t>, we had the </a:t>
            </a:r>
            <a:r>
              <a:rPr lang="en-US" sz="3200" b="1" u="sng" dirty="0">
                <a:solidFill>
                  <a:srgbClr val="FFFFFF"/>
                </a:solidFill>
                <a:latin typeface="Century" panose="02040604050505020304" pitchFamily="18" charset="0"/>
              </a:rPr>
              <a:t>sentence</a:t>
            </a:r>
            <a:r>
              <a:rPr lang="en-US" sz="2400" b="1" dirty="0">
                <a:solidFill>
                  <a:srgbClr val="FFFFFF"/>
                </a:solidFill>
                <a:latin typeface="Century" panose="02040604050505020304" pitchFamily="18" charset="0"/>
              </a:rPr>
              <a:t> </a:t>
            </a:r>
            <a:r>
              <a:rPr lang="en-US" sz="3200" b="1" u="sng" dirty="0">
                <a:solidFill>
                  <a:srgbClr val="FFFFFF"/>
                </a:solidFill>
                <a:latin typeface="Century" panose="02040604050505020304" pitchFamily="18" charset="0"/>
              </a:rPr>
              <a:t>of death within ourselves</a:t>
            </a:r>
            <a:r>
              <a:rPr lang="en-US" sz="2400" b="1" dirty="0">
                <a:solidFill>
                  <a:srgbClr val="FFFFFF"/>
                </a:solidFill>
                <a:latin typeface="Century" panose="02040604050505020304" pitchFamily="18" charset="0"/>
              </a:rPr>
              <a:t> so that we would not trust in ourselves, but in God who raises the dead;</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035578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78227" y="1351508"/>
            <a:ext cx="10023060" cy="292387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領受啟示的基礎</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真正認識天父、建立親密的關係</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認識聖靈所賜的恩召、基業、能力</a:t>
            </a:r>
            <a:endParaRPr kumimoji="0" lang="en-US" altLang="zh-TW"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934476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037" y="296237"/>
            <a:ext cx="10955128" cy="3570208"/>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以弗所書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Ephesians 1:17</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求我們主耶穌基督的</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神，榮耀的父，將那賜人智慧和啟示的靈賞給你們，使你們真知道他</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400" b="1" dirty="0" smtClean="0">
                <a:solidFill>
                  <a:srgbClr val="FFFFFF"/>
                </a:solidFill>
                <a:latin typeface="Century" panose="02040604050505020304" pitchFamily="18" charset="0"/>
              </a:rPr>
              <a:t>I </a:t>
            </a:r>
            <a:r>
              <a:rPr lang="en-US" sz="2400" b="1" dirty="0">
                <a:solidFill>
                  <a:srgbClr val="FFFFFF"/>
                </a:solidFill>
                <a:latin typeface="Century" panose="02040604050505020304" pitchFamily="18" charset="0"/>
              </a:rPr>
              <a:t>keep asking that the God of our Lord Jesus Christ, the glorious Father, may give you the </a:t>
            </a:r>
            <a:r>
              <a:rPr lang="en-US" sz="2400" b="1" dirty="0" smtClean="0">
                <a:solidFill>
                  <a:srgbClr val="FFFFFF"/>
                </a:solidFill>
                <a:latin typeface="Century" panose="02040604050505020304" pitchFamily="18" charset="0"/>
              </a:rPr>
              <a:t>Spirit </a:t>
            </a:r>
            <a:r>
              <a:rPr lang="en-US" sz="2400" b="1" dirty="0">
                <a:solidFill>
                  <a:srgbClr val="FFFFFF"/>
                </a:solidFill>
                <a:latin typeface="Century" panose="02040604050505020304" pitchFamily="18" charset="0"/>
              </a:rPr>
              <a:t>of wisdom and revelation, so that you may know him better. </a:t>
            </a:r>
            <a:r>
              <a:rPr lang="en-US" sz="2400" b="1" dirty="0" smtClean="0">
                <a:solidFill>
                  <a:srgbClr val="FFFFFF"/>
                </a:solidFill>
                <a:latin typeface="Century" panose="02040604050505020304" pitchFamily="18" charset="0"/>
              </a:rPr>
              <a:t> </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831577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2366" y="185802"/>
            <a:ext cx="10937459" cy="5816977"/>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耶利米書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noProof="0" dirty="0" smtClean="0">
                <a:solidFill>
                  <a:srgbClr val="FFFFFF"/>
                </a:solidFill>
                <a:latin typeface="Century" panose="02040604050505020304" pitchFamily="18" charset="0"/>
                <a:ea typeface="DFKai-SB" pitchFamily="65" charset="-120"/>
                <a:cs typeface="Arial" charset="0"/>
              </a:rPr>
              <a:t>Jeremiah 29:11-13</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耶和華說：我知道我向你們所懷的意念是賜平安的意念，不是降災禍的意念，要叫你們末後有指望。</a:t>
            </a:r>
            <a:r>
              <a:rPr lang="zh-TW" altLang="en-US" sz="2000" b="1" dirty="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你</a:t>
            </a:r>
            <a:r>
              <a:rPr lang="zh-TW" altLang="en-US" sz="4000" b="1" dirty="0">
                <a:solidFill>
                  <a:srgbClr val="FFFFFF"/>
                </a:solidFill>
                <a:latin typeface="DFKai-SB" panose="03000509000000000000" pitchFamily="65" charset="-120"/>
                <a:ea typeface="DFKai-SB" panose="03000509000000000000" pitchFamily="65" charset="-120"/>
              </a:rPr>
              <a:t>們要呼求我，禱告我，我就應允你們。</a:t>
            </a:r>
            <a:r>
              <a:rPr lang="zh-TW" altLang="en-US" sz="2400" b="1" dirty="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你</a:t>
            </a:r>
            <a:r>
              <a:rPr lang="zh-TW" altLang="en-US" sz="4000" b="1" dirty="0">
                <a:solidFill>
                  <a:srgbClr val="FFFFFF"/>
                </a:solidFill>
                <a:latin typeface="DFKai-SB" panose="03000509000000000000" pitchFamily="65" charset="-120"/>
                <a:ea typeface="DFKai-SB" panose="03000509000000000000" pitchFamily="65" charset="-120"/>
              </a:rPr>
              <a:t>們尋求我，若專心尋求我，就必尋見</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For I know the plans I have for you,” declares the Lord, “plans to prosper you and not to harm you, plans to give you hope and a future.  </a:t>
            </a:r>
            <a:r>
              <a:rPr lang="en-US" sz="2800" b="1" dirty="0" smtClean="0">
                <a:solidFill>
                  <a:srgbClr val="FFFFFF"/>
                </a:solidFill>
                <a:latin typeface="Century" panose="02040604050505020304" pitchFamily="18" charset="0"/>
              </a:rPr>
              <a:t>Then </a:t>
            </a:r>
            <a:r>
              <a:rPr lang="en-US" sz="2800" b="1" dirty="0">
                <a:solidFill>
                  <a:srgbClr val="FFFFFF"/>
                </a:solidFill>
                <a:latin typeface="Century" panose="02040604050505020304" pitchFamily="18" charset="0"/>
              </a:rPr>
              <a:t>you will call on me and come and pray to me, and I will listen to you.  </a:t>
            </a:r>
            <a:r>
              <a:rPr lang="en-US" sz="2800" b="1" dirty="0" smtClean="0">
                <a:solidFill>
                  <a:srgbClr val="FFFFFF"/>
                </a:solidFill>
                <a:latin typeface="Century" panose="02040604050505020304" pitchFamily="18" charset="0"/>
              </a:rPr>
              <a:t>You </a:t>
            </a:r>
            <a:r>
              <a:rPr lang="en-US" sz="2800" b="1" dirty="0">
                <a:solidFill>
                  <a:srgbClr val="FFFFFF"/>
                </a:solidFill>
                <a:latin typeface="Century" panose="02040604050505020304" pitchFamily="18" charset="0"/>
              </a:rPr>
              <a:t>will seek me and find me when you seek me with all your heart.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477836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78227" y="1351508"/>
            <a:ext cx="10023060" cy="2923877"/>
          </a:xfrm>
          <a:prstGeom prst="rect">
            <a:avLst/>
          </a:prstGeom>
        </p:spPr>
        <p:txBody>
          <a:bodyPr wrap="square">
            <a:spAutoFit/>
          </a:bodyPr>
          <a:lstStyle/>
          <a:p>
            <a:pPr lvl="0" defTabSz="914400" fontAlgn="base">
              <a:spcBef>
                <a:spcPct val="0"/>
              </a:spcBef>
              <a:spcAft>
                <a:spcPct val="0"/>
              </a:spcAft>
              <a:defRPr/>
            </a:pPr>
            <a:r>
              <a:rPr lang="zh-TW" altLang="en-US" sz="5400" b="1" u="sng" dirty="0">
                <a:solidFill>
                  <a:srgbClr val="FFFFFF"/>
                </a:solidFill>
                <a:latin typeface="DFKai-SB" panose="03000509000000000000" pitchFamily="65" charset="-120"/>
                <a:ea typeface="DFKai-SB" panose="03000509000000000000" pitchFamily="65" charset="-120"/>
              </a:rPr>
              <a:t>領受啟示的基礎</a:t>
            </a:r>
          </a:p>
          <a:p>
            <a:pPr lvl="0" defTabSz="914400" fontAlgn="base">
              <a:spcBef>
                <a:spcPct val="0"/>
              </a:spcBef>
              <a:spcAft>
                <a:spcPct val="0"/>
              </a:spcAft>
              <a:defRPr/>
            </a:pPr>
            <a:endParaRPr lang="en-US" altLang="zh-TW" sz="2000" b="1" u="sng"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lang="en-US" altLang="zh-TW" sz="1400" b="1" u="sng" dirty="0">
              <a:solidFill>
                <a:srgbClr val="FFFFFF"/>
              </a:solidFill>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r>
              <a:rPr lang="zh-TW" altLang="en-US" sz="4000" b="1" dirty="0">
                <a:solidFill>
                  <a:schemeClr val="bg2">
                    <a:lumMod val="75000"/>
                  </a:schemeClr>
                </a:solidFill>
                <a:latin typeface="DFKai-SB" panose="03000509000000000000" pitchFamily="65" charset="-120"/>
                <a:ea typeface="DFKai-SB" panose="03000509000000000000" pitchFamily="65" charset="-120"/>
              </a:rPr>
              <a:t>真正認識天父、建立親密的關係</a:t>
            </a:r>
            <a:endParaRPr lang="en-US" altLang="zh-TW" sz="4000" b="1" dirty="0">
              <a:solidFill>
                <a:schemeClr val="bg2">
                  <a:lumMod val="75000"/>
                </a:schemeClr>
              </a:solidFill>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endParaRPr lang="en-US" altLang="zh-TW" sz="1600" b="1" dirty="0">
              <a:solidFill>
                <a:srgbClr val="FFFFFF"/>
              </a:solidFill>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r>
              <a:rPr lang="zh-TW" altLang="en-US" sz="4000" b="1" dirty="0">
                <a:solidFill>
                  <a:srgbClr val="FFFFFF"/>
                </a:solidFill>
                <a:latin typeface="DFKai-SB" panose="03000509000000000000" pitchFamily="65" charset="-120"/>
                <a:ea typeface="DFKai-SB" panose="03000509000000000000" pitchFamily="65" charset="-120"/>
              </a:rPr>
              <a:t>認識聖靈所賜的恩召、基業、能力</a:t>
            </a:r>
            <a:endParaRPr lang="en-US" altLang="zh-TW" sz="4000" b="1"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597202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377" y="35611"/>
            <a:ext cx="10955128" cy="6555641"/>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以弗所書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Ephesians 1:18-20</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並</a:t>
            </a:r>
            <a:r>
              <a:rPr lang="zh-TW" altLang="en-US" sz="4000" b="1" dirty="0">
                <a:solidFill>
                  <a:srgbClr val="FFFFFF"/>
                </a:solidFill>
                <a:latin typeface="DFKai-SB" panose="03000509000000000000" pitchFamily="65" charset="-120"/>
                <a:ea typeface="DFKai-SB" panose="03000509000000000000" pitchFamily="65" charset="-120"/>
              </a:rPr>
              <a:t>且照明你們心中的眼睛，使你們知道他的恩召有何等指望，他在聖徒中得的基業有何等豐盛的榮耀</a:t>
            </a:r>
            <a:r>
              <a:rPr lang="zh-TW" altLang="en-US" sz="4000" b="1" dirty="0" smtClean="0">
                <a:solidFill>
                  <a:srgbClr val="FFFFFF"/>
                </a:solidFill>
                <a:latin typeface="DFKai-SB" panose="03000509000000000000" pitchFamily="65" charset="-120"/>
                <a:ea typeface="DFKai-SB" panose="03000509000000000000" pitchFamily="65" charset="-120"/>
              </a:rPr>
              <a:t>；並</a:t>
            </a:r>
            <a:r>
              <a:rPr lang="zh-TW" altLang="en-US" sz="4000" b="1" dirty="0">
                <a:solidFill>
                  <a:srgbClr val="FFFFFF"/>
                </a:solidFill>
                <a:latin typeface="DFKai-SB" panose="03000509000000000000" pitchFamily="65" charset="-120"/>
                <a:ea typeface="DFKai-SB" panose="03000509000000000000" pitchFamily="65" charset="-120"/>
              </a:rPr>
              <a:t>知道他向我們這信的人所顯的能力是何等浩大，就是照他在基督身上所運行的大能大力，使他從死裡復活，叫他在天上坐在自己的右邊，</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lang="en-US" altLang="zh-TW" sz="5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400" b="1" dirty="0">
                <a:solidFill>
                  <a:srgbClr val="FFFFFF"/>
                </a:solidFill>
                <a:latin typeface="Century" panose="02040604050505020304" pitchFamily="18" charset="0"/>
              </a:rPr>
              <a:t>having the eyes of your hearts enlightened, that you may know what is the hope to which he has called you, what are the riches of his glorious inheritance in the saints</a:t>
            </a:r>
            <a:r>
              <a:rPr lang="en-US" sz="2400" b="1" dirty="0" smtClean="0">
                <a:solidFill>
                  <a:srgbClr val="FFFFFF"/>
                </a:solidFill>
                <a:latin typeface="Century" panose="02040604050505020304" pitchFamily="18" charset="0"/>
              </a:rPr>
              <a:t>, </a:t>
            </a:r>
            <a:r>
              <a:rPr lang="en-US" sz="2400" b="1" dirty="0">
                <a:solidFill>
                  <a:srgbClr val="FFFFFF"/>
                </a:solidFill>
                <a:latin typeface="Century" panose="02040604050505020304" pitchFamily="18" charset="0"/>
              </a:rPr>
              <a:t>and what is the immeasurable greatness of his power toward us who believe, according to the working of his great might </a:t>
            </a:r>
            <a:r>
              <a:rPr lang="en-US" sz="2400" b="1" dirty="0" smtClean="0">
                <a:solidFill>
                  <a:srgbClr val="FFFFFF"/>
                </a:solidFill>
                <a:latin typeface="Century" panose="02040604050505020304" pitchFamily="18" charset="0"/>
              </a:rPr>
              <a:t>that </a:t>
            </a:r>
            <a:r>
              <a:rPr lang="en-US" sz="2400" b="1" dirty="0">
                <a:solidFill>
                  <a:srgbClr val="FFFFFF"/>
                </a:solidFill>
                <a:latin typeface="Century" panose="02040604050505020304" pitchFamily="18" charset="0"/>
              </a:rPr>
              <a:t>he worked in Christ when he raised him from the dead and seated him at his right hand in the heavenly places,</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848999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2366" y="185802"/>
            <a:ext cx="10937459" cy="3724096"/>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使徒行傳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Acts 4:</a:t>
            </a:r>
            <a:r>
              <a:rPr lang="en-US" altLang="zh-TW" sz="3200" b="1" noProof="0" dirty="0" smtClean="0">
                <a:solidFill>
                  <a:srgbClr val="FFFFFF"/>
                </a:solidFill>
                <a:latin typeface="Century" panose="02040604050505020304" pitchFamily="18" charset="0"/>
                <a:ea typeface="DFKai-SB" pitchFamily="65" charset="-120"/>
                <a:cs typeface="Arial" charset="0"/>
              </a:rPr>
              <a:t>13</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他們見彼得、約翰的膽量，又看出他們原是沒有學問的小民，就希奇，認明他們是跟過耶穌的</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Now when they saw the boldness of Peter and John, and perceived that they were uneducated, common men, they were astonished. </a:t>
            </a:r>
            <a:r>
              <a:rPr lang="en-US" sz="2800" b="1" dirty="0" smtClean="0">
                <a:solidFill>
                  <a:srgbClr val="FFFFFF"/>
                </a:solidFill>
                <a:latin typeface="Century" panose="02040604050505020304" pitchFamily="18" charset="0"/>
              </a:rPr>
              <a:t> And </a:t>
            </a:r>
            <a:r>
              <a:rPr lang="en-US" sz="2800" b="1" dirty="0">
                <a:solidFill>
                  <a:srgbClr val="FFFFFF"/>
                </a:solidFill>
                <a:latin typeface="Century" panose="02040604050505020304" pitchFamily="18" charset="0"/>
              </a:rPr>
              <a:t>they recognized that they had been with Jesus.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213177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476989" cy="7017027"/>
          </a:xfrm>
          <a:prstGeom prst="rect">
            <a:avLst/>
          </a:prstGeom>
        </p:spPr>
      </p:pic>
      <p:sp>
        <p:nvSpPr>
          <p:cNvPr id="3" name="Rectangle 2"/>
          <p:cNvSpPr/>
          <p:nvPr/>
        </p:nvSpPr>
        <p:spPr>
          <a:xfrm>
            <a:off x="940905" y="2421859"/>
            <a:ext cx="11211339" cy="95410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zh-TW" altLang="en-US" sz="4800" b="1" dirty="0" smtClean="0">
                <a:solidFill>
                  <a:srgbClr val="FFFFFF"/>
                </a:solidFill>
                <a:latin typeface="DFKai-SB" panose="03000509000000000000" pitchFamily="65" charset="-120"/>
                <a:ea typeface="DFKai-SB" panose="03000509000000000000" pitchFamily="65" charset="-120"/>
              </a:rPr>
              <a:t>聆聽的「心」比聆聽的「能力」更重要</a:t>
            </a:r>
            <a:endParaRPr kumimoji="0" lang="en-US" altLang="zh-TW"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2176636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4698" y="221142"/>
            <a:ext cx="10955128" cy="6155531"/>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啟示錄</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noProof="0" dirty="0" smtClean="0">
                <a:solidFill>
                  <a:srgbClr val="FFFFFF"/>
                </a:solidFill>
                <a:latin typeface="Century" panose="02040604050505020304" pitchFamily="18" charset="0"/>
                <a:ea typeface="DFKai-SB" pitchFamily="65" charset="-120"/>
                <a:cs typeface="Arial" charset="0"/>
              </a:rPr>
              <a:t>Revelation 3:17-18</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你說：我是富足，已經發了財，一樣都不缺；卻不知道你是那困苦、可憐、貧窮、瞎眼、赤身的。</a:t>
            </a: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我</a:t>
            </a:r>
            <a:r>
              <a:rPr lang="zh-TW" altLang="en-US" sz="4000" b="1" dirty="0">
                <a:solidFill>
                  <a:srgbClr val="FFFFFF"/>
                </a:solidFill>
                <a:latin typeface="DFKai-SB" panose="03000509000000000000" pitchFamily="65" charset="-120"/>
                <a:ea typeface="DFKai-SB" panose="03000509000000000000" pitchFamily="65" charset="-120"/>
              </a:rPr>
              <a:t>勸你向我買火煉的金子，叫你富足；又買白衣穿上，叫你赤身的羞恥不露出來；又買眼藥擦你的眼睛，使你能看見</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400" b="1" dirty="0" smtClean="0">
                <a:solidFill>
                  <a:srgbClr val="FFFFFF"/>
                </a:solidFill>
                <a:latin typeface="Century" panose="02040604050505020304" pitchFamily="18" charset="0"/>
              </a:rPr>
              <a:t>You </a:t>
            </a:r>
            <a:r>
              <a:rPr lang="en-US" sz="2400" b="1" dirty="0">
                <a:solidFill>
                  <a:srgbClr val="FFFFFF"/>
                </a:solidFill>
                <a:latin typeface="Century" panose="02040604050505020304" pitchFamily="18" charset="0"/>
              </a:rPr>
              <a:t>say, ‘I am rich; I have acquired wealth and do not need a thing.’ But you do not realize that you are wretched, pitiful, poor, blind and naked.  </a:t>
            </a:r>
            <a:r>
              <a:rPr lang="en-US" sz="2400" b="1" dirty="0" smtClean="0">
                <a:solidFill>
                  <a:srgbClr val="FFFFFF"/>
                </a:solidFill>
                <a:latin typeface="Century" panose="02040604050505020304" pitchFamily="18" charset="0"/>
              </a:rPr>
              <a:t>             I </a:t>
            </a:r>
            <a:r>
              <a:rPr lang="en-US" sz="2400" b="1" dirty="0">
                <a:solidFill>
                  <a:srgbClr val="FFFFFF"/>
                </a:solidFill>
                <a:latin typeface="Century" panose="02040604050505020304" pitchFamily="18" charset="0"/>
              </a:rPr>
              <a:t>counsel you to buy from me gold refined in the fire, so you can become rich; and white clothes to wear, so you can cover your shameful nakedness; and salve to put on your eyes, so you can see.</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2539253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377" y="243228"/>
            <a:ext cx="10955128" cy="5016758"/>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哥林多後書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2 Corinthians</a:t>
            </a:r>
            <a:r>
              <a:rPr lang="en-US" altLang="zh-TW" sz="3200" b="1" noProof="0" dirty="0" smtClean="0">
                <a:solidFill>
                  <a:srgbClr val="FFFFFF"/>
                </a:solidFill>
                <a:latin typeface="Century" panose="02040604050505020304" pitchFamily="18" charset="0"/>
                <a:ea typeface="DFKai-SB" pitchFamily="65" charset="-120"/>
                <a:cs typeface="Arial" charset="0"/>
              </a:rPr>
              <a:t> 3:17-18</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主就是那靈；主的靈在哪裡，那裡就得以自由。 </a:t>
            </a:r>
            <a:r>
              <a:rPr lang="zh-TW" altLang="en-US" sz="4000" b="1" dirty="0" smtClean="0">
                <a:solidFill>
                  <a:srgbClr val="FFFFFF"/>
                </a:solidFill>
                <a:latin typeface="DFKai-SB" panose="03000509000000000000" pitchFamily="65" charset="-120"/>
                <a:ea typeface="DFKai-SB" panose="03000509000000000000" pitchFamily="65" charset="-120"/>
              </a:rPr>
              <a:t>我</a:t>
            </a:r>
            <a:r>
              <a:rPr lang="zh-TW" altLang="en-US" sz="4000" b="1" dirty="0">
                <a:solidFill>
                  <a:srgbClr val="FFFFFF"/>
                </a:solidFill>
                <a:latin typeface="DFKai-SB" panose="03000509000000000000" pitchFamily="65" charset="-120"/>
                <a:ea typeface="DFKai-SB" panose="03000509000000000000" pitchFamily="65" charset="-120"/>
              </a:rPr>
              <a:t>們眾人既然敞著臉得以看見主的榮光，好像從鏡子裡返照，就變成主的形狀，榮上加榮，如同從主的靈變成</a:t>
            </a:r>
            <a:r>
              <a:rPr lang="zh-TW" altLang="en-US" sz="4000" b="1" dirty="0" smtClean="0">
                <a:solidFill>
                  <a:srgbClr val="FFFFFF"/>
                </a:solidFill>
                <a:latin typeface="DFKai-SB" panose="03000509000000000000" pitchFamily="65" charset="-120"/>
                <a:ea typeface="DFKai-SB" panose="03000509000000000000" pitchFamily="65" charset="-120"/>
              </a:rPr>
              <a:t>的。</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400" b="1" dirty="0">
                <a:solidFill>
                  <a:srgbClr val="FFFFFF"/>
                </a:solidFill>
                <a:latin typeface="Century" panose="02040604050505020304" pitchFamily="18" charset="0"/>
              </a:rPr>
              <a:t>Now the </a:t>
            </a:r>
            <a:r>
              <a:rPr lang="en-US" sz="2400" b="1" dirty="0" smtClean="0">
                <a:solidFill>
                  <a:srgbClr val="FFFFFF"/>
                </a:solidFill>
                <a:latin typeface="Century" panose="02040604050505020304" pitchFamily="18" charset="0"/>
              </a:rPr>
              <a:t>Lord </a:t>
            </a:r>
            <a:r>
              <a:rPr lang="en-US" sz="2400" b="1" dirty="0">
                <a:solidFill>
                  <a:srgbClr val="FFFFFF"/>
                </a:solidFill>
                <a:latin typeface="Century" panose="02040604050505020304" pitchFamily="18" charset="0"/>
              </a:rPr>
              <a:t>is the Spirit, and where the Spirit of the Lord is, there is freedom. </a:t>
            </a:r>
            <a:r>
              <a:rPr lang="en-US" sz="2400" b="1" dirty="0" smtClean="0">
                <a:solidFill>
                  <a:srgbClr val="FFFFFF"/>
                </a:solidFill>
                <a:latin typeface="Century" panose="02040604050505020304" pitchFamily="18" charset="0"/>
              </a:rPr>
              <a:t>And </a:t>
            </a:r>
            <a:r>
              <a:rPr lang="en-US" sz="2400" b="1" dirty="0">
                <a:solidFill>
                  <a:srgbClr val="FFFFFF"/>
                </a:solidFill>
                <a:latin typeface="Century" panose="02040604050505020304" pitchFamily="18" charset="0"/>
              </a:rPr>
              <a:t>we all, with unveiled face, beholding the glory of the Lord</a:t>
            </a:r>
            <a:r>
              <a:rPr lang="en-US" sz="2400" b="1" dirty="0" smtClean="0">
                <a:solidFill>
                  <a:srgbClr val="FFFFFF"/>
                </a:solidFill>
                <a:latin typeface="Century" panose="02040604050505020304" pitchFamily="18" charset="0"/>
              </a:rPr>
              <a:t>, </a:t>
            </a:r>
            <a:r>
              <a:rPr lang="en-US" sz="2400" b="1" dirty="0">
                <a:solidFill>
                  <a:srgbClr val="FFFFFF"/>
                </a:solidFill>
                <a:latin typeface="Century" panose="02040604050505020304" pitchFamily="18" charset="0"/>
              </a:rPr>
              <a:t>are being transformed into the same image from one degree of glory to another</a:t>
            </a:r>
            <a:r>
              <a:rPr lang="en-US" sz="2400" b="1" dirty="0" smtClean="0">
                <a:solidFill>
                  <a:srgbClr val="FFFFFF"/>
                </a:solidFill>
                <a:latin typeface="Century" panose="02040604050505020304" pitchFamily="18" charset="0"/>
              </a:rPr>
              <a:t>. </a:t>
            </a:r>
            <a:r>
              <a:rPr lang="en-US" sz="2400" b="1" dirty="0">
                <a:solidFill>
                  <a:srgbClr val="FFFFFF"/>
                </a:solidFill>
                <a:latin typeface="Century" panose="02040604050505020304" pitchFamily="18" charset="0"/>
              </a:rPr>
              <a:t>For this comes from the Lord who is the Spirit.</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394899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1299720"/>
            <a:ext cx="9144000" cy="267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a:t>
            </a:r>
            <a:endParaRPr kumimoji="0" lang="en-US" altLang="zh-TW"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lvl="0" algn="ctr" defTabSz="914400" eaLnBrk="1" fontAlgn="base" hangingPunct="1">
              <a:spcBef>
                <a:spcPct val="0"/>
              </a:spcBef>
              <a:spcAft>
                <a:spcPct val="0"/>
              </a:spcAft>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親眼見祢</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13302184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68921</TotalTime>
  <Words>1023</Words>
  <Application>Microsoft Office PowerPoint</Application>
  <PresentationFormat>Widescreen</PresentationFormat>
  <Paragraphs>208</Paragraphs>
  <Slides>15</Slides>
  <Notes>2</Notes>
  <HiddenSlides>0</HiddenSlides>
  <MMClips>0</MMClips>
  <ScaleCrop>false</ScaleCrop>
  <HeadingPairs>
    <vt:vector size="6" baseType="variant">
      <vt:variant>
        <vt:lpstr>Fonts Used</vt:lpstr>
      </vt:variant>
      <vt:variant>
        <vt:i4>17</vt:i4>
      </vt:variant>
      <vt:variant>
        <vt:lpstr>Theme</vt:lpstr>
      </vt:variant>
      <vt:variant>
        <vt:i4>11</vt:i4>
      </vt:variant>
      <vt:variant>
        <vt:lpstr>Slide Titles</vt:lpstr>
      </vt:variant>
      <vt:variant>
        <vt:i4>15</vt:i4>
      </vt:variant>
    </vt:vector>
  </HeadingPairs>
  <TitlesOfParts>
    <vt:vector size="43" baseType="lpstr">
      <vt:lpstr>Arial Unicode MS</vt:lpstr>
      <vt:lpstr>標楷體</vt:lpstr>
      <vt:lpstr>標楷體</vt:lpstr>
      <vt:lpstr>Microsoft YaHei</vt:lpstr>
      <vt:lpstr>新細明體</vt:lpstr>
      <vt:lpstr>宋体</vt:lpstr>
      <vt:lpstr>Arial</vt:lpstr>
      <vt:lpstr>Arial Narrow</vt:lpstr>
      <vt:lpstr>Calibri</vt:lpstr>
      <vt:lpstr>Calibri Light</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5729</cp:revision>
  <dcterms:created xsi:type="dcterms:W3CDTF">2014-11-02T05:55:36Z</dcterms:created>
  <dcterms:modified xsi:type="dcterms:W3CDTF">2022-08-31T23:33:39Z</dcterms:modified>
</cp:coreProperties>
</file>