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46"/>
  </p:notesMasterIdLst>
  <p:sldIdLst>
    <p:sldId id="11806" r:id="rId12"/>
    <p:sldId id="11807" r:id="rId13"/>
    <p:sldId id="11808" r:id="rId14"/>
    <p:sldId id="11809" r:id="rId15"/>
    <p:sldId id="11810" r:id="rId16"/>
    <p:sldId id="11811" r:id="rId17"/>
    <p:sldId id="11812" r:id="rId18"/>
    <p:sldId id="11465" r:id="rId19"/>
    <p:sldId id="11701" r:id="rId20"/>
    <p:sldId id="11832" r:id="rId21"/>
    <p:sldId id="11840" r:id="rId22"/>
    <p:sldId id="11841" r:id="rId23"/>
    <p:sldId id="11834" r:id="rId24"/>
    <p:sldId id="11839" r:id="rId25"/>
    <p:sldId id="11791" r:id="rId26"/>
    <p:sldId id="11836" r:id="rId27"/>
    <p:sldId id="11816" r:id="rId28"/>
    <p:sldId id="11813" r:id="rId29"/>
    <p:sldId id="11846" r:id="rId30"/>
    <p:sldId id="11818" r:id="rId31"/>
    <p:sldId id="11823" r:id="rId32"/>
    <p:sldId id="11838" r:id="rId33"/>
    <p:sldId id="11828" r:id="rId34"/>
    <p:sldId id="11804" r:id="rId35"/>
    <p:sldId id="11835" r:id="rId36"/>
    <p:sldId id="11830" r:id="rId37"/>
    <p:sldId id="11831" r:id="rId38"/>
    <p:sldId id="11833" r:id="rId39"/>
    <p:sldId id="11842" r:id="rId40"/>
    <p:sldId id="11845" r:id="rId41"/>
    <p:sldId id="11844" r:id="rId42"/>
    <p:sldId id="11843" r:id="rId43"/>
    <p:sldId id="11837" r:id="rId44"/>
    <p:sldId id="11729" r:id="rId45"/>
  </p:sldIdLst>
  <p:sldSz cx="12192000" cy="6858000"/>
  <p:notesSz cx="7010400" cy="92964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CCFFCC"/>
    <a:srgbClr val="FFFF99"/>
    <a:srgbClr val="FF99CC"/>
    <a:srgbClr val="FFCCFF"/>
    <a:srgbClr val="FF66CC"/>
    <a:srgbClr val="FFCC99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72" d="100"/>
          <a:sy n="72" d="100"/>
        </p:scale>
        <p:origin x="28" y="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F07326EC-804E-3823-C499-9978132E2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4544AE2A-DF70-DA6F-0A13-9DF09F089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6160A0E6-7AFF-1E3A-1DF9-9830F44FA2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BF0139-8C70-1A45-800A-E45D826E052E}" type="slidenum">
              <a:rPr kumimoji="1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846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75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9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690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338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786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950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34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54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10/30/2022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10/30/2022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DA22F8-9371-6115-C3C5-A695E07D3414}"/>
              </a:ext>
            </a:extLst>
          </p:cNvPr>
          <p:cNvSpPr/>
          <p:nvPr/>
        </p:nvSpPr>
        <p:spPr>
          <a:xfrm>
            <a:off x="1037167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7D946C-3F5B-F083-6F00-43AA6BCF7376}"/>
              </a:ext>
            </a:extLst>
          </p:cNvPr>
          <p:cNvSpPr/>
          <p:nvPr/>
        </p:nvSpPr>
        <p:spPr>
          <a:xfrm>
            <a:off x="1037167" y="6172200"/>
            <a:ext cx="100584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6FDB40B-0F30-3E8E-C5F8-BF6A08DE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1C56B5-86CE-9346-8145-336DA9BEF902}" type="datetime1">
              <a:rPr kumimoji="1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F009354-24C3-8A17-14EC-4B33AA90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F3A2A0-A476-6F5B-33D5-8CF52977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7C61DE-362A-474A-BFA6-F6A221FE4354}" type="slidenum"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41764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25ECB-E71E-23EE-EF82-3C435866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BD5BF6-07C3-E14B-80A1-DC8F7484DBCD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71A1F-4C55-6DB5-C829-7E054DF1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8828A-784A-5D87-CDEE-44C76C93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34DE4C-82F0-7C45-8089-137AE0805FE2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093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987A99-8011-C7AE-BE34-91B73A465A2E}"/>
              </a:ext>
            </a:extLst>
          </p:cNvPr>
          <p:cNvSpPr/>
          <p:nvPr/>
        </p:nvSpPr>
        <p:spPr>
          <a:xfrm>
            <a:off x="1037167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57B8A5-00A6-D33F-3A66-FF1CA7AA6F8E}"/>
              </a:ext>
            </a:extLst>
          </p:cNvPr>
          <p:cNvSpPr/>
          <p:nvPr/>
        </p:nvSpPr>
        <p:spPr>
          <a:xfrm>
            <a:off x="1037167" y="6172200"/>
            <a:ext cx="100584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4A715C8-037B-FB6F-C330-3A6D98693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84399C-07CE-D847-A146-1C829156A685}" type="datetime1">
              <a:rPr kumimoji="1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38008-3BA9-30E7-FB1D-21A827FC0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3DA9BF0-0417-F43E-A763-D5D370DC0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10B013-4962-4149-A1BC-098D8D201C96}" type="slidenum"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02800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21F7A6-E1FA-7BF2-6A97-1BF14F080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EF8AE-4663-C549-8DB8-AFA6217D4833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60A6E6-8495-C7AB-2EBB-72D71CB3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A024E1-36E7-D0D4-73FE-58FB2192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444A56-2432-554E-AAF7-82FCB6179F03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8036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F7AA7E-C901-882C-3650-F066A45952E6}"/>
              </a:ext>
            </a:extLst>
          </p:cNvPr>
          <p:cNvCxnSpPr/>
          <p:nvPr/>
        </p:nvCxnSpPr>
        <p:spPr>
          <a:xfrm>
            <a:off x="1011767" y="1249364"/>
            <a:ext cx="48768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7B502D-32FD-EC56-46D3-1978DA05AD9A}"/>
              </a:ext>
            </a:extLst>
          </p:cNvPr>
          <p:cNvCxnSpPr/>
          <p:nvPr/>
        </p:nvCxnSpPr>
        <p:spPr>
          <a:xfrm>
            <a:off x="6193367" y="1249364"/>
            <a:ext cx="48768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217DD313-BD3B-0F19-010C-13F45AF2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88951A-5DC6-3640-8941-3B6AE1596E0A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8C1A874A-A681-4FE5-149B-A09855354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9B3ABA0-73FC-E9AC-2311-0819C3A2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F06D15-64E2-4D4B-9408-BCF1B871B4E7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676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57013F2-73C6-2E38-5E0D-797B31640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F644C8-CCED-C14D-8B2B-3E4C4C0271D6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0258276-E7B4-A68F-23E9-F6F08FA5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E6DB261-7B12-C613-174F-69CF807A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2B727D-3DED-AF4F-A067-5BA9A2F3F90E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9211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CF51A35-D59C-AE7F-80E1-DA3C3CF5D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2884F7-4590-7340-984D-50BD50ECABE5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A3D159-B23D-56F5-C5C6-3DD82F64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FD24F3C-62E9-B9F3-C97A-D29859252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94F218-48C9-FB42-A580-12FA2B822272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30781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094664-97A1-975B-4231-FC00A5483E90}"/>
              </a:ext>
            </a:extLst>
          </p:cNvPr>
          <p:cNvCxnSpPr/>
          <p:nvPr/>
        </p:nvCxnSpPr>
        <p:spPr>
          <a:xfrm rot="5400000">
            <a:off x="2871259" y="2515130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7E6E83E-85C3-DF37-A27C-C576C1F67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C06E21-437C-0F4D-BA8E-D063EBD3EB00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357771E-BAFB-FE1F-70C7-2A43F096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022D7BA-9562-A804-F90D-3E2E9F6DC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7BD4D8-930F-864A-963F-233DBD386312}" type="slidenum">
              <a:rPr kumimoji="1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5540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88BB1D-58B6-28D2-92EE-CC9559358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0687B0-104E-864B-B27B-74A33FC1F0AB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A7CDAF-8C0B-0063-9E61-83E64F9B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A91C74-9BA5-4EDC-21C9-743CAF5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CD0C3D-B072-0D4A-BD1D-D5565BDAA4D6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737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821E9-7B1C-33EC-EA6A-8891F5519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25F4DF-352E-4146-8009-28995002C2DC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83CBC-3D39-524E-342F-D767CC0F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459DF-188B-B06D-99F3-56A1977C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1C9233-5043-FC47-A945-14F0F782290C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5150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78667-0A23-6198-565F-4A8B7634B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327F41-346C-FB44-A7BB-47A62EC37195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1D8A4-8F59-F5E2-7F5D-0BD4350A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6C9CF-213C-142E-BF63-DDFA76229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10AF5F-9076-3B49-BA79-9C3C5FC5FC47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18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CBAB489-2EF6-B01B-BED0-89592AF1ECA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16000" y="4572000"/>
            <a:ext cx="9042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29BBC21-5EB2-BE31-F147-AD26CBA314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16000" y="685800"/>
            <a:ext cx="1005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863BF-A768-DE57-6452-20B24D7F9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31200" y="620871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rgbClr val="454545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060CF9-8640-434E-8053-AA02BF244330}" type="datetime1">
              <a:rPr kumimoji="1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10/30/2022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E9671-607C-BABB-63F5-0E3BC03FFA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6001" y="6208714"/>
            <a:ext cx="6498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Arial" charset="0"/>
                <a:ea typeface="新細明體" charset="0"/>
                <a:cs typeface="新細明體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303030">
                  <a:lumMod val="90000"/>
                  <a:lumOff val="10000"/>
                </a:srgbClr>
              </a:solidFill>
              <a:effectLst/>
              <a:uLnTx/>
              <a:uFillTx/>
              <a:latin typeface="Arial" charset="0"/>
              <a:ea typeface="新細明體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1F437-1C19-0AA8-0F89-944B95EA4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00" y="5688014"/>
            <a:ext cx="1016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262626"/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EB81BB-EFED-4A43-835C-6ECD636C08BC}" type="slidenum">
              <a:rPr kumimoji="1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4DF2E7-DAC7-3948-A849-EB46C353496F}"/>
              </a:ext>
            </a:extLst>
          </p:cNvPr>
          <p:cNvSpPr/>
          <p:nvPr/>
        </p:nvSpPr>
        <p:spPr>
          <a:xfrm>
            <a:off x="1037167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8797F8-2B03-05A1-4E67-208E5E6146D6}"/>
              </a:ext>
            </a:extLst>
          </p:cNvPr>
          <p:cNvSpPr/>
          <p:nvPr/>
        </p:nvSpPr>
        <p:spPr>
          <a:xfrm>
            <a:off x="1037167" y="6172200"/>
            <a:ext cx="100584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59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ＭＳ Ｐゴシック" charset="0"/>
          <a:cs typeface="微軟正黑體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charset="0"/>
          <a:ea typeface="ＭＳ Ｐゴシック" charset="0"/>
          <a:cs typeface="微軟正黑體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charset="0"/>
          <a:ea typeface="ＭＳ Ｐゴシック" charset="0"/>
          <a:cs typeface="微軟正黑體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charset="0"/>
          <a:ea typeface="ＭＳ Ｐゴシック" charset="0"/>
          <a:cs typeface="微軟正黑體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charset="0"/>
          <a:ea typeface="ＭＳ Ｐゴシック" charset="0"/>
          <a:cs typeface="微軟正黑體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新細明體" charset="0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新細明體" charset="0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新細明體" charset="0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新細明體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新細明體" charset="0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0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0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0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見證分享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Teresa</a:t>
            </a:r>
            <a:r>
              <a:rPr kumimoji="0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周倩儀</a:t>
            </a: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1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95CC-3B07-1C16-F6D9-4FF61C366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275" y="107950"/>
            <a:ext cx="46038" cy="460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900" dirty="0">
                <a:ea typeface="ＭＳ Ｐゴシック" panose="020B0600070205080204" pitchFamily="34" charset="-128"/>
              </a:rPr>
              <a:t/>
            </a:r>
            <a:br>
              <a:rPr lang="en-US" altLang="en-US" sz="4900" dirty="0">
                <a:ea typeface="ＭＳ Ｐゴシック" panose="020B0600070205080204" pitchFamily="34" charset="-128"/>
              </a:rPr>
            </a:br>
            <a:r>
              <a:rPr lang="en-US" altLang="en-US" sz="4900" dirty="0">
                <a:ea typeface="ＭＳ Ｐゴシック" panose="020B0600070205080204" pitchFamily="34" charset="-128"/>
              </a:rPr>
              <a:t/>
            </a:r>
            <a:br>
              <a:rPr lang="en-US" altLang="en-US" sz="4900" dirty="0">
                <a:ea typeface="ＭＳ Ｐゴシック" panose="020B0600070205080204" pitchFamily="34" charset="-128"/>
              </a:rPr>
            </a:br>
            <a:endParaRPr lang="en-US" altLang="en-US" sz="4900" dirty="0">
              <a:ea typeface="ＭＳ Ｐゴシック" panose="020B0600070205080204" pitchFamily="34" charset="-128"/>
            </a:endParaRPr>
          </a:p>
        </p:txBody>
      </p:sp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6D504FC6-C2C7-42D5-0A92-34E033017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389" y="260351"/>
            <a:ext cx="8582025" cy="6391275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 dirty="0" err="1">
                <a:solidFill>
                  <a:srgbClr val="222222"/>
                </a:solidFill>
                <a:ea typeface="Calibri" panose="020F0502020204030204" pitchFamily="34" charset="0"/>
                <a:cs typeface="MS Gothic" panose="020B0609070205080204" pitchFamily="49" charset="-128"/>
              </a:rPr>
              <a:t>改變帶來醫治</a:t>
            </a:r>
            <a:endParaRPr lang="en-US" sz="3200" u="sng" dirty="0">
              <a:solidFill>
                <a:srgbClr val="222222"/>
              </a:solidFill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第三章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與人相連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Bonding 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與人建立情感依附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關係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的能力，能分享最深的思維而不怕被拒</a:t>
            </a:r>
            <a:r>
              <a:rPr lang="en-US" sz="3200" dirty="0" err="1">
                <a:solidFill>
                  <a:srgbClr val="222222"/>
                </a:solidFill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絕</a:t>
            </a:r>
            <a:r>
              <a:rPr lang="en-US" sz="32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Bonding is the ability to establish an emotional attachment to another person. It is the ability to relate to someone on the deepest level without fear of rejection.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3" name="Date Placeholder 3">
            <a:extLst>
              <a:ext uri="{FF2B5EF4-FFF2-40B4-BE49-F238E27FC236}">
                <a16:creationId xmlns:a16="http://schemas.microsoft.com/office/drawing/2014/main" id="{254086DA-A297-5622-74B3-90C2F7347F8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82CF1AF-25D8-6C4C-9587-556360B17DE6}" type="datetime1">
              <a:rPr kumimoji="1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10/30/2022</a:t>
            </a:fld>
            <a:endParaRPr kumimoji="1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364" name="Slide Number Placeholder 5">
            <a:extLst>
              <a:ext uri="{FF2B5EF4-FFF2-40B4-BE49-F238E27FC236}">
                <a16:creationId xmlns:a16="http://schemas.microsoft.com/office/drawing/2014/main" id="{EB2294EB-9D9C-51F5-F519-31CD05E44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0AFC968-E966-9845-87BC-903B52F6F2DD}" type="slidenum"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327121"/>
      </p:ext>
    </p:extLst>
  </p:cSld>
  <p:clrMapOvr>
    <a:masterClrMapping/>
  </p:clrMapOvr>
  <p:transition spd="slow">
    <p:fade/>
    <p:sndAc>
      <p:stSnd>
        <p:snd r:embed="rId3" name="Opening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>
            <a:extLst>
              <a:ext uri="{FF2B5EF4-FFF2-40B4-BE49-F238E27FC236}">
                <a16:creationId xmlns:a16="http://schemas.microsoft.com/office/drawing/2014/main" id="{AF35C0B9-E1B8-5EA0-6A20-AF1982A61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0" y="319088"/>
            <a:ext cx="8902700" cy="6635750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問題討論</a:t>
            </a:r>
            <a:endParaRPr lang="en-US" sz="3200" u="sng" dirty="0">
              <a:solidFill>
                <a:srgbClr val="222222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u="sng" dirty="0">
              <a:solidFill>
                <a:srgbClr val="222222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在「與人建立親密關係</a:t>
            </a:r>
            <a:r>
              <a:rPr lang="en-US" sz="3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bonding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和信任」中，你曾經受過傷害或傷害過別人嗎</a:t>
            </a:r>
            <a:r>
              <a:rPr lang="en-US" sz="32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？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2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當你需要別人幫助、傾訴自己的弱點、表達自己的需要時發現自己孤立無助或猶豫裹足嗎</a:t>
            </a:r>
            <a:r>
              <a:rPr lang="en-US" sz="32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？</a:t>
            </a:r>
            <a:endParaRPr lang="en-US" sz="32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0" name="Date Placeholder 3">
            <a:extLst>
              <a:ext uri="{FF2B5EF4-FFF2-40B4-BE49-F238E27FC236}">
                <a16:creationId xmlns:a16="http://schemas.microsoft.com/office/drawing/2014/main" id="{3DCFAE39-B723-4B39-217D-695C4675079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BF90E5A5-1143-3849-B84F-73EC0DA2F523}" type="datetime1">
              <a:rPr kumimoji="1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10/30/2022</a:t>
            </a:fld>
            <a:endParaRPr kumimoji="1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DD298290-62A7-F971-3EB9-6EAEA722DB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92E59C8-F9A3-A243-8F92-6654F684560C}" type="slidenum"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003465"/>
      </p:ext>
    </p:extLst>
  </p:cSld>
  <p:clrMapOvr>
    <a:masterClrMapping/>
  </p:clrMapOvr>
  <p:transition spd="slow">
    <p:fade/>
    <p:sndAc>
      <p:stSnd>
        <p:snd r:embed="rId2" name="Opening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>
            <a:extLst>
              <a:ext uri="{FF2B5EF4-FFF2-40B4-BE49-F238E27FC236}">
                <a16:creationId xmlns:a16="http://schemas.microsoft.com/office/drawing/2014/main" id="{5D6893A8-2F35-F32A-19CE-DA432A56D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0" y="319088"/>
            <a:ext cx="8902700" cy="6635750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sng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與主連結</a:t>
            </a:r>
            <a:r>
              <a:rPr lang="en-US" sz="4000" u="sng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40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我是葡萄樹，你們是枝子。常在我裏面的，我也常在他裏面，這人就多結果子；因為離了我，你們就不能做甚麼</a:t>
            </a:r>
            <a:r>
              <a:rPr lang="en-US" sz="32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r>
              <a:rPr lang="en-US" sz="32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約翰福音</a:t>
            </a:r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15:5 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434" name="Date Placeholder 3">
            <a:extLst>
              <a:ext uri="{FF2B5EF4-FFF2-40B4-BE49-F238E27FC236}">
                <a16:creationId xmlns:a16="http://schemas.microsoft.com/office/drawing/2014/main" id="{DF8CE031-40F0-58ED-02EC-01A6F86D347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7092596-2AEE-574B-95E8-57D6423B77A4}" type="datetime1">
              <a:rPr kumimoji="1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10/30/2022</a:t>
            </a:fld>
            <a:endParaRPr kumimoji="1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435" name="Slide Number Placeholder 5">
            <a:extLst>
              <a:ext uri="{FF2B5EF4-FFF2-40B4-BE49-F238E27FC236}">
                <a16:creationId xmlns:a16="http://schemas.microsoft.com/office/drawing/2014/main" id="{4A5D960E-641C-8D6C-4674-E36088D83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0D93B1F-FC36-F248-87EF-64BCF524E606}" type="slidenum"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4ED8C-0F3C-8B99-48A4-289099551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929" y="548681"/>
            <a:ext cx="2849643" cy="321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72931"/>
      </p:ext>
    </p:extLst>
  </p:cSld>
  <p:clrMapOvr>
    <a:masterClrMapping/>
  </p:clrMapOvr>
  <p:transition spd="slow">
    <p:fade/>
    <p:sndAc>
      <p:stSnd>
        <p:snd r:embed="rId2" name="Opening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>
            <a:extLst>
              <a:ext uri="{FF2B5EF4-FFF2-40B4-BE49-F238E27FC236}">
                <a16:creationId xmlns:a16="http://schemas.microsoft.com/office/drawing/2014/main" id="{7D77A931-DB26-7286-473C-13E31BD8D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0" y="319088"/>
            <a:ext cx="8902700" cy="663575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愛是恆久忍耐，又有恩慈；愛是不嫉妒；愛是不自誇，不張狂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不做害羞的事，不求自己的益處，不輕易發怒，不計算人的惡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凡事包容，凡事相信，凡事盼望，凡事忍耐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愛是永不止息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哥林多前書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13:4-5, 7-8 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最要緊的是彼此切實相愛，因為愛能遮掩許多的罪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彼得前書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4:8 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生氣卻不要犯罪；不可含怒到日落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，」</a:t>
            </a:r>
            <a:r>
              <a:rPr lang="en-US" sz="2800" dirty="0" err="1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以弗所書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4:26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>
                <a:tab pos="760730" algn="l"/>
              </a:tabLst>
            </a:pPr>
            <a:endParaRPr lang="en-US" altLang="ja-JP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>
                <a:tab pos="760730" algn="l"/>
              </a:tabLst>
            </a:pP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ja-JP" alt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我們是與神同工的，你們是神所耕種的田地，所建造的房屋。</a:t>
            </a:r>
            <a:r>
              <a:rPr lang="en-US" sz="2800" dirty="0">
                <a:solidFill>
                  <a:srgbClr val="222222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」</a:t>
            </a:r>
            <a:r>
              <a:rPr lang="ja-JP" alt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哥林多前書</a:t>
            </a:r>
            <a:r>
              <a:rPr lang="en-US" altLang="ja-JP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</a:t>
            </a:r>
            <a:r>
              <a:rPr lang="ja-JP" alt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：</a:t>
            </a:r>
            <a:r>
              <a:rPr lang="en-US" altLang="ja-JP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>
                <a:tab pos="760730" algn="l"/>
              </a:tabLs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458" name="Date Placeholder 3">
            <a:extLst>
              <a:ext uri="{FF2B5EF4-FFF2-40B4-BE49-F238E27FC236}">
                <a16:creationId xmlns:a16="http://schemas.microsoft.com/office/drawing/2014/main" id="{663C5E02-6DF8-EFFB-6034-180B3B293E5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2332F13-06CE-1348-879D-83CD51106596}" type="datetime1">
              <a:rPr kumimoji="1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10/30/2022</a:t>
            </a:fld>
            <a:endParaRPr kumimoji="1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472100C8-0140-F881-DE65-53343E55DD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00FD590-CABA-BF44-9B2C-701EEB1A7A81}" type="slidenum"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5</a:t>
            </a:fld>
            <a:endParaRPr kumimoji="1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58787"/>
      </p:ext>
    </p:extLst>
  </p:cSld>
  <p:clrMapOvr>
    <a:masterClrMapping/>
  </p:clrMapOvr>
  <p:transition spd="slow">
    <p:fade/>
    <p:sndAc>
      <p:stSnd>
        <p:snd r:embed="rId2" name="Opening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731"/>
            <a:ext cx="12192000" cy="6971731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6314364" y="3034352"/>
            <a:ext cx="1874293" cy="418531"/>
          </a:xfrm>
          <a:prstGeom prst="leftArrow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49" y="4217158"/>
            <a:ext cx="1944297" cy="27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93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74424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6505432" y="2988859"/>
            <a:ext cx="1874293" cy="418531"/>
          </a:xfrm>
          <a:prstGeom prst="leftArrow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189" y="5230894"/>
            <a:ext cx="1264957" cy="250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068" y="5781362"/>
            <a:ext cx="1268078" cy="225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189" y="6306029"/>
            <a:ext cx="1268078" cy="2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6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愛的大能</a:t>
            </a:r>
            <a:endParaRPr lang="en-US" altLang="zh-TW" sz="6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Power of Your Love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30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079610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2:9-10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如經上所記：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神為愛他的人所預備的是眼睛未曾看見，耳朵未曾聽見，人心也未曾想到的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However, as it is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written: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What no eye has seen,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what no ear has heard,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what no human mind has conceived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”—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the things God has prepared for those who love him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—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73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0666" y="203472"/>
            <a:ext cx="1023509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雅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1:1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所羅門的歌，是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歌中的雅歌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               </a:t>
            </a:r>
            <a:r>
              <a:rPr kumimoji="0" lang="he-IL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שִׁיר הַשִּׁירִים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	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zra SIL" panose="02000400000000000000" pitchFamily="2" charset="-79"/>
              <a:ea typeface="DFKai-SB" panose="03000509000000000000" pitchFamily="65" charset="-120"/>
              <a:cs typeface="Ezra SIL" panose="02000400000000000000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zra SIL" panose="02000400000000000000" pitchFamily="2" charset="-79"/>
              <a:ea typeface="DFKai-SB" panose="03000509000000000000" pitchFamily="65" charset="-120"/>
              <a:cs typeface="Ezra SIL" panose="02000400000000000000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Solomon’s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Song of Songs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65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7657" y="203472"/>
            <a:ext cx="1061498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傳道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Ecclesiastes 1:2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傳道者說：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虛空的虛空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，虛空的虛空，凡事都是虛空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                </a:t>
            </a:r>
            <a:r>
              <a:rPr kumimoji="0" lang="he-IL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הֲבֵל הֲבָלִים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zra SIL" panose="02000400000000000000" pitchFamily="2" charset="-79"/>
                <a:ea typeface="DFKai-SB" panose="03000509000000000000" pitchFamily="65" charset="-120"/>
                <a:cs typeface="Ezra SIL" panose="02000400000000000000" pitchFamily="2" charset="-79"/>
              </a:rPr>
              <a:t>	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zra SIL" panose="02000400000000000000" pitchFamily="2" charset="-79"/>
              <a:ea typeface="DFKai-SB" panose="03000509000000000000" pitchFamily="65" charset="-120"/>
              <a:cs typeface="Ezra SIL" panose="02000400000000000000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zra SIL" panose="02000400000000000000" pitchFamily="2" charset="-79"/>
              <a:ea typeface="DFKai-SB" panose="03000509000000000000" pitchFamily="65" charset="-120"/>
              <a:cs typeface="Ezra SIL" panose="02000400000000000000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“Vanity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of vanities,” says the Preacher,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“Vanity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of vanities!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All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vanity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.”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9548" y="2362430"/>
            <a:ext cx="10986051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房間中的大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象 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 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如何解讀雅歌書？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0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426" y="203472"/>
            <a:ext cx="100716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1:2-3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願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他用口與我親嘴；因你的愛情比酒更美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的膏油馨香；你的名如同倒出來的香膏，所以眾童女都愛你。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May he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kiss me with the kisses of his mouth!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your love is better than wine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endParaRPr lang="en-US" altLang="zh-TW" sz="2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Pleasing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the fragrance of your perfumes;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your name is like perfume poured out.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No wonder the young women love you!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19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39" y="203472"/>
            <a:ext cx="1128201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4:16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北風啊，興起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南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風啊，吹來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吹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在我的園內，使其中的香氣發出來。願我的良人進入自己園裡，吃他佳美的果子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Awake, north wind,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come, south wind!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Blow on my garden,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that its fragrance may spread everywhere.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Let my beloved come into his garden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taste its choice fruits.</a:t>
            </a:r>
          </a:p>
        </p:txBody>
      </p:sp>
    </p:spTree>
    <p:extLst>
      <p:ext uri="{BB962C8B-B14F-4D97-AF65-F5344CB8AC3E}">
        <p14:creationId xmlns:p14="http://schemas.microsoft.com/office/powerpoint/2010/main" val="372955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9548" y="2362430"/>
            <a:ext cx="10986051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雅歌書的重要性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7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373" y="194637"/>
            <a:ext cx="75095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“</a:t>
            </a:r>
            <a:r>
              <a:rPr lang="en-US" altLang="zh-TW" sz="40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Megilloth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” </a:t>
            </a: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意即「卷軸」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太人在守節時，所誦讀的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經卷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共有五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本：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雅歌、路得記、耶利米哀歌、傳道書和以斯帖記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統的猶太人在一年一度最重要的節期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─逾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越節，必誦唱此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歌中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948" y="194636"/>
            <a:ext cx="3828199" cy="513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希伯來文</a:t>
            </a:r>
            <a:r>
              <a:rPr lang="zh-TW" alt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唱 雅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歌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1:1-5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1</a:t>
            </a:r>
            <a:r>
              <a:rPr lang="en-US" altLang="zh-TW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01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557" y="203472"/>
            <a:ext cx="10791686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1:4-6a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願你吸引我，我們就快跑跟隨你。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王帶我進了內室，我們必因你歡喜快樂。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我們要稱讚你的愛情，勝似稱讚美酒。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他們愛你是理所當然的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路撒冷的眾女子啊，我雖然黑，卻是秀美，如同基達的帳棚，好像所羅門的幔子。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要因日頭把我曬黑了就輕看我。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Draw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 after you and let us run together!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king has brought me into his chambers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rejoice in you and be glad;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will extol your love more than wine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15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5566" y="74080"/>
            <a:ext cx="1104347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2:16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良人屬我，我也屬他；他在百合花中牧放群羊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beloved is mine, and I am his;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pastures his flock among the lilies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6:3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我屬我的良人，我的良人也屬我；他在百合花中牧放群羊。</a:t>
            </a:r>
            <a:endParaRPr lang="en-US" altLang="zh-TW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am my beloved’s and my beloved is mine,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who pastures his flock among the lilies.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72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557" y="203472"/>
            <a:ext cx="1079168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7:10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我屬我的良人，他也戀慕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我。</a:t>
            </a: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belong to my beloved,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his desire is for me.</a:t>
            </a:r>
          </a:p>
        </p:txBody>
      </p:sp>
    </p:spTree>
    <p:extLst>
      <p:ext uri="{BB962C8B-B14F-4D97-AF65-F5344CB8AC3E}">
        <p14:creationId xmlns:p14="http://schemas.microsoft.com/office/powerpoint/2010/main" val="9425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9548" y="2362430"/>
            <a:ext cx="10438295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愛情的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特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性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1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9496" y="203472"/>
            <a:ext cx="102748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Song of Solomon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8:6-7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求你將我放在你心上如印記，帶在你臂上如戳記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為愛情如死之堅強，嫉恨如陰間之殘忍；所發的電光是火焰的電光，是耶和華的烈焰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Set me as a seal upon your heart,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as a seal upon your arm,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love is strong as death,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jealousy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fierce as the grave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Its flashes are flashes of fire,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the very flame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9505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557" y="75367"/>
            <a:ext cx="1079168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啟示錄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Revelation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19:7-8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我們要歡喜快樂，將榮耀歸給他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為，羔羊婚娶的時候到了；新婦也自己預備好了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蒙恩得穿光明潔白的細麻衣。（這細麻衣就是聖徒所行的義。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Let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us rejoice and be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glad 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give him glory!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the wedding of the Lamb has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his bride has made herself ready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Fine linen, bright and clean,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was given her to wear.”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(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Fine linen stands for the righteous acts of God’s holy people.)</a:t>
            </a:r>
          </a:p>
        </p:txBody>
      </p:sp>
    </p:spTree>
    <p:extLst>
      <p:ext uri="{BB962C8B-B14F-4D97-AF65-F5344CB8AC3E}">
        <p14:creationId xmlns:p14="http://schemas.microsoft.com/office/powerpoint/2010/main" val="33548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9548" y="2362430"/>
            <a:ext cx="10986051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神所愛和戀慕的人釋放的能力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9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557" y="75367"/>
            <a:ext cx="10500139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13:23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有一個門徒，是耶穌所愛的，側身挨近耶穌的懷裡。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One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of his disciples, whom Jesus loved, was reclining at table at Jesus' side</a:t>
            </a:r>
            <a:endParaRPr lang="en-US" sz="3200" b="1" dirty="0">
              <a:solidFill>
                <a:srgbClr val="FFFFFF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5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558" y="75367"/>
            <a:ext cx="1021300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5:13-14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我們若果顛狂，是為　神；若果謹守，是為你們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原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來基督的愛激勵我們；因我們想，一人既替眾人死，眾人就都死了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If we are “out of our mind,” as some say, it is for God; if we are in our right mind, it is for you.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Christ’s love compels us, because we are convinced that one died for all, and therefore all died.</a:t>
            </a:r>
            <a:endParaRPr lang="en-US" sz="3200" b="1" dirty="0">
              <a:solidFill>
                <a:srgbClr val="FFFFFF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3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543" y="132794"/>
            <a:ext cx="1104789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5:3-5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不但如此，就是在患難中也是歡歡喜喜的；因為知道患難生忍耐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，忍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耐生老練，老練生盼望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盼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望不至於羞恥，因為所賜給我們的聖靈將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神的愛澆灌在我們心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Not only so, but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also glory in our sufferings, because we know that suffering produces perseverance;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perseverance, character; and character, hope.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hope does not put us to shame, because God’s love has been poured out into our hearts through the Holy Spirit, who has been given to us.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3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40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神的愛情的邀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endParaRPr lang="en-US" altLang="zh-TW" sz="48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喜樂與熱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勝過罪的綑綁和試探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患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中的忍耐與盼望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生命的改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與醫治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98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40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神的愛情的邀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endParaRPr lang="en-US" altLang="zh-TW" sz="48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滿足的</a:t>
            </a:r>
            <a:r>
              <a:rPr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喜樂與熱</a:t>
            </a: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勝過罪的綑綁和試探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患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中的忍耐與盼望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生命的改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與醫治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8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40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神的愛情的邀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endParaRPr lang="en-US" altLang="zh-TW" sz="48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滿足的</a:t>
            </a:r>
            <a:r>
              <a:rPr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喜樂與熱</a:t>
            </a: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勝過罪的綑綁和試探</a:t>
            </a:r>
            <a:endParaRPr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中的安慰與盼望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生命的改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與醫治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915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40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神的愛情的邀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endParaRPr lang="en-US" altLang="zh-TW" sz="48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喜樂與熱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勝過罪的綑綁和試探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與盼望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生命的改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與醫治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172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9548" y="2362430"/>
            <a:ext cx="10986051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進入  神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的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愛情的邀請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耶穌我摯愛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72307</TotalTime>
  <Words>1323</Words>
  <Application>Microsoft Office PowerPoint</Application>
  <PresentationFormat>Widescreen</PresentationFormat>
  <Paragraphs>322</Paragraphs>
  <Slides>34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34</vt:i4>
      </vt:variant>
    </vt:vector>
  </HeadingPairs>
  <TitlesOfParts>
    <vt:vector size="67" baseType="lpstr">
      <vt:lpstr>Arial Unicode MS</vt:lpstr>
      <vt:lpstr>標楷體</vt:lpstr>
      <vt:lpstr>標楷體</vt:lpstr>
      <vt:lpstr>微軟正黑體</vt:lpstr>
      <vt:lpstr>Microsoft YaHei</vt:lpstr>
      <vt:lpstr>MS Gothic</vt:lpstr>
      <vt:lpstr>ＭＳ Ｐゴシック</vt:lpstr>
      <vt:lpstr>新細明體</vt:lpstr>
      <vt:lpstr>宋体</vt:lpstr>
      <vt:lpstr>Yu Gothic</vt:lpstr>
      <vt:lpstr>Arial</vt:lpstr>
      <vt:lpstr>Arial Narrow</vt:lpstr>
      <vt:lpstr>Calibri</vt:lpstr>
      <vt:lpstr>Cambria</vt:lpstr>
      <vt:lpstr>Century</vt:lpstr>
      <vt:lpstr>Charis SIL</vt:lpstr>
      <vt:lpstr>Ezra SIL</vt:lpstr>
      <vt:lpstr>Franklin Gothic Medium</vt:lpstr>
      <vt:lpstr>Impact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NewsPrint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5958</cp:revision>
  <cp:lastPrinted>2022-09-16T18:44:52Z</cp:lastPrinted>
  <dcterms:created xsi:type="dcterms:W3CDTF">2014-11-02T05:55:36Z</dcterms:created>
  <dcterms:modified xsi:type="dcterms:W3CDTF">2022-10-30T23:51:29Z</dcterms:modified>
</cp:coreProperties>
</file>