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7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500310" r:id="rId5"/>
    <p:sldMasterId id="2147500321" r:id="rId6"/>
    <p:sldMasterId id="2147500490" r:id="rId7"/>
    <p:sldMasterId id="2147500501" r:id="rId8"/>
    <p:sldMasterId id="2147501207" r:id="rId9"/>
  </p:sldMasterIdLst>
  <p:notesMasterIdLst>
    <p:notesMasterId r:id="rId37"/>
  </p:notesMasterIdLst>
  <p:sldIdLst>
    <p:sldId id="11896" r:id="rId10"/>
    <p:sldId id="11950" r:id="rId11"/>
    <p:sldId id="11951" r:id="rId12"/>
    <p:sldId id="11952" r:id="rId13"/>
    <p:sldId id="11953" r:id="rId14"/>
    <p:sldId id="11954" r:id="rId15"/>
    <p:sldId id="11955" r:id="rId16"/>
    <p:sldId id="11956" r:id="rId17"/>
    <p:sldId id="11957" r:id="rId18"/>
    <p:sldId id="11958" r:id="rId19"/>
    <p:sldId id="11959" r:id="rId20"/>
    <p:sldId id="11960" r:id="rId21"/>
    <p:sldId id="11961" r:id="rId22"/>
    <p:sldId id="11962" r:id="rId23"/>
    <p:sldId id="11963" r:id="rId24"/>
    <p:sldId id="11964" r:id="rId25"/>
    <p:sldId id="11965" r:id="rId26"/>
    <p:sldId id="11966" r:id="rId27"/>
    <p:sldId id="11967" r:id="rId28"/>
    <p:sldId id="11968" r:id="rId29"/>
    <p:sldId id="11969" r:id="rId30"/>
    <p:sldId id="11970" r:id="rId31"/>
    <p:sldId id="11971" r:id="rId32"/>
    <p:sldId id="11972" r:id="rId33"/>
    <p:sldId id="11973" r:id="rId34"/>
    <p:sldId id="11974" r:id="rId35"/>
    <p:sldId id="11975" r:id="rId36"/>
  </p:sldIdLst>
  <p:sldSz cx="12192000" cy="6858000"/>
  <p:notesSz cx="7010400" cy="92964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CC00"/>
    <a:srgbClr val="FFCC66"/>
    <a:srgbClr val="CCFFCC"/>
    <a:srgbClr val="FFFF99"/>
    <a:srgbClr val="FF99CC"/>
    <a:srgbClr val="FFCCFF"/>
    <a:srgbClr val="FFCC99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978" autoAdjust="0"/>
    <p:restoredTop sz="93582" autoAdjust="0"/>
  </p:normalViewPr>
  <p:slideViewPr>
    <p:cSldViewPr snapToGrid="0" snapToObjects="1">
      <p:cViewPr varScale="1">
        <p:scale>
          <a:sx n="62" d="100"/>
          <a:sy n="62" d="100"/>
        </p:scale>
        <p:origin x="414" y="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55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1/2/2023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1/2/2023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0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見證信息分享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Testimony Sharing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 </a:t>
            </a:r>
            <a:r>
              <a:rPr lang="en-US" altLang="zh-TW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Emma</a:t>
            </a:r>
            <a:r>
              <a:rPr kumimoji="0" lang="en-US" altLang="zh-TW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noProof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林蓉姿</a:t>
            </a:r>
            <a:r>
              <a:rPr kumimoji="0" lang="zh-TW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3600" b="1" kern="0" noProof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姐妹</a:t>
            </a: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88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-39758" y="9525"/>
            <a:ext cx="12313163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與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一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同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追夢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/>
                <a:cs typeface="+mn-cs"/>
              </a:rPr>
              <a:t> 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Pursuit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 Dream with the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Lord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（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服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事恩典之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路</a:t>
            </a:r>
            <a:r>
              <a:rPr kumimoji="0" lang="zh-CN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文字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事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工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路歷程和學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習</a:t>
            </a:r>
            <a:r>
              <a:rPr kumimoji="0" lang="zh-CN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）</a:t>
            </a:r>
            <a:endParaRPr kumimoji="0" lang="en-US" altLang="zh-CN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50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0" t="5589" r="6234" b="4746"/>
          <a:stretch/>
        </p:blipFill>
        <p:spPr>
          <a:xfrm>
            <a:off x="3876674" y="466724"/>
            <a:ext cx="4514851" cy="44754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52499" y="5070477"/>
            <a:ext cx="10363200" cy="1362075"/>
          </a:xfrm>
        </p:spPr>
        <p:txBody>
          <a:bodyPr/>
          <a:lstStyle/>
          <a:p>
            <a:pPr algn="ctr"/>
            <a:r>
              <a:rPr lang="zh-CN" altLang="en-US" sz="7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恩典之路</a:t>
            </a:r>
            <a:endParaRPr lang="en-US" sz="72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661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zh-CN" altLang="en-US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恩典之路文字事工簡</a:t>
            </a:r>
            <a:r>
              <a:rPr lang="zh-CN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介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0" indent="-742950">
              <a:spcAft>
                <a:spcPts val="600"/>
              </a:spcAft>
              <a:buFont typeface="+mj-lt"/>
              <a:buAutoNum type="arabicPeriod"/>
            </a:pPr>
            <a:r>
              <a:rPr lang="zh-CN" altLang="en-US" sz="4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名稱</a:t>
            </a:r>
            <a:r>
              <a:rPr lang="zh-CN" altLang="en-US" sz="4000" b="1" dirty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：恩典之路</a:t>
            </a:r>
            <a:r>
              <a:rPr lang="en-US" altLang="zh-CN" sz="4000" b="1" dirty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CN" altLang="en-US" sz="4000" b="1" dirty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波特蘭恩典之路 </a:t>
            </a:r>
            <a:r>
              <a:rPr lang="en-US" altLang="zh-CN" sz="4000" b="1" dirty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sz="4000" b="1" dirty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FB)</a:t>
            </a:r>
          </a:p>
          <a:p>
            <a:pPr marL="742950" lvl="0" indent="-742950">
              <a:spcAft>
                <a:spcPts val="600"/>
              </a:spcAft>
              <a:buFont typeface="+mj-lt"/>
              <a:buAutoNum type="arabicPeriod"/>
            </a:pPr>
            <a:r>
              <a:rPr lang="zh-TW" altLang="en-US" sz="4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歷史</a:t>
            </a:r>
            <a:r>
              <a:rPr lang="zh-TW" altLang="en-US" sz="4000" b="1" dirty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lang="en-US" altLang="zh-TW" sz="4000" b="1" dirty="0">
              <a:solidFill>
                <a:schemeClr val="accent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98877" lvl="1" indent="-742950">
              <a:spcAft>
                <a:spcPts val="600"/>
              </a:spcAft>
              <a:buFont typeface="+mj-lt"/>
              <a:buAutoNum type="arabicParenR"/>
            </a:pPr>
            <a:r>
              <a:rPr lang="zh-TW" altLang="en-US" sz="4000" b="1" dirty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zh-CN" altLang="en-US" sz="4000" b="1" dirty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刊</a:t>
            </a:r>
            <a:r>
              <a:rPr lang="zh-TW" altLang="en-US" sz="4000" b="1" dirty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</a:t>
            </a:r>
            <a:r>
              <a:rPr lang="en-US" sz="4000" b="1" dirty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2013</a:t>
            </a:r>
            <a:r>
              <a:rPr lang="zh-TW" altLang="en-US" sz="4000" b="1" dirty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年二月</a:t>
            </a:r>
            <a:endParaRPr lang="en-US" sz="4000" b="1" dirty="0">
              <a:solidFill>
                <a:schemeClr val="accent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98877" lvl="1" indent="-742950"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演變</a:t>
            </a:r>
            <a:endParaRPr lang="en-US" sz="4000" b="1" dirty="0">
              <a:solidFill>
                <a:schemeClr val="accent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666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簡、繁體單張</a:t>
            </a:r>
            <a:endParaRPr lang="en-US" sz="4800" b="1" dirty="0">
              <a:solidFill>
                <a:schemeClr val="accent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00201"/>
            <a:ext cx="5400675" cy="470535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725" y="1600201"/>
            <a:ext cx="5400675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54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增加單張夾報（一年四次）</a:t>
            </a:r>
            <a:endParaRPr lang="en-US" sz="4800" b="1" dirty="0">
              <a:solidFill>
                <a:schemeClr val="accent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062" y="1600200"/>
            <a:ext cx="3857625" cy="5095875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312" y="1600201"/>
            <a:ext cx="3857625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71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887" y="1601789"/>
            <a:ext cx="6372225" cy="4524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4951"/>
            <a:ext cx="10972800" cy="1143000"/>
          </a:xfrm>
        </p:spPr>
        <p:txBody>
          <a:bodyPr/>
          <a:lstStyle/>
          <a:p>
            <a:r>
              <a:rPr lang="zh-CN" altLang="en-US" sz="48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在教會網站建立「恩典之路」專欄</a:t>
            </a:r>
            <a:endParaRPr lang="en-US" sz="4800" b="1" dirty="0">
              <a:solidFill>
                <a:schemeClr val="accent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238750" y="2543175"/>
            <a:ext cx="504825" cy="25717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Up Arrow 4"/>
          <p:cNvSpPr/>
          <p:nvPr/>
        </p:nvSpPr>
        <p:spPr>
          <a:xfrm rot="19005651">
            <a:off x="5770187" y="2848771"/>
            <a:ext cx="252413" cy="314325"/>
          </a:xfrm>
          <a:prstGeom prst="upArrow">
            <a:avLst>
              <a:gd name="adj1" fmla="val 37735"/>
              <a:gd name="adj2" fmla="val 50000"/>
            </a:avLst>
          </a:prstGeom>
          <a:solidFill>
            <a:srgbClr val="0070C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356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4951"/>
            <a:ext cx="10972800" cy="1143000"/>
          </a:xfrm>
        </p:spPr>
        <p:txBody>
          <a:bodyPr/>
          <a:lstStyle/>
          <a:p>
            <a:r>
              <a:rPr lang="zh-CN" altLang="en-US" sz="48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建立 </a:t>
            </a:r>
            <a:r>
              <a:rPr lang="en-US" altLang="zh-CN" sz="48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FB</a:t>
            </a:r>
            <a:r>
              <a:rPr lang="zh-CN" altLang="en-US" sz="4800" dirty="0" smtClean="0"/>
              <a:t> </a:t>
            </a:r>
            <a:r>
              <a:rPr lang="zh-CN" altLang="en-US" sz="48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「波特蘭恩典之路」粉絲專頁</a:t>
            </a:r>
            <a:endParaRPr lang="en-US" sz="4800" b="1" dirty="0">
              <a:solidFill>
                <a:schemeClr val="accent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0" y="1601789"/>
            <a:ext cx="7848600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8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4951"/>
            <a:ext cx="10972800" cy="1143000"/>
          </a:xfrm>
        </p:spPr>
        <p:txBody>
          <a:bodyPr/>
          <a:lstStyle/>
          <a:p>
            <a:r>
              <a:rPr lang="zh-CN" altLang="en-US" sz="48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改為刊登在波特蘭新聞半頁的版面</a:t>
            </a:r>
            <a:endParaRPr lang="en-US" sz="4800" b="1" dirty="0">
              <a:solidFill>
                <a:schemeClr val="accent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0" y="1601789"/>
            <a:ext cx="4514850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2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4951"/>
            <a:ext cx="10972800" cy="1143000"/>
          </a:xfrm>
        </p:spPr>
        <p:txBody>
          <a:bodyPr/>
          <a:lstStyle/>
          <a:p>
            <a:r>
              <a:rPr lang="zh-CN" altLang="en-US" sz="48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改刊登在波特蘭新聞全頁的版面</a:t>
            </a:r>
            <a:endParaRPr lang="en-US" sz="4800" b="1" dirty="0">
              <a:solidFill>
                <a:schemeClr val="accent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600201"/>
            <a:ext cx="259080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19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4951"/>
            <a:ext cx="10972800" cy="1143000"/>
          </a:xfrm>
        </p:spPr>
        <p:txBody>
          <a:bodyPr/>
          <a:lstStyle/>
          <a:p>
            <a:r>
              <a:rPr lang="zh-CN" altLang="en-US" sz="48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在右上角加 </a:t>
            </a:r>
            <a:r>
              <a:rPr lang="en-US" altLang="zh-CN" sz="48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QR Code </a:t>
            </a:r>
            <a:r>
              <a:rPr lang="zh-CN" altLang="en-US" sz="48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掃描二維碼</a:t>
            </a:r>
            <a:endParaRPr lang="en-US" sz="4800" b="1" dirty="0">
              <a:solidFill>
                <a:schemeClr val="accent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600201"/>
            <a:ext cx="259080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79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648" y="1600201"/>
            <a:ext cx="5600700" cy="45624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4951"/>
            <a:ext cx="10972800" cy="1143000"/>
          </a:xfrm>
        </p:spPr>
        <p:txBody>
          <a:bodyPr/>
          <a:lstStyle/>
          <a:p>
            <a:r>
              <a:rPr lang="zh-CN" altLang="en-US" sz="48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在教會網站建立「靈修短文」專欄</a:t>
            </a:r>
            <a:endParaRPr lang="en-US" sz="4800" b="1" dirty="0">
              <a:solidFill>
                <a:schemeClr val="accent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801564" y="2414587"/>
            <a:ext cx="418262" cy="25717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Up Arrow 4"/>
          <p:cNvSpPr/>
          <p:nvPr/>
        </p:nvSpPr>
        <p:spPr>
          <a:xfrm rot="19005651">
            <a:off x="6169397" y="2744484"/>
            <a:ext cx="252413" cy="314325"/>
          </a:xfrm>
          <a:prstGeom prst="upArrow">
            <a:avLst>
              <a:gd name="adj1" fmla="val 37735"/>
              <a:gd name="adj2" fmla="val 50000"/>
            </a:avLst>
          </a:prstGeom>
          <a:solidFill>
            <a:srgbClr val="0070C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721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zh-CN" altLang="en-US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恩典之路文字事工簡</a:t>
            </a:r>
            <a:r>
              <a:rPr lang="zh-CN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介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52999"/>
          </a:xfrm>
        </p:spPr>
        <p:txBody>
          <a:bodyPr/>
          <a:lstStyle/>
          <a:p>
            <a:pPr marL="742950" lvl="0" indent="-742950">
              <a:buFont typeface="+mj-lt"/>
              <a:buAutoNum type="arabicPeriod" startAt="3"/>
            </a:pP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目的</a:t>
            </a:r>
            <a:r>
              <a:rPr lang="zh-CN" altLang="en-US" sz="40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傳福音，幫助當地華人，為教會及外展活動作宣傳。</a:t>
            </a:r>
            <a:endParaRPr lang="en-US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對象</a:t>
            </a:r>
            <a:r>
              <a:rPr lang="zh-TW" altLang="en-US" sz="40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Portland/Vancouver</a:t>
            </a: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地區的華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     </a:t>
            </a:r>
            <a:r>
              <a:rPr lang="en-US" sz="40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</a:t>
            </a:r>
            <a:r>
              <a:rPr 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加上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世界各地使用網路傳播媒體的華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zh-CN" altLang="en-US" sz="4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内</a:t>
            </a: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容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見證、屬靈副文、</a:t>
            </a: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生活停看聽、漫畫、禱告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文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zh-CN" altLang="en-US" sz="4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稿源</a:t>
            </a:r>
            <a:r>
              <a:rPr lang="zh-CN" altLang="en-US" sz="40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教會的</a:t>
            </a: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會衆 </a:t>
            </a:r>
            <a:r>
              <a:rPr 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+ </a:t>
            </a: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任何人</a:t>
            </a:r>
            <a:endParaRPr lang="en-US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75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zh-CN" altLang="en-US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恩典之路文字事工簡</a:t>
            </a:r>
            <a:r>
              <a:rPr lang="zh-CN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介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0" indent="-742950">
              <a:spcAft>
                <a:spcPts val="600"/>
              </a:spcAft>
              <a:buFont typeface="+mj-lt"/>
              <a:buAutoNum type="arabicPeriod" startAt="7"/>
            </a:pP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出版與發行</a:t>
            </a:r>
            <a:r>
              <a:rPr lang="zh-TW" altLang="en-US" sz="40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lang="en-US" altLang="zh-TW" sz="4000" b="1" dirty="0" smtClean="0">
              <a:solidFill>
                <a:schemeClr val="accent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月刊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每個月的第一個週五隨波特蘭新聞報發行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同時刊登在教會網站的</a:t>
            </a:r>
            <a:r>
              <a:rPr lang="zh-CN" altLang="en-US" sz="4000" b="1" dirty="0" smtClean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恩典之路</a:t>
            </a:r>
            <a:r>
              <a:rPr lang="zh-CN" altLang="en-US" sz="4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專欄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00150" lvl="1" indent="-7429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</a:t>
            </a: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週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一在 </a:t>
            </a:r>
            <a:r>
              <a:rPr lang="en-US" altLang="zh-CN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FB 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發文</a:t>
            </a:r>
            <a:endParaRPr lang="en-US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09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zh-CN" altLang="en-US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恩典之路文字事工簡</a:t>
            </a:r>
            <a:r>
              <a:rPr lang="zh-CN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介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0" indent="-742950">
              <a:spcAft>
                <a:spcPts val="600"/>
              </a:spcAft>
              <a:buFont typeface="+mj-lt"/>
              <a:buAutoNum type="arabicPeriod" startAt="8"/>
            </a:pP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屬靈遮蓋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：黃牧師</a:t>
            </a:r>
            <a:endParaRPr lang="en-US" altLang="zh-CN" sz="4000" b="1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0" indent="-742950">
              <a:spcAft>
                <a:spcPts val="600"/>
              </a:spcAft>
              <a:buFont typeface="+mj-lt"/>
              <a:buAutoNum type="arabicPeriod" startAt="8"/>
            </a:pP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召集人</a:t>
            </a:r>
            <a:r>
              <a:rPr lang="zh-TW" altLang="en-US" sz="40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CN" sz="40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Emma</a:t>
            </a:r>
            <a:endParaRPr lang="en-US" altLang="zh-TW" sz="4000" b="1" dirty="0" smtClean="0">
              <a:solidFill>
                <a:schemeClr val="accent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0" indent="-742950">
              <a:spcAft>
                <a:spcPts val="600"/>
              </a:spcAft>
              <a:buFont typeface="+mj-lt"/>
              <a:buAutoNum type="arabicPeriod" startAt="8"/>
            </a:pPr>
            <a:r>
              <a:rPr lang="zh-CN" altLang="en-US" sz="4000" b="1" dirty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編輯同</a:t>
            </a:r>
            <a:r>
              <a:rPr lang="zh-CN" altLang="en-US" sz="4000" b="1" dirty="0" smtClean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工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利利小組</a:t>
            </a: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三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對夫妻 </a:t>
            </a:r>
            <a:r>
              <a:rPr lang="en-US" sz="40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 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久依依小組</a:t>
            </a: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二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 </a:t>
            </a:r>
            <a:r>
              <a:rPr 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+ 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點綫面小組</a:t>
            </a: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四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 </a:t>
            </a:r>
            <a:r>
              <a:rPr 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+ 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飛揚小組</a:t>
            </a: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 </a:t>
            </a:r>
            <a:r>
              <a:rPr 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+ 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迦南小組</a:t>
            </a: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一人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spcAft>
                <a:spcPts val="600"/>
              </a:spcAft>
              <a:buFont typeface="+mj-lt"/>
              <a:buAutoNum type="arabicPeriod" startAt="8"/>
            </a:pPr>
            <a:r>
              <a:rPr lang="zh-CN" altLang="en-US" sz="4000" b="1" dirty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</a:t>
            </a:r>
            <a:r>
              <a:rPr lang="zh-CN" altLang="en-US" sz="4000" b="1" dirty="0" smtClean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發同工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：教會全會衆 </a:t>
            </a:r>
            <a:r>
              <a:rPr lang="en-US" altLang="zh-CN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+ 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波特蘭新聞</a:t>
            </a:r>
            <a:endParaRPr lang="en-US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7138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4951"/>
            <a:ext cx="10972800" cy="1143000"/>
          </a:xfrm>
        </p:spPr>
        <p:txBody>
          <a:bodyPr/>
          <a:lstStyle/>
          <a:p>
            <a:r>
              <a:rPr lang="zh-CN" altLang="en-US" sz="48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弟兄姐妹結伴到中文學校分發單張</a:t>
            </a:r>
            <a:endParaRPr lang="en-US" sz="4800" b="1" dirty="0">
              <a:solidFill>
                <a:schemeClr val="accent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62" y="1600201"/>
            <a:ext cx="9210675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7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 dirty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弟兄姐妹結伴到中文學校分</a:t>
            </a:r>
            <a:r>
              <a:rPr lang="zh-CN" altLang="en-US" sz="48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發單張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8" y="1502343"/>
            <a:ext cx="5597846" cy="4650807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78234" y="1502343"/>
            <a:ext cx="4930413" cy="465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5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zh-CN" altLang="en-US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恩典之路文字事工簡</a:t>
            </a:r>
            <a:r>
              <a:rPr lang="zh-CN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介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0" indent="-742950">
              <a:spcAft>
                <a:spcPts val="600"/>
              </a:spcAft>
              <a:buFont typeface="+mj-lt"/>
              <a:buAutoNum type="arabicPeriod" startAt="12"/>
            </a:pP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靈修短文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spcAft>
                <a:spcPts val="600"/>
              </a:spcAft>
            </a:pP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歷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史：創刊於</a:t>
            </a:r>
            <a:r>
              <a:rPr lang="en-US" altLang="zh-CN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2021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年九月</a:t>
            </a:r>
            <a:r>
              <a:rPr lang="en-US" altLang="zh-CN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spcAft>
                <a:spcPts val="600"/>
              </a:spcAft>
            </a:pP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内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容：詩篇靈修短文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spcAft>
                <a:spcPts val="600"/>
              </a:spcAft>
            </a:pP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目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的：分享弟兄姐妹的靈修感動與得著，操練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spcAft>
                <a:spcPts val="600"/>
              </a:spcAft>
            </a:pP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者：由黃牧師邀請的寫作團隊輪流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spcAft>
                <a:spcPts val="600"/>
              </a:spcAft>
            </a:pP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版與發行：每</a:t>
            </a: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週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五在教會網站和</a:t>
            </a:r>
            <a:r>
              <a:rPr lang="en-US" altLang="zh-CN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FB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同步發行</a:t>
            </a:r>
            <a:endParaRPr lang="en-US" altLang="zh-CN" sz="4000" b="1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484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4951"/>
            <a:ext cx="10972800" cy="1143000"/>
          </a:xfrm>
        </p:spPr>
        <p:txBody>
          <a:bodyPr/>
          <a:lstStyle/>
          <a:p>
            <a:r>
              <a:rPr lang="zh-CN" altLang="en-US" sz="4800" b="1" dirty="0" smtClean="0">
                <a:solidFill>
                  <a:schemeClr val="accent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詩篇靈修短文</a:t>
            </a:r>
            <a:endParaRPr lang="en-US" sz="4800" b="1" dirty="0">
              <a:solidFill>
                <a:schemeClr val="accent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987" y="1600201"/>
            <a:ext cx="4562475" cy="4562475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9825" y="1600201"/>
            <a:ext cx="42481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51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sz="6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服事的心路歷程和學</a:t>
            </a:r>
            <a:r>
              <a:rPr lang="zh-TW" altLang="en-US" sz="6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習</a:t>
            </a:r>
            <a:endParaRPr lang="en-US" sz="6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回應從主來的異象</a:t>
            </a:r>
            <a:endParaRPr lang="en-US" altLang="zh-CN" sz="4000" b="1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buFont typeface="+mj-lt"/>
              <a:buAutoNum type="arabicParenR"/>
            </a:pP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内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裏有感動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buFont typeface="+mj-lt"/>
              <a:buAutoNum type="arabicParenR"/>
            </a:pP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查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驗感動是否出於神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371600" lvl="2" indent="-571500">
              <a:buFont typeface="Arial" panose="020B0604020202020204" pitchFamily="34" charset="0"/>
              <a:buChar char="•"/>
            </a:pP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弟兄姐妹同感一靈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371600" lvl="2" indent="-571500">
              <a:buFont typeface="Arial" panose="020B0604020202020204" pitchFamily="34" charset="0"/>
              <a:buChar char="•"/>
            </a:pP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屬靈遮蓋的印證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371600" lvl="2" indent="-571500">
              <a:buFont typeface="Arial" panose="020B0604020202020204" pitchFamily="34" charset="0"/>
              <a:buChar char="•"/>
            </a:pP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環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境的印證</a:t>
            </a:r>
            <a:endParaRPr lang="en-US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6113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sz="6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服事的心路歷程和學</a:t>
            </a:r>
            <a:r>
              <a:rPr lang="zh-TW" altLang="en-US" sz="6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習</a:t>
            </a:r>
            <a:endParaRPr lang="en-US" sz="6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zh-CN" altLang="en-US" sz="4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團</a:t>
            </a: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隊事奉的重要</a:t>
            </a:r>
            <a:endParaRPr lang="en-US" altLang="zh-CN" sz="4000" b="1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buFont typeface="+mj-lt"/>
              <a:buAutoNum type="arabicParenR"/>
            </a:pP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一個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人走得快，一群人走得遠。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00150" lvl="1" indent="0">
              <a:buNone/>
            </a:pPr>
            <a:r>
              <a:rPr lang="en-US" altLang="zh-CN" sz="36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If you want to go fast, go alone;</a:t>
            </a:r>
          </a:p>
          <a:p>
            <a:pPr marL="1200150" lvl="1" indent="0">
              <a:buNone/>
            </a:pPr>
            <a:r>
              <a:rPr lang="en-US" altLang="zh-CN" sz="36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if you want to go far, go together.</a:t>
            </a:r>
          </a:p>
          <a:p>
            <a:pPr marL="1200150" indent="-800100">
              <a:buFont typeface="+mj-lt"/>
              <a:buAutoNum type="arabicParenR" startAt="2"/>
            </a:pP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得著保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護。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00150" indent="-800100">
              <a:buFont typeface="+mj-lt"/>
              <a:buAutoNum type="arabicParenR" startAt="2"/>
            </a:pP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當團隊同</a:t>
            </a: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心合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意時，神的榮耀就會彰顯。</a:t>
            </a:r>
            <a:endParaRPr lang="en-US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00050" lvl="1" indent="0">
              <a:buNone/>
            </a:pPr>
            <a:endParaRPr lang="en-US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6176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sz="6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服事的心路歷程和學</a:t>
            </a:r>
            <a:r>
              <a:rPr lang="zh-TW" altLang="en-US" sz="6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習</a:t>
            </a:r>
            <a:endParaRPr lang="en-US" sz="6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86324"/>
          </a:xfrm>
        </p:spPr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要不住地禱告，唯有</a:t>
            </a:r>
            <a:r>
              <a:rPr lang="zh-TW" altLang="en-US" sz="4000" b="1" dirty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倚靠主方能成</a:t>
            </a:r>
            <a:r>
              <a:rPr lang="zh-TW" altLang="en-US" sz="4000" b="1" dirty="0" smtClean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endParaRPr lang="en-US" altLang="zh-TW" sz="4000" b="1" dirty="0" smtClean="0">
              <a:solidFill>
                <a:srgbClr val="FFFF66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 startAt="3"/>
            </a:pPr>
            <a:r>
              <a:rPr lang="zh-TW" altLang="en-US" sz="4000" b="1" dirty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神悅納願做的心，而非恩賜</a:t>
            </a:r>
            <a:r>
              <a:rPr lang="zh-TW" altLang="en-US" sz="4000" b="1" dirty="0" smtClean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lang="en-US" altLang="zh-TW" sz="4000" b="1" dirty="0" smtClean="0">
              <a:solidFill>
                <a:srgbClr val="FFFF66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00050" lvl="1" indent="0">
              <a:buNone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26-27 </a:t>
            </a:r>
            <a:endParaRPr lang="en-US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00050" lvl="1" indent="0">
              <a:buNone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弟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兄們哪，可見你們蒙召的，按著肉體有智慧的不多，有能力的不多，有尊貴的也不多。神卻揀選了世上愚拙的，叫有智慧的羞愧；又揀選了世上軟弱的，叫那強壯的羞愧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221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sz="6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服事的心路歷程和學</a:t>
            </a:r>
            <a:r>
              <a:rPr lang="zh-TW" altLang="en-US" sz="6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習</a:t>
            </a:r>
            <a:endParaRPr lang="en-US" sz="6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86324"/>
          </a:xfrm>
        </p:spPr>
        <p:txBody>
          <a:bodyPr/>
          <a:lstStyle/>
          <a:p>
            <a:pPr marL="742950" indent="-742950">
              <a:buFont typeface="+mj-lt"/>
              <a:buAutoNum type="arabicPeriod" startAt="5"/>
            </a:pP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</a:t>
            </a:r>
            <a:r>
              <a:rPr lang="zh-CN" altLang="en-US" sz="4000" b="1" dirty="0" smtClean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遵</a:t>
            </a:r>
            <a:r>
              <a:rPr lang="zh-CN" altLang="en-US" sz="4000" b="1" dirty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行神的旨意，</a:t>
            </a:r>
            <a:r>
              <a:rPr lang="zh-TW" altLang="en-US" sz="4000" b="1" dirty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CN" altLang="en-US" sz="4000" b="1" dirty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是信實的，必</a:t>
            </a:r>
            <a:r>
              <a:rPr lang="zh-TW" altLang="en-US" sz="4000" b="1" dirty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會持</a:t>
            </a:r>
            <a:r>
              <a:rPr lang="zh-TW" altLang="en-US" sz="4000" b="1" dirty="0" smtClean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zh-CN" altLang="en-US" sz="4000" b="1" dirty="0" smtClean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</a:t>
            </a:r>
            <a:r>
              <a:rPr lang="zh-TW" altLang="en-US" sz="4000" b="1" dirty="0" smtClean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帶</a:t>
            </a:r>
            <a:r>
              <a:rPr lang="zh-TW" altLang="en-US" sz="4000" b="1" dirty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領和供</a:t>
            </a:r>
            <a:r>
              <a:rPr lang="zh-TW" altLang="en-US" sz="4000" b="1" dirty="0" smtClean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應</a:t>
            </a:r>
            <a:r>
              <a:rPr lang="zh-CN" altLang="en-US" sz="4000" b="1" dirty="0" smtClean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>
              <a:solidFill>
                <a:srgbClr val="FFFF66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buFont typeface="+mj-lt"/>
              <a:buAutoNum type="arabicParenR"/>
            </a:pP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資源：印刷</a:t>
            </a:r>
            <a:r>
              <a:rPr lang="en-US" altLang="zh-CN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  <a:p>
            <a:pPr marL="1143000" lvl="1" indent="-742950">
              <a:buFont typeface="+mj-lt"/>
              <a:buAutoNum type="arabicParenR"/>
            </a:pP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力：編輯同工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0" lvl="1" indent="-742950">
              <a:buFont typeface="+mj-lt"/>
              <a:buAutoNum type="arabicParenR"/>
            </a:pP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外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援：波特蘭新聞社長</a:t>
            </a:r>
            <a:r>
              <a:rPr lang="en-US" altLang="zh-TW" sz="3600" b="1" dirty="0" smtClean="0">
                <a:solidFill>
                  <a:srgbClr val="FFFF66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20328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kumimoji="0"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「以神的方式完成神的工作，就永遠不會缺少神的供應。」 </a:t>
            </a:r>
            <a:r>
              <a:rPr lang="en-US" sz="40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― </a:t>
            </a: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戴德生</a:t>
            </a:r>
            <a:endParaRPr lang="en-US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3600" b="1" dirty="0" smtClean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“</a:t>
            </a:r>
            <a:r>
              <a:rPr lang="en-US" sz="3600" b="1" dirty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God's work done in God's way will never lack God's </a:t>
            </a:r>
            <a:r>
              <a:rPr lang="en-US" altLang="zh-CN" sz="36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provision</a:t>
            </a:r>
            <a:r>
              <a:rPr lang="en-US" sz="36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.” </a:t>
            </a:r>
            <a:r>
              <a:rPr lang="en-US" sz="3600" dirty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― </a:t>
            </a:r>
            <a:r>
              <a:rPr lang="en-US" sz="3600" b="1" dirty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Hudson </a:t>
            </a:r>
            <a:r>
              <a:rPr lang="en-US" sz="36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Taylor</a:t>
            </a:r>
            <a:endParaRPr lang="en-US" sz="3600" b="1" dirty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03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sz="6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服事的心路歷程和學</a:t>
            </a:r>
            <a:r>
              <a:rPr lang="zh-TW" altLang="en-US" sz="6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習</a:t>
            </a:r>
            <a:endParaRPr lang="en-US" sz="6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86324"/>
          </a:xfrm>
        </p:spPr>
        <p:txBody>
          <a:bodyPr/>
          <a:lstStyle/>
          <a:p>
            <a:pPr marL="742950" indent="-742950">
              <a:buFont typeface="+mj-lt"/>
              <a:buAutoNum type="arabicPeriod" startAt="6"/>
            </a:pP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神使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萬</a:t>
            </a:r>
            <a:r>
              <a:rPr lang="zh-TW" altLang="en-US" sz="4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事互相效力，叫愛神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</a:t>
            </a:r>
            <a:r>
              <a:rPr lang="zh-TW" altLang="en-US" sz="4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益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處</a:t>
            </a:r>
            <a:endParaRPr lang="en-US" altLang="zh-TW" sz="4000" b="1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 startAt="6"/>
            </a:pP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數次掙扎與轉機</a:t>
            </a:r>
            <a:endParaRPr lang="en-US" altLang="zh-CN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 startAt="6"/>
            </a:pP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最終得釋放和真平安</a:t>
            </a:r>
            <a:endParaRPr lang="en-US" altLang="zh-CN" sz="4000" b="1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0">
              <a:buNone/>
            </a:pPr>
            <a:r>
              <a:rPr lang="zh-CN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戴德</a:t>
            </a:r>
            <a:r>
              <a:rPr lang="zh-CN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生名言：「如果我們肯順服主，則該負責的是祂，不是我們。」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 startAt="6"/>
            </a:pPr>
            <a:r>
              <a:rPr lang="zh-CN" altLang="en-US" sz="44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主擴張境界</a:t>
            </a:r>
            <a:endParaRPr lang="en-US" altLang="zh-CN" sz="4400" b="1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970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95275"/>
            <a:ext cx="10972800" cy="6191250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羅馬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 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Romans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</a:t>
            </a:r>
            <a:r>
              <a:rPr 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報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福音、傳喜信的人，他們的腳蹤何等佳美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spcBef>
                <a:spcPts val="600"/>
              </a:spcBef>
              <a:buNone/>
            </a:pPr>
            <a:endParaRPr lang="en-US" sz="2000" b="1" dirty="0" smtClean="0">
              <a:solidFill>
                <a:schemeClr val="bg1"/>
              </a:solidFill>
              <a:latin typeface="Century" panose="020406040505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Century" panose="02040604050505020304" pitchFamily="18" charset="0"/>
              </a:rPr>
              <a:t>“How </a:t>
            </a:r>
            <a:r>
              <a:rPr lang="en-US" sz="3600" b="1" dirty="0">
                <a:solidFill>
                  <a:schemeClr val="bg1"/>
                </a:solidFill>
                <a:latin typeface="Century" panose="02040604050505020304" pitchFamily="18" charset="0"/>
              </a:rPr>
              <a:t>beautiful are the feet of those who bring good news!”.</a:t>
            </a:r>
            <a:endParaRPr lang="en-US" altLang="zh-TW" sz="3600" b="1" dirty="0" smtClean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indent="0">
              <a:spcBef>
                <a:spcPts val="600"/>
              </a:spcBef>
              <a:buNone/>
            </a:pPr>
            <a:endParaRPr lang="en-US" altLang="zh-TW" sz="36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馬太 </a:t>
            </a:r>
            <a:r>
              <a:rPr 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28</a:t>
            </a:r>
            <a:r>
              <a:rPr 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19</a:t>
            </a:r>
            <a:r>
              <a:rPr lang="en-US" altLang="zh-CN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</a:t>
            </a:r>
            <a:endParaRPr lang="zh-TW" altLang="en-US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你們要去，使萬民作我的門徒。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spcBef>
                <a:spcPts val="600"/>
              </a:spcBef>
              <a:buNone/>
            </a:pPr>
            <a:endParaRPr lang="en-US" sz="2000" b="1" dirty="0" smtClean="0">
              <a:solidFill>
                <a:schemeClr val="bg1"/>
              </a:solidFill>
              <a:latin typeface="Century" panose="020406040505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Century" panose="02040604050505020304" pitchFamily="18" charset="0"/>
              </a:rPr>
              <a:t>Therefore </a:t>
            </a:r>
            <a:r>
              <a:rPr lang="en-US" sz="3600" b="1" dirty="0">
                <a:solidFill>
                  <a:schemeClr val="bg1"/>
                </a:solidFill>
                <a:latin typeface="Century" panose="02040604050505020304" pitchFamily="18" charset="0"/>
              </a:rPr>
              <a:t>go and make disciples of all nations,</a:t>
            </a:r>
            <a:endParaRPr lang="zh-TW" altLang="en-US" sz="3600" b="1" dirty="0" smtClean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1972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0075" y="4673601"/>
            <a:ext cx="10982325" cy="1470025"/>
          </a:xfrm>
        </p:spPr>
        <p:txBody>
          <a:bodyPr/>
          <a:lstStyle/>
          <a:p>
            <a:r>
              <a:rPr lang="zh-CN" altLang="en-US" sz="6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邀請你「與主一同追夢」！</a:t>
            </a:r>
            <a:endParaRPr lang="en-US" sz="66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1" t="13603" r="15769" b="13308"/>
          <a:stretch/>
        </p:blipFill>
        <p:spPr>
          <a:xfrm>
            <a:off x="4086225" y="795339"/>
            <a:ext cx="3562350" cy="3648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892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74849</TotalTime>
  <Words>1071</Words>
  <Application>Microsoft Office PowerPoint</Application>
  <PresentationFormat>Widescreen</PresentationFormat>
  <Paragraphs>138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27</vt:i4>
      </vt:variant>
    </vt:vector>
  </HeadingPairs>
  <TitlesOfParts>
    <vt:vector size="51" baseType="lpstr">
      <vt:lpstr>Arial Unicode MS</vt:lpstr>
      <vt:lpstr>標楷體</vt:lpstr>
      <vt:lpstr>標楷體</vt:lpstr>
      <vt:lpstr>Microsoft YaHei</vt:lpstr>
      <vt:lpstr>新細明體</vt:lpstr>
      <vt:lpstr>宋体</vt:lpstr>
      <vt:lpstr>宋体</vt:lpstr>
      <vt:lpstr>Arial</vt:lpstr>
      <vt:lpstr>Arial Narrow</vt:lpstr>
      <vt:lpstr>Calibri</vt:lpstr>
      <vt:lpstr>Century</vt:lpstr>
      <vt:lpstr>Charis SIL</vt:lpstr>
      <vt:lpstr>Franklin Gothic Medium</vt:lpstr>
      <vt:lpstr>Times New Roman</vt:lpstr>
      <vt:lpstr>Wingdings</vt:lpstr>
      <vt:lpstr>Template</vt:lpstr>
      <vt:lpstr>默认设计模板</vt:lpstr>
      <vt:lpstr>96_新詩選</vt:lpstr>
      <vt:lpstr>97_新詩選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恩典之路</vt:lpstr>
      <vt:lpstr>恩典之路文字事工簡介</vt:lpstr>
      <vt:lpstr>簡、繁體單張</vt:lpstr>
      <vt:lpstr>增加單張夾報（一年四次）</vt:lpstr>
      <vt:lpstr>在教會網站建立「恩典之路」專欄</vt:lpstr>
      <vt:lpstr>建立 FB 「波特蘭恩典之路」粉絲專頁</vt:lpstr>
      <vt:lpstr>改為刊登在波特蘭新聞半頁的版面</vt:lpstr>
      <vt:lpstr>改刊登在波特蘭新聞全頁的版面</vt:lpstr>
      <vt:lpstr>在右上角加 QR Code 掃描二維碼</vt:lpstr>
      <vt:lpstr>在教會網站建立「靈修短文」專欄</vt:lpstr>
      <vt:lpstr>恩典之路文字事工簡介</vt:lpstr>
      <vt:lpstr>恩典之路文字事工簡介</vt:lpstr>
      <vt:lpstr>恩典之路文字事工簡介</vt:lpstr>
      <vt:lpstr>弟兄姐妹結伴到中文學校分發單張</vt:lpstr>
      <vt:lpstr>弟兄姐妹結伴到中文學校分發單張</vt:lpstr>
      <vt:lpstr>恩典之路文字事工簡介</vt:lpstr>
      <vt:lpstr>詩篇靈修短文</vt:lpstr>
      <vt:lpstr>服事的心路歷程和學習</vt:lpstr>
      <vt:lpstr>服事的心路歷程和學習</vt:lpstr>
      <vt:lpstr>服事的心路歷程和學習</vt:lpstr>
      <vt:lpstr>服事的心路歷程和學習</vt:lpstr>
      <vt:lpstr>PowerPoint Presentation</vt:lpstr>
      <vt:lpstr>服事的心路歷程和學習</vt:lpstr>
      <vt:lpstr>PowerPoint Presentation</vt:lpstr>
      <vt:lpstr>邀請你「與主一同追夢」！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6137</cp:revision>
  <cp:lastPrinted>2022-09-16T18:44:52Z</cp:lastPrinted>
  <dcterms:created xsi:type="dcterms:W3CDTF">2014-11-02T05:55:36Z</dcterms:created>
  <dcterms:modified xsi:type="dcterms:W3CDTF">2023-01-03T07:49:32Z</dcterms:modified>
</cp:coreProperties>
</file>