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500310" r:id="rId5"/>
    <p:sldMasterId id="2147500321" r:id="rId6"/>
    <p:sldMasterId id="2147500490" r:id="rId7"/>
    <p:sldMasterId id="2147500501" r:id="rId8"/>
    <p:sldMasterId id="2147500620" r:id="rId9"/>
    <p:sldMasterId id="2147500656" r:id="rId10"/>
    <p:sldMasterId id="2147500686" r:id="rId11"/>
  </p:sldMasterIdLst>
  <p:notesMasterIdLst>
    <p:notesMasterId r:id="rId28"/>
  </p:notesMasterIdLst>
  <p:sldIdLst>
    <p:sldId id="12906" r:id="rId12"/>
    <p:sldId id="12907" r:id="rId13"/>
    <p:sldId id="12953" r:id="rId14"/>
    <p:sldId id="12954" r:id="rId15"/>
    <p:sldId id="12955" r:id="rId16"/>
    <p:sldId id="12956" r:id="rId17"/>
    <p:sldId id="12957" r:id="rId18"/>
    <p:sldId id="12958" r:id="rId19"/>
    <p:sldId id="12959" r:id="rId20"/>
    <p:sldId id="12960" r:id="rId21"/>
    <p:sldId id="12961" r:id="rId22"/>
    <p:sldId id="12962" r:id="rId23"/>
    <p:sldId id="12963" r:id="rId24"/>
    <p:sldId id="12964" r:id="rId25"/>
    <p:sldId id="12965" r:id="rId26"/>
    <p:sldId id="12966" r:id="rId27"/>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66CC"/>
    <a:srgbClr val="CCFFCC"/>
    <a:srgbClr val="FFCCFF"/>
    <a:srgbClr val="FFCC99"/>
    <a:srgbClr val="FFCC66"/>
    <a:srgbClr val="FF99CC"/>
    <a:srgbClr val="FFFF99"/>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7726" autoAdjust="0"/>
    <p:restoredTop sz="94670" autoAdjust="0"/>
  </p:normalViewPr>
  <p:slideViewPr>
    <p:cSldViewPr snapToGrid="0" snapToObjects="1">
      <p:cViewPr varScale="1">
        <p:scale>
          <a:sx n="66" d="100"/>
          <a:sy n="66" d="100"/>
        </p:scale>
        <p:origin x="188" y="34"/>
      </p:cViewPr>
      <p:guideLst>
        <p:guide orient="horz" pos="2160"/>
        <p:guide pos="384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2/6/2023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7506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2/6/2023</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2/6/2023</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81088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853803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709155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51459299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574393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252570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8766275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3306364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525431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7237615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905492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229254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2621098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9031892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08768467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6568661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5138743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9020150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6000995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0866933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55277848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3471027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2443461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684294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046224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658222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7385388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977993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0521897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3830018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2796453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507436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6319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5.jp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theme" Target="../theme/theme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5.jp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theme" Target="../theme/theme6.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8.jpe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theme" Target="../theme/theme7.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8.jpe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theme" Target="../theme/theme8.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50319393"/>
      </p:ext>
    </p:extLst>
  </p:cSld>
  <p:clrMap bg1="lt1" tx1="dk1" bg2="lt2" tx2="dk2" accent1="accent1" accent2="accent2" accent3="accent3" accent4="accent4" accent5="accent5" accent6="accent6" hlink="hlink" folHlink="folHlink"/>
  <p:sldLayoutIdLst>
    <p:sldLayoutId id="2147500621" r:id="rId1"/>
    <p:sldLayoutId id="2147500622" r:id="rId2"/>
    <p:sldLayoutId id="2147500623" r:id="rId3"/>
    <p:sldLayoutId id="2147500624" r:id="rId4"/>
    <p:sldLayoutId id="2147500625" r:id="rId5"/>
    <p:sldLayoutId id="2147500626" r:id="rId6"/>
    <p:sldLayoutId id="2147500627" r:id="rId7"/>
    <p:sldLayoutId id="2147500628" r:id="rId8"/>
    <p:sldLayoutId id="2147500629" r:id="rId9"/>
    <p:sldLayoutId id="2147500630" r:id="rId10"/>
    <p:sldLayoutId id="21475006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71804436"/>
      </p:ext>
    </p:extLst>
  </p:cSld>
  <p:clrMap bg1="lt1" tx1="dk1" bg2="lt2" tx2="dk2" accent1="accent1" accent2="accent2" accent3="accent3" accent4="accent4" accent5="accent5" accent6="accent6" hlink="hlink" folHlink="folHlink"/>
  <p:sldLayoutIdLst>
    <p:sldLayoutId id="2147500657" r:id="rId1"/>
    <p:sldLayoutId id="2147500658" r:id="rId2"/>
    <p:sldLayoutId id="2147500659" r:id="rId3"/>
    <p:sldLayoutId id="2147500660" r:id="rId4"/>
    <p:sldLayoutId id="2147500661" r:id="rId5"/>
    <p:sldLayoutId id="2147500662" r:id="rId6"/>
    <p:sldLayoutId id="2147500663" r:id="rId7"/>
    <p:sldLayoutId id="2147500664" r:id="rId8"/>
    <p:sldLayoutId id="2147500665" r:id="rId9"/>
    <p:sldLayoutId id="2147500666" r:id="rId10"/>
    <p:sldLayoutId id="2147500667"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shadeToTitle="1">
        <a:solidFill>
          <a:srgbClr val="35084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3B958AA-8E4E-4233-A3DC-277AC2752BC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90BFC89-C287-436E-9048-AAE017DAD9C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91011940"/>
      </p:ext>
    </p:extLst>
  </p:cSld>
  <p:clrMap bg1="lt1" tx1="dk1" bg2="lt2" tx2="dk2" accent1="accent1" accent2="accent2" accent3="accent3" accent4="accent4" accent5="accent5" accent6="accent6" hlink="hlink" folHlink="folHlink"/>
  <p:sldLayoutIdLst>
    <p:sldLayoutId id="2147500687" r:id="rId1"/>
    <p:sldLayoutId id="2147500688" r:id="rId2"/>
    <p:sldLayoutId id="2147500689" r:id="rId3"/>
    <p:sldLayoutId id="2147500690" r:id="rId4"/>
    <p:sldLayoutId id="2147500691" r:id="rId5"/>
    <p:sldLayoutId id="2147500692" r:id="rId6"/>
    <p:sldLayoutId id="2147500693" r:id="rId7"/>
    <p:sldLayoutId id="2147500694" r:id="rId8"/>
    <p:sldLayoutId id="2147500695" r:id="rId9"/>
    <p:sldLayoutId id="2147500696" r:id="rId10"/>
    <p:sldLayoutId id="2147500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6.xml.rels><?xml version="1.0" encoding="UTF-8" standalone="yes"?>
<Relationships xmlns="http://schemas.openxmlformats.org/package/2006/relationships"><Relationship Id="rId8" Type="http://schemas.openxmlformats.org/officeDocument/2006/relationships/hyperlink" Target="http://www.christianity.com/bible/search/?ver=niv&amp;q=psalms+23:1" TargetMode="External"/><Relationship Id="rId3" Type="http://schemas.openxmlformats.org/officeDocument/2006/relationships/hyperlink" Target="https://www.christianity.com/wiki/god/what-does-it-mean-that-god-is-jehovah-rapha.html" TargetMode="External"/><Relationship Id="rId7" Type="http://schemas.openxmlformats.org/officeDocument/2006/relationships/hyperlink" Target="http://www.christianity.com/bible/search/?ver=niv&amp;q=judges+6:24" TargetMode="External"/><Relationship Id="rId2" Type="http://schemas.openxmlformats.org/officeDocument/2006/relationships/hyperlink" Target="https://www.christianity.com/wiki/god/what-does-it-mean-that-god-is-jehovah-jireh.html" TargetMode="External"/><Relationship Id="rId1" Type="http://schemas.openxmlformats.org/officeDocument/2006/relationships/slideLayout" Target="../slideLayouts/slideLayout107.xml"/><Relationship Id="rId6" Type="http://schemas.openxmlformats.org/officeDocument/2006/relationships/hyperlink" Target="https://www.christianity.com/wiki/god/what-does-it-mean-that-god-is-jehovah-shalom.html" TargetMode="External"/><Relationship Id="rId5" Type="http://schemas.openxmlformats.org/officeDocument/2006/relationships/hyperlink" Target="http://www.christianity.com/bible/search/?ver=niv&amp;q=exodus+17:15" TargetMode="External"/><Relationship Id="rId10" Type="http://schemas.openxmlformats.org/officeDocument/2006/relationships/hyperlink" Target="http://www.christianity.com/bible/search/?ver=niv&amp;q=ezekiel+48:35" TargetMode="External"/><Relationship Id="rId4" Type="http://schemas.openxmlformats.org/officeDocument/2006/relationships/hyperlink" Target="http://www.christianity.com/bible/search/?ver=niv&amp;q=exodus+15:26" TargetMode="External"/><Relationship Id="rId9" Type="http://schemas.openxmlformats.org/officeDocument/2006/relationships/hyperlink" Target="http://www.christianity.com/bible/search/?ver=niv&amp;q=jeremiah+23:6"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8.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8.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293080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sz="4800" b="1" dirty="0">
                <a:solidFill>
                  <a:srgbClr val="002060"/>
                </a:solidFill>
                <a:latin typeface="Century" panose="02040604050505020304" pitchFamily="18" charset="0"/>
                <a:ea typeface="DFKai-SB" panose="03000509000000000000" pitchFamily="65" charset="-120"/>
                <a:cs typeface="Arial" charset="0"/>
              </a:rPr>
              <a:t>What is Your Name?</a:t>
            </a:r>
          </a:p>
          <a:p>
            <a:pPr lvl="0" algn="ctr" defTabSz="914400" eaLnBrk="1" fontAlgn="base" hangingPunct="1">
              <a:spcBef>
                <a:spcPct val="0"/>
              </a:spcBef>
              <a:spcAft>
                <a:spcPct val="0"/>
              </a:spcAft>
              <a:buNone/>
              <a:defRPr/>
            </a:pPr>
            <a:r>
              <a:rPr lang="zh-TW" altLang="en-US" sz="6600" b="1" dirty="0">
                <a:solidFill>
                  <a:srgbClr val="002060"/>
                </a:solidFill>
                <a:latin typeface="Century" panose="02040604050505020304" pitchFamily="18" charset="0"/>
                <a:ea typeface="DFKai-SB" panose="03000509000000000000" pitchFamily="65" charset="-120"/>
                <a:cs typeface="Arial" charset="0"/>
              </a:rPr>
              <a:t>你名叫什麼？</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dirty="0" smtClean="0">
                <a:solidFill>
                  <a:srgbClr val="002060"/>
                </a:solidFill>
                <a:latin typeface="Century" panose="02040604050505020304" pitchFamily="18" charset="0"/>
                <a:ea typeface="DFKai-SB" panose="03000509000000000000" pitchFamily="65" charset="-120"/>
                <a:cs typeface="Arial" charset="0"/>
              </a:rPr>
              <a:t>Pastor Elaine Saville</a:t>
            </a:r>
            <a:endParaRPr kumimoji="0" lang="en-US" altLang="zh-TW"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Februa</a:t>
            </a:r>
            <a:r>
              <a:rPr kumimoji="0" lang="en-US" altLang="zh-TW" b="1" i="0" u="none" strike="noStrike" kern="0" cap="none" spc="0" normalizeH="0" baseline="0" noProof="0" dirty="0" err="1"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ry</a:t>
            </a:r>
            <a:r>
              <a:rPr kumimoji="0" lang="en-US" altLang="zh-TW"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5,  2023</a:t>
            </a:r>
            <a:endParaRPr kumimoji="0" lang="en-US" altLang="zh-TW"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685312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6652" y="661663"/>
            <a:ext cx="6867571" cy="1754326"/>
          </a:xfrm>
          <a:prstGeom prst="rect">
            <a:avLst/>
          </a:prstGeom>
          <a:noFill/>
          <a:ln w="28575" cmpd="sng">
            <a:solidFill>
              <a:srgbClr val="FFFFFF"/>
            </a:solidFill>
          </a:ln>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Garamond" panose="02020404030301010803" pitchFamily="18" charset="0"/>
                <a:ea typeface="+mn-ea"/>
                <a:cs typeface="Apple Chancery"/>
              </a:rPr>
              <a:t> </a:t>
            </a:r>
            <a:r>
              <a:rPr kumimoji="0" 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panose="02020404030301010803" pitchFamily="18" charset="0"/>
                <a:ea typeface="+mn-ea"/>
                <a:cs typeface="Garamond"/>
              </a:rPr>
              <a:t> What is Your Name?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mn-lt"/>
                <a:ea typeface="+mn-ea"/>
                <a:cs typeface="Garamond"/>
              </a:rPr>
              <a:t>你名叫什麼</a:t>
            </a:r>
            <a:r>
              <a:rPr kumimoji="0" lang="zh-TW" alt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新細明體" panose="02020500000000000000" pitchFamily="18" charset="-120"/>
                <a:ea typeface="新細明體" panose="02020500000000000000" pitchFamily="18" charset="-120"/>
                <a:cs typeface="Garamond"/>
              </a:rPr>
              <a:t>？</a:t>
            </a:r>
            <a:endParaRPr kumimoji="0" lang="en-US" sz="5400" b="1" i="0" u="none" strike="noStrike" kern="1200" cap="none" spc="0" normalizeH="0" baseline="0" noProof="0" dirty="0">
              <a:ln>
                <a:noFill/>
              </a:ln>
              <a:solidFill>
                <a:srgbClr val="ED7D31"/>
              </a:solidFill>
              <a:effectLst/>
              <a:uLnTx/>
              <a:uFillTx/>
              <a:latin typeface="+mn-lt"/>
              <a:ea typeface="+mn-ea"/>
              <a:cs typeface="Garamond"/>
            </a:endParaRPr>
          </a:p>
        </p:txBody>
      </p:sp>
      <p:pic>
        <p:nvPicPr>
          <p:cNvPr id="3" name="Picture 2">
            <a:extLst>
              <a:ext uri="{FF2B5EF4-FFF2-40B4-BE49-F238E27FC236}">
                <a16:creationId xmlns:a16="http://schemas.microsoft.com/office/drawing/2014/main" id="{08932FAE-EB6C-E944-82B4-52D555A38DB8}"/>
              </a:ext>
            </a:extLst>
          </p:cNvPr>
          <p:cNvPicPr>
            <a:picLocks noChangeAspect="1"/>
          </p:cNvPicPr>
          <p:nvPr/>
        </p:nvPicPr>
        <p:blipFill>
          <a:blip r:embed="rId2"/>
          <a:stretch>
            <a:fillRect/>
          </a:stretch>
        </p:blipFill>
        <p:spPr>
          <a:xfrm>
            <a:off x="5599288" y="2983795"/>
            <a:ext cx="6445955" cy="3625850"/>
          </a:xfrm>
          <a:prstGeom prst="rect">
            <a:avLst/>
          </a:prstGeom>
        </p:spPr>
      </p:pic>
    </p:spTree>
    <p:extLst>
      <p:ext uri="{BB962C8B-B14F-4D97-AF65-F5344CB8AC3E}">
        <p14:creationId xmlns:p14="http://schemas.microsoft.com/office/powerpoint/2010/main" val="3538222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8302" y="208212"/>
            <a:ext cx="10712584" cy="1754326"/>
          </a:xfrm>
          <a:prstGeom prst="rect">
            <a:avLst/>
          </a:prstGeom>
          <a:noFill/>
          <a:ln w="28575" cmpd="sng">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pple Chancery"/>
                <a:ea typeface="+mn-ea"/>
                <a:cs typeface="Apple Chancery"/>
              </a:rPr>
              <a:t> </a:t>
            </a:r>
            <a:r>
              <a:rPr kumimoji="0" 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Apple Chancery"/>
              </a:rPr>
              <a:t>Names Are Important to God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Apple Chancery"/>
              </a:rPr>
              <a:t>名字對神是重要的</a:t>
            </a:r>
            <a:endParaRPr kumimoji="0" lang="en-US" sz="5400" b="1" i="0" u="none" strike="noStrike" kern="1200" cap="none" spc="0" normalizeH="0" baseline="0" noProof="0" dirty="0">
              <a:ln>
                <a:noFill/>
              </a:ln>
              <a:solidFill>
                <a:srgbClr val="ED7D31"/>
              </a:solidFill>
              <a:effectLst/>
              <a:uLnTx/>
              <a:uFillTx/>
              <a:latin typeface="Garamond"/>
              <a:ea typeface="+mn-ea"/>
              <a:cs typeface="Garamond"/>
            </a:endParaRPr>
          </a:p>
        </p:txBody>
      </p:sp>
      <p:sp>
        <p:nvSpPr>
          <p:cNvPr id="5" name="TextBox 4">
            <a:extLst>
              <a:ext uri="{FF2B5EF4-FFF2-40B4-BE49-F238E27FC236}">
                <a16:creationId xmlns:a16="http://schemas.microsoft.com/office/drawing/2014/main" id="{DE86EBA4-A006-5541-BF34-184EB85F23A7}"/>
              </a:ext>
            </a:extLst>
          </p:cNvPr>
          <p:cNvSpPr txBox="1"/>
          <p:nvPr/>
        </p:nvSpPr>
        <p:spPr>
          <a:xfrm>
            <a:off x="496391" y="1527218"/>
            <a:ext cx="3676006" cy="62478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rPr>
              <a:t>Legal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rPr>
              <a:t>法定姓名</a:t>
            </a:r>
            <a:endParaRPr kumimoji="0" lang="en-US" sz="36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rPr>
              <a:t>Title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rPr>
              <a:t>頭銜</a:t>
            </a:r>
            <a:endParaRPr kumimoji="0" lang="en-US" sz="36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rPr>
              <a:t>Nickname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rPr>
              <a:t>小名</a:t>
            </a:r>
            <a:endParaRPr kumimoji="0" lang="en-US" sz="36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Calibri" panose="020F0502020204030204" pitchFamily="34" charset="0"/>
              </a:rPr>
              <a:t>Attribute or label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Georgia" panose="02040502050405020303" pitchFamily="18" charset="0"/>
                <a:ea typeface="+mn-ea"/>
                <a:cs typeface="Calibri" panose="020F0502020204030204" pitchFamily="34" charset="0"/>
              </a:rPr>
              <a:t>屬性或標籤</a:t>
            </a:r>
            <a:endParaRPr kumimoji="0" lang="en-US" sz="3600" b="0" i="0" u="none" strike="noStrike" kern="1200" cap="none" spc="0" normalizeH="0" baseline="0" noProof="0" dirty="0">
              <a:ln>
                <a:noFill/>
              </a:ln>
              <a:solidFill>
                <a:prstClr val="white"/>
              </a:solidFill>
              <a:effectLst/>
              <a:uLnTx/>
              <a:uFillTx/>
              <a:latin typeface="Georgia" panose="02040502050405020303" pitchFamily="18"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026" name="Picture 2">
            <a:extLst>
              <a:ext uri="{FF2B5EF4-FFF2-40B4-BE49-F238E27FC236}">
                <a16:creationId xmlns:a16="http://schemas.microsoft.com/office/drawing/2014/main" id="{A4B3D7AB-E381-D249-B4A2-96066D5301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9" y="1998398"/>
            <a:ext cx="4326597" cy="4326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702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756" y="276611"/>
            <a:ext cx="11458221" cy="1600438"/>
          </a:xfrm>
          <a:prstGeom prst="rect">
            <a:avLst/>
          </a:prstGeom>
          <a:noFill/>
          <a:ln w="12700" cmpd="sng">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prstClr val="black"/>
                </a:solidFill>
                <a:effectLst/>
                <a:uLnTx/>
                <a:uFillTx/>
                <a:latin typeface="Apple Chancery"/>
                <a:ea typeface="+mn-ea"/>
                <a:cs typeface="Apple Chancery"/>
              </a:rPr>
              <a:t> </a:t>
            </a:r>
            <a:r>
              <a:rPr kumimoji="0" 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Apple Chancery"/>
              </a:rPr>
              <a:t>Names of God</a:t>
            </a:r>
            <a:r>
              <a:rPr kumimoji="0" lang="zh-TW" alt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Apple Chancery"/>
              </a:rPr>
              <a:t> 神的名字</a:t>
            </a:r>
            <a:endParaRPr kumimoji="0" lang="en-US" sz="6000" b="1" i="0" u="none" strike="noStrike" kern="1200" cap="none" spc="0" normalizeH="0" baseline="0" noProof="0" dirty="0">
              <a:ln>
                <a:noFill/>
              </a:ln>
              <a:solidFill>
                <a:srgbClr val="ED7D31"/>
              </a:solidFill>
              <a:effectLst/>
              <a:uLnTx/>
              <a:uFillTx/>
              <a:latin typeface="Garamond"/>
              <a:ea typeface="+mn-ea"/>
              <a:cs typeface="Garamon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D5E523FB-BD39-814F-9704-D0BB49667728}"/>
              </a:ext>
            </a:extLst>
          </p:cNvPr>
          <p:cNvSpPr txBox="1"/>
          <p:nvPr/>
        </p:nvSpPr>
        <p:spPr>
          <a:xfrm>
            <a:off x="6220178" y="1639504"/>
            <a:ext cx="5971822" cy="5206938"/>
          </a:xfrm>
          <a:prstGeom prst="rect">
            <a:avLst/>
          </a:prstGeom>
          <a:noFill/>
          <a:ln>
            <a:solidFill>
              <a:schemeClr val="accent2"/>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Old Testament</a:t>
            </a:r>
            <a:r>
              <a:rPr kumimoji="0" lang="zh-TW" altLang="en-US" sz="24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舊約</a:t>
            </a:r>
            <a:endParaRPr kumimoji="0" lang="en-US" sz="24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25"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Times New Roman" panose="02020603050405020304" pitchFamily="18" charset="0"/>
              </a:rPr>
              <a:t>Elohim: Creator Transcendent One (Gen. 1:1–2:3) </a:t>
            </a:r>
            <a:r>
              <a:rPr kumimoji="0" lang="en-US" sz="2000" b="0" i="0" u="none" strike="noStrike" kern="1200" cap="none" spc="25" normalizeH="0" baseline="0" noProof="0" dirty="0" err="1">
                <a:ln>
                  <a:noFill/>
                </a:ln>
                <a:solidFill>
                  <a:prstClr val="white"/>
                </a:solidFill>
                <a:effectLst/>
                <a:uLnTx/>
                <a:uFillTx/>
                <a:latin typeface="Georgia" panose="02040502050405020303" pitchFamily="18" charset="0"/>
                <a:ea typeface="+mn-ea"/>
                <a:cs typeface="Times New Roman" panose="02020603050405020304" pitchFamily="18" charset="0"/>
              </a:rPr>
              <a:t>以羅欣</a:t>
            </a:r>
            <a:r>
              <a:rPr kumimoji="0" lang="zh-TW" altLang="en-US" sz="2000" b="0" i="0" u="none" strike="noStrike" kern="1200" cap="none" spc="25"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Times New Roman" panose="02020603050405020304" pitchFamily="18" charset="0"/>
              </a:rPr>
              <a:t>：崇高的造物主</a:t>
            </a:r>
            <a:endParaRPr kumimoji="0" lang="en-US" sz="2000" b="0" i="0" u="none" strike="noStrike" kern="1200" cap="none" spc="25" normalizeH="0" baseline="0" noProof="0" dirty="0">
              <a:ln>
                <a:noFill/>
              </a:ln>
              <a:solidFill>
                <a:prstClr val="white"/>
              </a:solidFill>
              <a:effectLst/>
              <a:uLnTx/>
              <a:uFillTx/>
              <a:latin typeface="Georgia" panose="02040502050405020303" pitchFamily="18" charset="0"/>
              <a:ea typeface="+mn-ea"/>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El Shaddai: Mighty One Who Comforts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(Genesis 17:1)</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a:t>
            </a:r>
            <a:r>
              <a:rPr kumimoji="0" lang="zh-TW" altLang="en-US" sz="2000" b="0" i="0" u="none" strike="noStrike" kern="1200" cap="none" spc="25"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Times New Roman" panose="02020603050405020304" pitchFamily="18" charset="0"/>
              </a:rPr>
              <a:t>以利沙代：安慰人的大能者</a:t>
            </a:r>
            <a:endParaRPr kumimoji="0" lang="en-US" altLang="zh-TW" sz="2000" b="0" i="0" u="none" strike="noStrike" kern="1200" cap="none" spc="25"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Adonai: </a:t>
            </a:r>
            <a:r>
              <a:rPr kumimoji="0" lang="en-US" sz="2000" b="0" i="0" u="none" strike="noStrike" kern="1200" cap="none" spc="25"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Times New Roman" panose="02020603050405020304" pitchFamily="18" charset="0"/>
              </a:rPr>
              <a:t>God, Lord of Lords (Deut. 10:17)</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2000" b="0" i="0" u="none" strike="noStrike" kern="1200" cap="none" spc="25" normalizeH="0" baseline="0" noProof="0" dirty="0" err="1">
                <a:ln>
                  <a:noFill/>
                </a:ln>
                <a:solidFill>
                  <a:prstClr val="white"/>
                </a:solidFill>
                <a:effectLst/>
                <a:uLnTx/>
                <a:uFillTx/>
                <a:latin typeface="+mn-lt"/>
                <a:ea typeface="+mn-ea"/>
                <a:cs typeface="Times New Roman" panose="02020603050405020304" pitchFamily="18" charset="0"/>
              </a:rPr>
              <a:t>亞多乃</a:t>
            </a:r>
            <a:r>
              <a:rPr kumimoji="0" lang="zh-TW" altLang="en-US" sz="2000" b="0" i="0" u="none" strike="noStrike" kern="1200" cap="none" spc="25"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Times New Roman" panose="02020603050405020304" pitchFamily="18" charset="0"/>
              </a:rPr>
              <a:t>：神，萬主之主</a:t>
            </a:r>
            <a:endParaRPr kumimoji="0" lang="en-US" sz="2000" b="0" i="0" u="none" strike="noStrike" kern="1200" cap="none" spc="25" normalizeH="0" baseline="0" noProof="0" dirty="0">
              <a:ln>
                <a:noFill/>
              </a:ln>
              <a:solidFill>
                <a:prstClr val="white"/>
              </a:solidFill>
              <a:effectLst/>
              <a:uLnTx/>
              <a:uFillTx/>
              <a:latin typeface="+mn-lt"/>
              <a:ea typeface="+mn-ea"/>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Yahweh: “I AM Who I Am” (Ex. 3:14)</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雅威：我是</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Georgia" panose="02040502050405020303" pitchFamily="18" charset="0"/>
                <a:ea typeface="+mn-ea"/>
                <a:cs typeface="+mn-cs"/>
              </a:rPr>
              <a:t>Tzevaot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Host of Armies (</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mn-cs"/>
              </a:rPr>
              <a:t>1 Samuel 17:45, Luke 2:13-14</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Times New Roman" panose="02020603050405020304" pitchFamily="18" charset="0"/>
                <a:cs typeface="+mn-cs"/>
              </a:rPr>
              <a: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2000" b="0" i="0" u="none" strike="noStrike" kern="1200" cap="none" spc="0" normalizeH="0" baseline="0" noProof="0" dirty="0" err="1">
                <a:ln>
                  <a:noFill/>
                </a:ln>
                <a:solidFill>
                  <a:prstClr val="white"/>
                </a:solidFill>
                <a:effectLst/>
                <a:uLnTx/>
                <a:uFillTx/>
                <a:latin typeface="+mn-lt"/>
                <a:ea typeface="+mn-ea"/>
                <a:cs typeface="+mn-cs"/>
              </a:rPr>
              <a:t>沙巴</a:t>
            </a:r>
            <a:r>
              <a:rPr kumimoji="0" lang="zh-TW" altLang="en-US" sz="2000" b="0"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萬軍之主</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6" name="TextBox 5">
            <a:extLst>
              <a:ext uri="{FF2B5EF4-FFF2-40B4-BE49-F238E27FC236}">
                <a16:creationId xmlns:a16="http://schemas.microsoft.com/office/drawing/2014/main" id="{1085D0EB-8374-9540-84D0-02D8536A3E78}"/>
              </a:ext>
            </a:extLst>
          </p:cNvPr>
          <p:cNvSpPr txBox="1"/>
          <p:nvPr/>
        </p:nvSpPr>
        <p:spPr>
          <a:xfrm>
            <a:off x="237031" y="1639504"/>
            <a:ext cx="5610540" cy="4745273"/>
          </a:xfrm>
          <a:prstGeom prst="rect">
            <a:avLst/>
          </a:prstGeom>
          <a:noFill/>
          <a:ln>
            <a:solidFill>
              <a:schemeClr val="accent2"/>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Gospel of John</a:t>
            </a:r>
            <a:r>
              <a:rPr kumimoji="0" lang="zh-TW" altLang="en-US" sz="24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約翰福音</a:t>
            </a:r>
            <a:endParaRPr kumimoji="0" lang="en-US" sz="24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Bread of Life  6:35</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生命的糧</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The Light of the World 8:12, 9:5</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世界的光</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mn-cs"/>
              </a:rPr>
              <a:t>The Door 10:7</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mn-cs"/>
              </a:rPr>
              <a:t> 門</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The Good Shepherd 10:11, 14</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好牧人</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The Resurrection and the Life 11:25 </a:t>
            </a:r>
            <a:r>
              <a:rPr kumimoji="0" lang="en-US" sz="2000" b="0" i="0" u="none" strike="noStrike" kern="1200" cap="none" spc="0" normalizeH="0" baseline="0" noProof="0" dirty="0" err="1">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復活與生命</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The Way, the Truth and the Life 14:</a:t>
            </a:r>
            <a:r>
              <a:rPr kumimoji="0" lang="en-US" altLang="zh-TW"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6</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道路、真理、生命</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The True Vine 15:1</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真葡萄樹</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2091459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18" y="123951"/>
            <a:ext cx="11085688" cy="1600438"/>
          </a:xfrm>
          <a:prstGeom prst="rect">
            <a:avLst/>
          </a:prstGeom>
          <a:noFill/>
          <a:ln w="12700" cmpd="sng">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prstClr val="black"/>
                </a:solidFill>
                <a:effectLst/>
                <a:uLnTx/>
                <a:uFillTx/>
                <a:latin typeface="Apple Chancery"/>
                <a:ea typeface="+mn-ea"/>
                <a:cs typeface="Apple Chancery"/>
              </a:rPr>
              <a:t> </a:t>
            </a:r>
            <a:r>
              <a:rPr kumimoji="0" 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Apple Chancery"/>
              </a:rPr>
              <a:t>Names of God</a:t>
            </a:r>
            <a:r>
              <a:rPr kumimoji="0" lang="zh-TW" alt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Apple Chancery"/>
              </a:rPr>
              <a:t> 神的名字</a:t>
            </a:r>
            <a:endParaRPr kumimoji="0" lang="en-US" sz="6000" b="1" i="0" u="none" strike="noStrike" kern="1200" cap="none" spc="0" normalizeH="0" baseline="0" noProof="0" dirty="0">
              <a:ln>
                <a:noFill/>
              </a:ln>
              <a:solidFill>
                <a:srgbClr val="ED7D31"/>
              </a:solidFill>
              <a:effectLst/>
              <a:uLnTx/>
              <a:uFillTx/>
              <a:latin typeface="Garamond"/>
              <a:ea typeface="+mn-ea"/>
              <a:cs typeface="Garamon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1085D0EB-8374-9540-84D0-02D8536A3E78}"/>
              </a:ext>
            </a:extLst>
          </p:cNvPr>
          <p:cNvSpPr txBox="1"/>
          <p:nvPr/>
        </p:nvSpPr>
        <p:spPr>
          <a:xfrm>
            <a:off x="741636" y="1446194"/>
            <a:ext cx="10708727" cy="4922245"/>
          </a:xfrm>
          <a:prstGeom prst="rect">
            <a:avLst/>
          </a:prstGeom>
          <a:noFill/>
          <a:ln>
            <a:solidFill>
              <a:schemeClr val="accent2"/>
            </a:solidFill>
          </a:ln>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2">
                  <a:extLst>
                    <a:ext uri="{A12FA001-AC4F-418D-AE19-62706E023703}">
                      <ahyp:hlinkClr xmlns:ahyp="http://schemas.microsoft.com/office/drawing/2018/hyperlinkcolor" xmlns="" val="tx"/>
                    </a:ext>
                  </a:extLst>
                </a:hlinkClick>
              </a:rPr>
              <a:t>Jehovah Jireh</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The LORD our provider (Genesis 22:14)</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耶和華以勒：供應者</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3">
                  <a:extLst>
                    <a:ext uri="{A12FA001-AC4F-418D-AE19-62706E023703}">
                      <ahyp:hlinkClr xmlns:ahyp="http://schemas.microsoft.com/office/drawing/2018/hyperlinkcolor" xmlns="" val="tx"/>
                    </a:ext>
                  </a:extLst>
                </a:hlinkClick>
              </a:rPr>
              <a:t>Jehovah Rapha</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The LORD our Healer (</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4">
                  <a:extLst>
                    <a:ext uri="{A12FA001-AC4F-418D-AE19-62706E023703}">
                      <ahyp:hlinkClr xmlns:ahyp="http://schemas.microsoft.com/office/drawing/2018/hyperlinkcolor" xmlns="" val="tx"/>
                    </a:ext>
                  </a:extLst>
                </a:hlinkClick>
              </a:rPr>
              <a:t>Exodus 15:26</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2000" b="0" i="0" u="none" strike="noStrike" kern="1200" cap="none" spc="0" normalizeH="0" baseline="0" noProof="0" dirty="0" err="1">
                <a:ln>
                  <a:noFill/>
                </a:ln>
                <a:solidFill>
                  <a:prstClr val="white"/>
                </a:solidFill>
                <a:effectLst/>
                <a:uLnTx/>
                <a:uFillTx/>
                <a:latin typeface="+mn-lt"/>
                <a:ea typeface="+mn-ea"/>
                <a:cs typeface="+mn-cs"/>
              </a:rPr>
              <a:t>耶和華拉法</a:t>
            </a:r>
            <a:r>
              <a:rPr kumimoji="0" lang="zh-TW" altLang="en-US" sz="2000" b="0"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：醫治者</a:t>
            </a:r>
            <a:endParaRPr kumimoji="0" lang="en-US" sz="2000" b="0"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white"/>
                </a:solidFill>
                <a:effectLst/>
                <a:uLnTx/>
                <a:uFillTx/>
                <a:latin typeface="Georgia" panose="02040502050405020303" pitchFamily="18" charset="0"/>
                <a:ea typeface="+mn-ea"/>
                <a:cs typeface="+mn-cs"/>
              </a:rPr>
              <a:t>Jehovah </a:t>
            </a:r>
            <a:r>
              <a:rPr kumimoji="0" lang="en-US" sz="2000" b="1" i="0" u="sng" strike="noStrike" kern="1200" cap="none" spc="0" normalizeH="0" baseline="0" noProof="0" dirty="0" err="1">
                <a:ln>
                  <a:noFill/>
                </a:ln>
                <a:solidFill>
                  <a:prstClr val="white"/>
                </a:solidFill>
                <a:effectLst/>
                <a:uLnTx/>
                <a:uFillTx/>
                <a:latin typeface="Georgia" panose="02040502050405020303" pitchFamily="18" charset="0"/>
                <a:ea typeface="+mn-ea"/>
                <a:cs typeface="+mn-cs"/>
              </a:rPr>
              <a:t>Nissi</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The LORD our Banner (</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5">
                  <a:extLst>
                    <a:ext uri="{A12FA001-AC4F-418D-AE19-62706E023703}">
                      <ahyp:hlinkClr xmlns:ahyp="http://schemas.microsoft.com/office/drawing/2018/hyperlinkcolor" xmlns="" val="tx"/>
                    </a:ext>
                  </a:extLst>
                </a:hlinkClick>
              </a:rPr>
              <a:t>Exodus 17:15</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2000" b="0" i="0" u="none" strike="noStrike" kern="1200" cap="none" spc="0" normalizeH="0" baseline="0" noProof="0" dirty="0" err="1">
                <a:ln>
                  <a:noFill/>
                </a:ln>
                <a:solidFill>
                  <a:prstClr val="white"/>
                </a:solidFill>
                <a:effectLst/>
                <a:uLnTx/>
                <a:uFillTx/>
                <a:latin typeface="+mn-lt"/>
                <a:ea typeface="+mn-ea"/>
                <a:cs typeface="+mn-cs"/>
              </a:rPr>
              <a:t>耶和華尼西</a:t>
            </a:r>
            <a:r>
              <a:rPr kumimoji="0" lang="zh-TW" altLang="en-US" sz="2000" b="0"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：旌旗</a:t>
            </a:r>
            <a:endParaRPr kumimoji="0" lang="en-US" sz="2000" b="0"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6">
                  <a:extLst>
                    <a:ext uri="{A12FA001-AC4F-418D-AE19-62706E023703}">
                      <ahyp:hlinkClr xmlns:ahyp="http://schemas.microsoft.com/office/drawing/2018/hyperlinkcolor" xmlns="" val="tx"/>
                    </a:ext>
                  </a:extLst>
                </a:hlinkClick>
              </a:rPr>
              <a:t>Jehovah Shalom</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The LORD our Peace (</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7">
                  <a:extLst>
                    <a:ext uri="{A12FA001-AC4F-418D-AE19-62706E023703}">
                      <ahyp:hlinkClr xmlns:ahyp="http://schemas.microsoft.com/office/drawing/2018/hyperlinkcolor" xmlns="" val="tx"/>
                    </a:ext>
                  </a:extLst>
                </a:hlinkClick>
              </a:rPr>
              <a:t>Judges 6:24</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2000" b="0" i="0" u="none" strike="noStrike" kern="1200" cap="none" spc="0" normalizeH="0" baseline="0" noProof="0" dirty="0" err="1">
                <a:ln>
                  <a:noFill/>
                </a:ln>
                <a:solidFill>
                  <a:prstClr val="white"/>
                </a:solidFill>
                <a:effectLst/>
                <a:uLnTx/>
                <a:uFillTx/>
                <a:latin typeface="+mn-lt"/>
                <a:ea typeface="+mn-ea"/>
                <a:cs typeface="+mn-cs"/>
              </a:rPr>
              <a:t>耶和華沙龍</a:t>
            </a:r>
            <a:r>
              <a:rPr kumimoji="0" lang="zh-TW" altLang="en-US" sz="2000" b="0"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：平安</a:t>
            </a:r>
            <a:endParaRPr kumimoji="0" lang="en-US" sz="2000" b="0"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white"/>
                </a:solidFill>
                <a:effectLst/>
                <a:uLnTx/>
                <a:uFillTx/>
                <a:latin typeface="Georgia" panose="02040502050405020303" pitchFamily="18" charset="0"/>
                <a:ea typeface="+mn-ea"/>
                <a:cs typeface="+mn-cs"/>
              </a:rPr>
              <a:t>Jehovah </a:t>
            </a:r>
            <a:r>
              <a:rPr kumimoji="0" lang="en-US" sz="2000" b="1" i="0" u="sng" strike="noStrike" kern="1200" cap="none" spc="0" normalizeH="0" baseline="0" noProof="0" dirty="0" err="1">
                <a:ln>
                  <a:noFill/>
                </a:ln>
                <a:solidFill>
                  <a:prstClr val="white"/>
                </a:solidFill>
                <a:effectLst/>
                <a:uLnTx/>
                <a:uFillTx/>
                <a:latin typeface="Georgia" panose="02040502050405020303" pitchFamily="18" charset="0"/>
                <a:ea typeface="+mn-ea"/>
                <a:cs typeface="+mn-cs"/>
              </a:rPr>
              <a:t>Rohi</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The LORD our Shepherd (</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8">
                  <a:extLst>
                    <a:ext uri="{A12FA001-AC4F-418D-AE19-62706E023703}">
                      <ahyp:hlinkClr xmlns:ahyp="http://schemas.microsoft.com/office/drawing/2018/hyperlinkcolor" xmlns="" val="tx"/>
                    </a:ext>
                  </a:extLst>
                </a:hlinkClick>
              </a:rPr>
              <a:t>Psalms 23:1</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耶和華羅以：牧者</a:t>
            </a:r>
            <a:endPar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white"/>
                </a:solidFill>
                <a:effectLst/>
                <a:uLnTx/>
                <a:uFillTx/>
                <a:latin typeface="Georgia" panose="02040502050405020303" pitchFamily="18" charset="0"/>
                <a:ea typeface="+mn-ea"/>
                <a:cs typeface="+mn-cs"/>
              </a:rPr>
              <a:t>Jehovah </a:t>
            </a:r>
            <a:r>
              <a:rPr kumimoji="0" lang="en-US" sz="2000" b="1" i="0" u="sng" strike="noStrike" kern="1200" cap="none" spc="0" normalizeH="0" baseline="0" noProof="0" dirty="0" err="1">
                <a:ln>
                  <a:noFill/>
                </a:ln>
                <a:solidFill>
                  <a:prstClr val="white"/>
                </a:solidFill>
                <a:effectLst/>
                <a:uLnTx/>
                <a:uFillTx/>
                <a:latin typeface="Georgia" panose="02040502050405020303" pitchFamily="18" charset="0"/>
                <a:ea typeface="+mn-ea"/>
                <a:cs typeface="+mn-cs"/>
              </a:rPr>
              <a:t>Tsidkenu</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The LORD our Righteousness (</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9">
                  <a:extLst>
                    <a:ext uri="{A12FA001-AC4F-418D-AE19-62706E023703}">
                      <ahyp:hlinkClr xmlns:ahyp="http://schemas.microsoft.com/office/drawing/2018/hyperlinkcolor" xmlns="" val="tx"/>
                    </a:ext>
                  </a:extLst>
                </a:hlinkClick>
              </a:rPr>
              <a:t>Jeremiah 23:6</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2000" b="0" i="0" u="none" strike="noStrike" kern="1200" cap="none" spc="0" normalizeH="0" baseline="0" noProof="0" dirty="0" err="1">
                <a:ln>
                  <a:noFill/>
                </a:ln>
                <a:solidFill>
                  <a:prstClr val="white"/>
                </a:solidFill>
                <a:effectLst/>
                <a:uLnTx/>
                <a:uFillTx/>
                <a:latin typeface="+mn-lt"/>
                <a:ea typeface="+mn-ea"/>
                <a:cs typeface="+mn-cs"/>
              </a:rPr>
              <a:t>耶和華齊根努</a:t>
            </a:r>
            <a:r>
              <a:rPr kumimoji="0" lang="zh-TW" altLang="en-US" sz="2000" b="0"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：公義</a:t>
            </a:r>
            <a:endParaRPr kumimoji="0" lang="en-US" sz="2000" b="0"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white"/>
                </a:solidFill>
                <a:effectLst/>
                <a:uLnTx/>
                <a:uFillTx/>
                <a:latin typeface="Georgia" panose="02040502050405020303" pitchFamily="18" charset="0"/>
                <a:ea typeface="+mn-ea"/>
                <a:cs typeface="+mn-cs"/>
              </a:rPr>
              <a:t>Jehovah Shammah</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The LORD is Here</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10">
                  <a:extLst>
                    <a:ext uri="{A12FA001-AC4F-418D-AE19-62706E023703}">
                      <ahyp:hlinkClr xmlns:ahyp="http://schemas.microsoft.com/office/drawing/2018/hyperlinkcolor" xmlns="" val="tx"/>
                    </a:ext>
                  </a:extLst>
                </a:hlinkClick>
              </a:rPr>
              <a:t>Ezekiel 48:35</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zh-TW" altLang="en-US" sz="2000" b="0"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耶和華沙馬：與我們同在</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r>
            <a:b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br>
            <a:endPar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2994087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618" y="208212"/>
            <a:ext cx="10859871" cy="2215991"/>
          </a:xfrm>
          <a:prstGeom prst="rect">
            <a:avLst/>
          </a:prstGeom>
          <a:noFill/>
          <a:ln w="12700" cmpd="sng">
            <a:solidFill>
              <a:srgbClr val="C55A1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pple Chancery"/>
                <a:ea typeface="+mn-ea"/>
                <a:cs typeface="Apple Chancery"/>
              </a:rPr>
              <a:t> </a:t>
            </a:r>
            <a:r>
              <a:rPr kumimoji="0" lang="en-US" sz="4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Garamond"/>
              </a:rPr>
              <a:t> OUR IDENTITY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Garamond"/>
              </a:rPr>
              <a:t>ACCORDING TO GOD</a:t>
            </a:r>
            <a:r>
              <a:rPr kumimoji="0" lang="zh-TW" altLang="en-US" sz="4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 </a:t>
            </a:r>
            <a:endParaRPr kumimoji="0" lang="en-US" altLang="zh-TW" sz="4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根據神所說的，我們是誰？</a:t>
            </a:r>
            <a:endParaRPr kumimoji="0" lang="en-US" sz="4000" b="1" i="0" u="none" strike="noStrike" kern="1200" cap="none" spc="0" normalizeH="0" baseline="0" noProof="0" dirty="0">
              <a:ln>
                <a:noFill/>
              </a:ln>
              <a:solidFill>
                <a:srgbClr val="ED7D31"/>
              </a:solidFill>
              <a:effectLst/>
              <a:uLnTx/>
              <a:uFillTx/>
              <a:latin typeface="Garamond"/>
              <a:ea typeface="+mn-ea"/>
              <a:cs typeface="Garamon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p:cNvSpPr txBox="1"/>
          <p:nvPr/>
        </p:nvSpPr>
        <p:spPr>
          <a:xfrm>
            <a:off x="0" y="2424203"/>
            <a:ext cx="12074139" cy="3891835"/>
          </a:xfrm>
          <a:prstGeom prst="rect">
            <a:avLst/>
          </a:prstGeom>
          <a:noFill/>
        </p:spPr>
        <p:txBody>
          <a:bodyPr wrap="non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eorgia"/>
                <a:ea typeface="+mn-ea"/>
                <a:cs typeface="Georgia"/>
              </a:rPr>
              <a:t>Child of God (I John 1:12 &amp; 3:1-2)</a:t>
            </a:r>
            <a:r>
              <a:rPr kumimoji="0" lang="zh-TW" altLang="en-US" sz="2800" b="1" i="0" u="none" strike="noStrike" kern="1200" cap="none" spc="0" normalizeH="0" baseline="0" noProof="0" dirty="0">
                <a:ln>
                  <a:noFill/>
                </a:ln>
                <a:solidFill>
                  <a:prstClr val="white"/>
                </a:solidFill>
                <a:effectLst/>
                <a:uLnTx/>
                <a:uFillTx/>
                <a:latin typeface="Georgia"/>
                <a:ea typeface="新細明體" panose="02020500000000000000" pitchFamily="18" charset="-120"/>
                <a:cs typeface="Georgia"/>
              </a:rPr>
              <a:t> 神的兒女</a:t>
            </a:r>
            <a:endParaRPr kumimoji="0" lang="en-US" sz="2800" b="1" i="0" u="none" strike="noStrike" kern="1200" cap="none" spc="0" normalizeH="0" baseline="0" noProof="0" dirty="0">
              <a:ln>
                <a:noFill/>
              </a:ln>
              <a:solidFill>
                <a:prstClr val="white"/>
              </a:solidFill>
              <a:effectLst/>
              <a:uLnTx/>
              <a:uFillTx/>
              <a:latin typeface="Georgia"/>
              <a:ea typeface="+mn-ea"/>
              <a:cs typeface="Georgia"/>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eorgia"/>
                <a:ea typeface="+mn-ea"/>
                <a:cs typeface="Georgia"/>
              </a:rPr>
              <a:t> Citizen of Heaven (Phil. 3:20)</a:t>
            </a:r>
            <a:r>
              <a:rPr kumimoji="0" lang="zh-TW" altLang="en-US" sz="28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 天國的公民</a:t>
            </a:r>
            <a:endParaRPr kumimoji="0" lang="en-US" sz="2800" b="1" i="0" u="none" strike="noStrike" kern="1200" cap="none" spc="0" normalizeH="0" baseline="0" noProof="0" dirty="0">
              <a:ln>
                <a:noFill/>
              </a:ln>
              <a:solidFill>
                <a:srgbClr val="FFFFFF"/>
              </a:solidFill>
              <a:effectLst/>
              <a:uLnTx/>
              <a:uFillTx/>
              <a:latin typeface="Georgia"/>
              <a:ea typeface="+mn-ea"/>
              <a:cs typeface="Georgia"/>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eorgia"/>
                <a:ea typeface="+mn-ea"/>
                <a:cs typeface="Georgia"/>
              </a:rPr>
              <a:t>A Bride (Rev. 21:9, 2 Cor. 11:2)</a:t>
            </a:r>
            <a:r>
              <a:rPr kumimoji="0" lang="zh-TW" altLang="en-US" sz="28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 新婦</a:t>
            </a:r>
            <a:endParaRPr kumimoji="0" lang="en-US" sz="2800" b="1" i="0" u="none" strike="noStrike" kern="1200" cap="none" spc="0" normalizeH="0" baseline="0" noProof="0" dirty="0">
              <a:ln>
                <a:noFill/>
              </a:ln>
              <a:solidFill>
                <a:srgbClr val="FFFFFF"/>
              </a:solidFill>
              <a:effectLst/>
              <a:uLnTx/>
              <a:uFillTx/>
              <a:latin typeface="Georgia"/>
              <a:ea typeface="+mn-ea"/>
              <a:cs typeface="Georgia"/>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eorgia"/>
                <a:ea typeface="+mn-ea"/>
                <a:cs typeface="Georgia"/>
              </a:rPr>
              <a:t>Priest (I Peter 2:9) &amp; Friend (John 15:5)</a:t>
            </a:r>
            <a:r>
              <a:rPr kumimoji="0" lang="zh-TW" altLang="en-US" sz="28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 祭司和朋友</a:t>
            </a:r>
            <a:r>
              <a:rPr kumimoji="0" lang="en-US" sz="2800" b="1" i="0" u="none" strike="noStrike" kern="1200" cap="none" spc="0" normalizeH="0" baseline="0" noProof="0" dirty="0">
                <a:ln>
                  <a:noFill/>
                </a:ln>
                <a:solidFill>
                  <a:srgbClr val="FFFFFF"/>
                </a:solidFill>
                <a:effectLst/>
                <a:uLnTx/>
                <a:uFillTx/>
                <a:latin typeface="Georgia"/>
                <a:ea typeface="+mn-ea"/>
                <a:cs typeface="Georgi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eorgia"/>
                <a:ea typeface="+mn-ea"/>
                <a:cs typeface="Georgia"/>
              </a:rPr>
              <a:t>Saint, Holy, Anointed (Eph. 1:1, II Cor. 1:21 )</a:t>
            </a:r>
            <a:r>
              <a:rPr kumimoji="0" lang="zh-TW" altLang="en-US" sz="28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 聖徒，聖潔的，受膏的</a:t>
            </a:r>
            <a:endParaRPr kumimoji="0" lang="en-US" sz="2800" b="1" i="0" u="none" strike="noStrike" kern="1200" cap="none" spc="0" normalizeH="0" baseline="0" noProof="0" dirty="0">
              <a:ln>
                <a:noFill/>
              </a:ln>
              <a:solidFill>
                <a:srgbClr val="FFFFFF"/>
              </a:solidFill>
              <a:effectLst/>
              <a:uLnTx/>
              <a:uFillTx/>
              <a:latin typeface="Georgia"/>
              <a:ea typeface="+mn-ea"/>
              <a:cs typeface="Georgia"/>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Georgia"/>
              <a:ea typeface="+mn-ea"/>
              <a:cs typeface="Georgia"/>
            </a:endParaRPr>
          </a:p>
        </p:txBody>
      </p:sp>
    </p:spTree>
    <p:extLst>
      <p:ext uri="{BB962C8B-B14F-4D97-AF65-F5344CB8AC3E}">
        <p14:creationId xmlns:p14="http://schemas.microsoft.com/office/powerpoint/2010/main" val="2276381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12962"/>
          <a:stretch/>
        </p:blipFill>
        <p:spPr>
          <a:xfrm>
            <a:off x="555024" y="406400"/>
            <a:ext cx="7156908" cy="3503902"/>
          </a:xfrm>
          <a:prstGeom prst="rect">
            <a:avLst/>
          </a:prstGeom>
          <a:ln w="19050" cmpd="sng">
            <a:solidFill>
              <a:srgbClr val="ED7D31"/>
            </a:solidFill>
          </a:ln>
        </p:spPr>
      </p:pic>
      <p:sp>
        <p:nvSpPr>
          <p:cNvPr id="3" name="TextBox 2"/>
          <p:cNvSpPr txBox="1"/>
          <p:nvPr/>
        </p:nvSpPr>
        <p:spPr>
          <a:xfrm>
            <a:off x="270933" y="4323643"/>
            <a:ext cx="11830756" cy="26161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eorgia"/>
                <a:ea typeface="+mn-ea"/>
                <a:cs typeface="Georgia"/>
              </a:rPr>
              <a:t>“Now, if anyone is enfolded into Christ, </a:t>
            </a:r>
            <a:r>
              <a:rPr kumimoji="0" lang="en-US" sz="2400" b="1" i="1" u="none" strike="noStrike" kern="1200" cap="none" spc="0" normalizeH="0" baseline="0" noProof="0" dirty="0">
                <a:ln>
                  <a:noFill/>
                </a:ln>
                <a:solidFill>
                  <a:srgbClr val="FFFFFF"/>
                </a:solidFill>
                <a:effectLst/>
                <a:uLnTx/>
                <a:uFillTx/>
                <a:latin typeface="Georgia"/>
                <a:ea typeface="+mn-ea"/>
                <a:cs typeface="Georgia"/>
              </a:rPr>
              <a:t>he has become an entirely </a:t>
            </a:r>
            <a:r>
              <a:rPr kumimoji="0" lang="en-US" sz="2400" b="1" i="0" u="none" strike="noStrike" kern="1200" cap="none" spc="0" normalizeH="0" baseline="0" noProof="0" dirty="0">
                <a:ln>
                  <a:noFill/>
                </a:ln>
                <a:solidFill>
                  <a:srgbClr val="FFFFFF"/>
                </a:solidFill>
                <a:effectLst/>
                <a:uLnTx/>
                <a:uFillTx/>
                <a:latin typeface="Georgia"/>
                <a:ea typeface="+mn-ea"/>
                <a:cs typeface="Georgia"/>
              </a:rPr>
              <a:t>new creation. All that is related to the old order has vanished. Behold, everything is fresh and new.</a:t>
            </a:r>
            <a:r>
              <a:rPr kumimoji="0" lang="zh-TW" altLang="en-US" sz="24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a:t>
            </a:r>
            <a:r>
              <a:rPr kumimoji="0" lang="en-US" sz="2400" b="0" i="0" u="none" strike="noStrike" kern="1200" cap="none" spc="0" normalizeH="0" baseline="0" noProof="0" dirty="0">
                <a:ln>
                  <a:noFill/>
                </a:ln>
                <a:solidFill>
                  <a:srgbClr val="FFFFFF"/>
                </a:solidFill>
                <a:effectLst/>
                <a:uLnTx/>
                <a:uFillTx/>
                <a:latin typeface="Georgia"/>
                <a:ea typeface="+mn-ea"/>
                <a:cs typeface="Georgia"/>
              </a:rPr>
              <a:t> </a:t>
            </a:r>
            <a:r>
              <a:rPr kumimoji="0" lang="zh-TW" altLang="en-US" sz="2400" b="0"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             </a:t>
            </a:r>
            <a:r>
              <a:rPr kumimoji="0" lang="en-US" sz="2000" b="1" i="0" u="none" strike="noStrike" kern="1200" cap="none" spc="0" normalizeH="0" baseline="0" noProof="0" dirty="0">
                <a:ln>
                  <a:noFill/>
                </a:ln>
                <a:solidFill>
                  <a:prstClr val="white"/>
                </a:solidFill>
                <a:effectLst/>
                <a:uLnTx/>
                <a:uFillTx/>
                <a:latin typeface="Georgia"/>
                <a:ea typeface="+mn-ea"/>
                <a:cs typeface="Georgia"/>
              </a:rPr>
              <a:t>II Corinthians 5:17  TPT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Georgia"/>
              <a:ea typeface="+mn-ea"/>
              <a:cs typeface="Georgi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solidFill>
                <a:effectLst/>
                <a:uLnTx/>
                <a:uFillTx/>
                <a:latin typeface="+mn-lt"/>
                <a:ea typeface="+mn-ea"/>
                <a:cs typeface="+mn-cs"/>
              </a:rPr>
              <a:t>現在</a:t>
            </a:r>
            <a:r>
              <a:rPr kumimoji="0" lang="zh-TW" altLang="en-US" sz="24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，若有人被基督環繞而進入祂的裡面，他就已經成為全新的創造物。一切舊有的次序都已消失。看哪，一切都是嶄新的。 </a:t>
            </a:r>
            <a:r>
              <a:rPr kumimoji="0" lang="zh-TW" altLang="en-US" sz="2400" b="0"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Georgia"/>
              </a:rPr>
              <a:t>（</a:t>
            </a:r>
            <a:r>
              <a:rPr kumimoji="0" lang="zh-TW" altLang="en-US" sz="2400" b="1" i="0" u="none" strike="noStrike" kern="1200" cap="none" spc="0" normalizeH="0" baseline="0" noProof="0" dirty="0">
                <a:ln>
                  <a:noFill/>
                </a:ln>
                <a:solidFill>
                  <a:prstClr val="white"/>
                </a:solidFill>
                <a:effectLst/>
                <a:uLnTx/>
                <a:uFillTx/>
                <a:latin typeface="Georgia"/>
                <a:ea typeface="新細明體" panose="02020500000000000000" pitchFamily="18" charset="-120"/>
                <a:cs typeface="Georgia"/>
              </a:rPr>
              <a:t>哥林多後書 </a:t>
            </a:r>
            <a:r>
              <a:rPr kumimoji="0" lang="en-US" altLang="zh-TW" sz="2400" b="1" i="0" u="none" strike="noStrike" kern="1200" cap="none" spc="0" normalizeH="0" baseline="0" noProof="0" dirty="0">
                <a:ln>
                  <a:noFill/>
                </a:ln>
                <a:solidFill>
                  <a:prstClr val="white"/>
                </a:solidFill>
                <a:effectLst/>
                <a:uLnTx/>
                <a:uFillTx/>
                <a:latin typeface="Georgia"/>
                <a:ea typeface="新細明體" panose="02020500000000000000" pitchFamily="18" charset="-120"/>
                <a:cs typeface="Georgia"/>
              </a:rPr>
              <a:t>5:17</a:t>
            </a:r>
            <a:r>
              <a:rPr kumimoji="0" lang="zh-TW" altLang="en-US" sz="2400" b="1" i="0" u="none" strike="noStrike" kern="1200" cap="none" spc="0" normalizeH="0" baseline="0" noProof="0" dirty="0">
                <a:ln>
                  <a:noFill/>
                </a:ln>
                <a:solidFill>
                  <a:prstClr val="white"/>
                </a:solidFill>
                <a:effectLst/>
                <a:uLnTx/>
                <a:uFillTx/>
                <a:latin typeface="Georgia"/>
                <a:ea typeface="新細明體" panose="02020500000000000000" pitchFamily="18" charset="-120"/>
                <a:cs typeface="Georgia"/>
              </a:rPr>
              <a:t> </a:t>
            </a:r>
            <a:r>
              <a:rPr kumimoji="0" lang="en-US" altLang="zh-TW" sz="2400" b="0" i="0" u="none" strike="noStrike" kern="1200" cap="none" spc="0" normalizeH="0" baseline="0" noProof="0" dirty="0">
                <a:ln>
                  <a:noFill/>
                </a:ln>
                <a:solidFill>
                  <a:prstClr val="white"/>
                </a:solidFill>
                <a:effectLst/>
                <a:uLnTx/>
                <a:uFillTx/>
                <a:latin typeface="Georgia"/>
                <a:ea typeface="新細明體" panose="02020500000000000000" pitchFamily="18" charset="-120"/>
                <a:cs typeface="Georgia"/>
              </a:rPr>
              <a:t>TPT</a:t>
            </a:r>
            <a:r>
              <a:rPr kumimoji="0" lang="zh-TW" altLang="en-US" sz="2400" b="1" i="0" u="none" strike="noStrike" kern="1200" cap="none" spc="0" normalizeH="0" baseline="0" noProof="0" dirty="0">
                <a:ln>
                  <a:noFill/>
                </a:ln>
                <a:solidFill>
                  <a:prstClr val="white"/>
                </a:solidFill>
                <a:effectLst/>
                <a:uLnTx/>
                <a:uFillTx/>
                <a:latin typeface="Georgia"/>
                <a:ea typeface="新細明體" panose="02020500000000000000" pitchFamily="18" charset="-120"/>
                <a:cs typeface="Georgia"/>
              </a:rPr>
              <a:t>）</a:t>
            </a:r>
            <a:endParaRPr kumimoji="0" lang="en-US" sz="2400" b="1" i="0" u="none" strike="noStrike" kern="1200" cap="none" spc="0" normalizeH="0" baseline="0" noProof="0" dirty="0">
              <a:ln>
                <a:noFill/>
              </a:ln>
              <a:solidFill>
                <a:prstClr val="white"/>
              </a:solidFill>
              <a:effectLst/>
              <a:uLnTx/>
              <a:uFillTx/>
              <a:latin typeface="Georgia"/>
              <a:ea typeface="+mn-ea"/>
              <a:cs typeface="Georgi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Georgia"/>
                <a:ea typeface="+mn-ea"/>
                <a:cs typeface="Georgia"/>
              </a:rPr>
              <a:t>                                                                                                       </a:t>
            </a: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44003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74768" y="1389945"/>
            <a:ext cx="7267354" cy="36223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594485" y="189140"/>
            <a:ext cx="3190297" cy="1938992"/>
          </a:xfrm>
          <a:prstGeom prst="rect">
            <a:avLst/>
          </a:prstGeom>
          <a:noFill/>
          <a:ln>
            <a:solidFill>
              <a:schemeClr val="accent2"/>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mn-ea"/>
                <a:cs typeface="Garamond"/>
              </a:rPr>
              <a:t>SHAME</a:t>
            </a:r>
            <a:r>
              <a:rPr kumimoji="0" lang="zh-TW" alt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 </a:t>
            </a:r>
            <a:endParaRPr kumimoji="0" lang="en-US" altLang="zh-TW"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羞恥</a:t>
            </a:r>
            <a:endParaRPr kumimoji="0" 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mn-ea"/>
              <a:cs typeface="Garamond"/>
            </a:endParaRPr>
          </a:p>
        </p:txBody>
      </p:sp>
      <p:sp>
        <p:nvSpPr>
          <p:cNvPr id="3" name="TextBox 2">
            <a:extLst>
              <a:ext uri="{FF2B5EF4-FFF2-40B4-BE49-F238E27FC236}">
                <a16:creationId xmlns:a16="http://schemas.microsoft.com/office/drawing/2014/main" id="{21FFB0F7-197C-8443-89E4-5383E329EA76}"/>
              </a:ext>
            </a:extLst>
          </p:cNvPr>
          <p:cNvSpPr txBox="1"/>
          <p:nvPr/>
        </p:nvSpPr>
        <p:spPr>
          <a:xfrm>
            <a:off x="1106312" y="5012267"/>
            <a:ext cx="1092764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Stupid, ill-behaved, rebellious, shameful, ugly, deserving of bad things, lazy, wrong gender, unforgiveable, unlovable, unwanted, always sick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mn-lt"/>
                <a:ea typeface="+mn-ea"/>
                <a:cs typeface="+mn-cs"/>
              </a:rPr>
              <a:t>笨</a:t>
            </a:r>
            <a:r>
              <a:rPr kumimoji="0" lang="zh-TW" altLang="en-US" sz="24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，不乖，悖逆，可恥，醜，罪有應得，懶惰，性別錯了，無可原諒，不可愛，沒人要，體弱多病</a:t>
            </a:r>
            <a:endParaRPr kumimoji="0" lang="en-US" sz="2400" b="1" i="0" u="none" strike="noStrike" kern="1200" cap="none" spc="0" normalizeH="0" baseline="0" noProof="0" dirty="0">
              <a:ln>
                <a:noFill/>
              </a:ln>
              <a:solidFill>
                <a:prstClr val="white"/>
              </a:solidFill>
              <a:effectLst/>
              <a:uLnTx/>
              <a:uFillTx/>
              <a:latin typeface="+mn-lt"/>
              <a:ea typeface="+mn-ea"/>
              <a:cs typeface="+mn-cs"/>
            </a:endParaRPr>
          </a:p>
        </p:txBody>
      </p:sp>
    </p:spTree>
    <p:extLst>
      <p:ext uri="{BB962C8B-B14F-4D97-AF65-F5344CB8AC3E}">
        <p14:creationId xmlns:p14="http://schemas.microsoft.com/office/powerpoint/2010/main" val="423591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ce in Mandarin copy.jpg">
            <a:extLst>
              <a:ext uri="{FF2B5EF4-FFF2-40B4-BE49-F238E27FC236}">
                <a16:creationId xmlns:a16="http://schemas.microsoft.com/office/drawing/2014/main" id="{8453D7B9-DCE8-DF4A-BA82-E781CD8396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762" y="275021"/>
            <a:ext cx="5035482" cy="5035482"/>
          </a:xfrm>
          <a:prstGeom prst="rect">
            <a:avLst/>
          </a:prstGeom>
        </p:spPr>
      </p:pic>
      <p:sp>
        <p:nvSpPr>
          <p:cNvPr id="5" name="Rectangle 4">
            <a:extLst>
              <a:ext uri="{FF2B5EF4-FFF2-40B4-BE49-F238E27FC236}">
                <a16:creationId xmlns:a16="http://schemas.microsoft.com/office/drawing/2014/main" id="{1EF95A04-7F65-4945-A7C6-DBE3BA7C67DD}"/>
              </a:ext>
            </a:extLst>
          </p:cNvPr>
          <p:cNvSpPr/>
          <p:nvPr/>
        </p:nvSpPr>
        <p:spPr>
          <a:xfrm>
            <a:off x="5650532" y="2966059"/>
            <a:ext cx="5904089" cy="3539430"/>
          </a:xfrm>
          <a:prstGeom prst="rect">
            <a:avLst/>
          </a:prstGeom>
          <a:ln w="28575">
            <a:solidFill>
              <a:schemeClr val="bg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Georgia"/>
                <a:ea typeface="+mn-ea"/>
                <a:cs typeface="Georgia"/>
              </a:rPr>
              <a:t>“The active, tangible love of God revealed to and through us. It empowers us to live holy, overcoming lives and to fulfill the Great Commandments and the Great Commission.”</a:t>
            </a:r>
          </a:p>
        </p:txBody>
      </p:sp>
      <p:sp>
        <p:nvSpPr>
          <p:cNvPr id="3" name="TextBox 2">
            <a:extLst>
              <a:ext uri="{FF2B5EF4-FFF2-40B4-BE49-F238E27FC236}">
                <a16:creationId xmlns:a16="http://schemas.microsoft.com/office/drawing/2014/main" id="{AB567D68-F0B4-B14E-A72F-A5380841588E}"/>
              </a:ext>
            </a:extLst>
          </p:cNvPr>
          <p:cNvSpPr txBox="1"/>
          <p:nvPr/>
        </p:nvSpPr>
        <p:spPr>
          <a:xfrm>
            <a:off x="5534918" y="275021"/>
            <a:ext cx="6750566" cy="2554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mn-lt"/>
                <a:ea typeface="+mn-ea"/>
                <a:cs typeface="+mn-cs"/>
              </a:rPr>
              <a:t>神主動的</a:t>
            </a:r>
            <a:r>
              <a:rPr kumimoji="0" lang="zh-TW" altLang="en-US"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、可感受到的愛，</a:t>
            </a:r>
            <a:endParaRPr kumimoji="0" lang="en-US" altLang="zh-TW"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是向著我們顯明的，也是藉著</a:t>
            </a:r>
            <a:endParaRPr kumimoji="0" lang="en-US" altLang="zh-TW"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我們顯明的。它給予我們力量，</a:t>
            </a:r>
            <a:endParaRPr kumimoji="0" lang="en-US" altLang="zh-TW"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mn-lt"/>
                <a:ea typeface="+mn-ea"/>
                <a:cs typeface="+mn-cs"/>
              </a:rPr>
              <a:t>使我們能夠活出聖潔</a:t>
            </a:r>
            <a:r>
              <a:rPr kumimoji="0" lang="zh-TW" altLang="en-US"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、得勝的生命，</a:t>
            </a:r>
            <a:endParaRPr kumimoji="0" lang="en-US" altLang="zh-TW"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新細明體" panose="02020500000000000000" pitchFamily="18" charset="-120"/>
                <a:ea typeface="新細明體" panose="02020500000000000000" pitchFamily="18" charset="-120"/>
                <a:cs typeface="+mn-cs"/>
              </a:rPr>
              <a:t>並完成最大的誡命和大使命。</a:t>
            </a:r>
            <a:endParaRPr kumimoji="0" lang="en-US" sz="3200" b="1" i="0" u="none" strike="noStrike" kern="1200" cap="none" spc="0" normalizeH="0" baseline="0" noProof="0" dirty="0">
              <a:ln>
                <a:noFill/>
              </a:ln>
              <a:solidFill>
                <a:prstClr val="white"/>
              </a:solidFill>
              <a:effectLst/>
              <a:uLnTx/>
              <a:uFillTx/>
              <a:latin typeface="+mn-lt"/>
              <a:ea typeface="+mn-ea"/>
              <a:cs typeface="+mn-cs"/>
            </a:endParaRPr>
          </a:p>
        </p:txBody>
      </p:sp>
    </p:spTree>
    <p:extLst>
      <p:ext uri="{BB962C8B-B14F-4D97-AF65-F5344CB8AC3E}">
        <p14:creationId xmlns:p14="http://schemas.microsoft.com/office/powerpoint/2010/main" val="1105725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89622" y="272980"/>
            <a:ext cx="12185527" cy="230832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Garamond"/>
              </a:rPr>
              <a:t>Transformed Mind</a:t>
            </a:r>
            <a:r>
              <a:rPr kumimoji="0" lang="zh-TW" alt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 更新的思想</a:t>
            </a:r>
            <a:endParaRPr kumimoji="0" 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Garamon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eorgia"/>
                <a:ea typeface="+mn-ea"/>
                <a:cs typeface="Georgia"/>
              </a:rPr>
              <a:t>Romans 12:2 NASB</a:t>
            </a:r>
            <a:endParaRPr kumimoji="0" lang="en-US" sz="2400" b="0" i="0" u="none" strike="noStrike" kern="1200" cap="none" spc="0" normalizeH="0" baseline="0" noProof="0" dirty="0">
              <a:ln>
                <a:noFill/>
              </a:ln>
              <a:solidFill>
                <a:prstClr val="white"/>
              </a:solidFill>
              <a:effectLst/>
              <a:uLnTx/>
              <a:uFillTx/>
              <a:latin typeface="Georgia"/>
              <a:ea typeface="+mn-ea"/>
              <a:cs typeface="Georgia"/>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Garamond"/>
            </a:endParaRPr>
          </a:p>
        </p:txBody>
      </p:sp>
      <p:sp>
        <p:nvSpPr>
          <p:cNvPr id="4" name="TextBox 3"/>
          <p:cNvSpPr txBox="1"/>
          <p:nvPr/>
        </p:nvSpPr>
        <p:spPr>
          <a:xfrm>
            <a:off x="189112" y="1662104"/>
            <a:ext cx="10467599" cy="5078313"/>
          </a:xfrm>
          <a:prstGeom prst="rect">
            <a:avLst/>
          </a:prstGeom>
          <a:noFill/>
          <a:ln w="19050" cmpd="sng">
            <a:solidFill>
              <a:srgbClr val="C55A1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eorgia"/>
                <a:ea typeface="+mn-ea"/>
                <a:cs typeface="Georgia"/>
              </a:rPr>
              <a:t>“And do not be conformed to this world, but be transformed by the renewing of your mind, so that you may prove what the will of God is, that which is good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eorgia"/>
                <a:ea typeface="+mn-ea"/>
                <a:cs typeface="Georgia"/>
              </a:rPr>
              <a:t>and acceptable and perfect.”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eorgia"/>
                <a:ea typeface="+mn-ea"/>
                <a:cs typeface="Georgi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不要效法這個世界，只要心意更新</a:t>
            </a:r>
            <a:endParaRPr kumimoji="0" lang="en-US" altLang="zh-TW" sz="36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而變化，叫你們察驗何為神的善良</a:t>
            </a:r>
            <a:endParaRPr kumimoji="0" lang="en-US" altLang="zh-TW" sz="36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Georgia"/>
                <a:ea typeface="新細明體" panose="02020500000000000000" pitchFamily="18" charset="-120"/>
                <a:cs typeface="Georgia"/>
              </a:rPr>
              <a:t>、純全、可喜悅的旨意。</a:t>
            </a:r>
            <a:endParaRPr kumimoji="0" lang="en-US" sz="3600" b="1" i="0" u="none" strike="noStrike" kern="1200" cap="none" spc="0" normalizeH="0" baseline="0" noProof="0" dirty="0">
              <a:ln>
                <a:noFill/>
              </a:ln>
              <a:solidFill>
                <a:srgbClr val="FFFFFF"/>
              </a:solidFill>
              <a:effectLst/>
              <a:uLnTx/>
              <a:uFillTx/>
              <a:latin typeface="Georgia"/>
              <a:ea typeface="+mn-ea"/>
              <a:cs typeface="Georgia"/>
            </a:endParaRPr>
          </a:p>
        </p:txBody>
      </p:sp>
      <p:pic>
        <p:nvPicPr>
          <p:cNvPr id="5" name="Picture 4"/>
          <p:cNvPicPr>
            <a:picLocks noChangeAspect="1"/>
          </p:cNvPicPr>
          <p:nvPr/>
        </p:nvPicPr>
        <p:blipFill>
          <a:blip r:embed="rId2"/>
          <a:stretch>
            <a:fillRect/>
          </a:stretch>
        </p:blipFill>
        <p:spPr>
          <a:xfrm>
            <a:off x="7161735" y="3748119"/>
            <a:ext cx="4734170" cy="299229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48790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485" y="313318"/>
            <a:ext cx="8680581" cy="1015663"/>
          </a:xfrm>
          <a:prstGeom prst="rect">
            <a:avLst/>
          </a:prstGeom>
          <a:noFill/>
          <a:ln w="28575">
            <a:solidFill>
              <a:schemeClr val="accent2"/>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mn-ea"/>
                <a:cs typeface="Garamond"/>
              </a:rPr>
              <a:t>My New Name</a:t>
            </a:r>
            <a:r>
              <a:rPr kumimoji="0" lang="zh-TW" alt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 我的新名</a:t>
            </a:r>
            <a:r>
              <a:rPr kumimoji="0" 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mn-ea"/>
                <a:cs typeface="Garamond"/>
              </a:rPr>
              <a:t> </a:t>
            </a:r>
          </a:p>
        </p:txBody>
      </p:sp>
      <p:sp>
        <p:nvSpPr>
          <p:cNvPr id="3" name="TextBox 2">
            <a:extLst>
              <a:ext uri="{FF2B5EF4-FFF2-40B4-BE49-F238E27FC236}">
                <a16:creationId xmlns:a16="http://schemas.microsoft.com/office/drawing/2014/main" id="{453FBCF2-E76A-EE43-8B75-30C30A7C842C}"/>
              </a:ext>
            </a:extLst>
          </p:cNvPr>
          <p:cNvSpPr txBox="1"/>
          <p:nvPr/>
        </p:nvSpPr>
        <p:spPr>
          <a:xfrm>
            <a:off x="3759199" y="1958033"/>
            <a:ext cx="6120387" cy="2308324"/>
          </a:xfrm>
          <a:prstGeom prst="rect">
            <a:avLst/>
          </a:prstGeom>
          <a:noFill/>
          <a:ln w="28575">
            <a:solidFill>
              <a:schemeClr val="accent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“Light Victorious”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prstClr val="white"/>
                </a:solidFill>
                <a:effectLst/>
                <a:uLnTx/>
                <a:uFillTx/>
                <a:latin typeface="Georgia" panose="02040502050405020303" pitchFamily="18" charset="0"/>
                <a:ea typeface="+mn-ea"/>
                <a:cs typeface="+mn-cs"/>
              </a:rPr>
              <a:t>得勝的光</a:t>
            </a:r>
            <a:endParaRPr kumimoji="0" lang="en-US" sz="48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6" name="TextBox 5">
            <a:extLst>
              <a:ext uri="{FF2B5EF4-FFF2-40B4-BE49-F238E27FC236}">
                <a16:creationId xmlns:a16="http://schemas.microsoft.com/office/drawing/2014/main" id="{EE2114A8-D858-F54E-9ED4-30C8AE4F3C72}"/>
              </a:ext>
            </a:extLst>
          </p:cNvPr>
          <p:cNvSpPr txBox="1"/>
          <p:nvPr/>
        </p:nvSpPr>
        <p:spPr>
          <a:xfrm>
            <a:off x="5221110" y="4564323"/>
            <a:ext cx="6120387" cy="830997"/>
          </a:xfrm>
          <a:prstGeom prst="rect">
            <a:avLst/>
          </a:prstGeom>
          <a:noFill/>
          <a:ln w="28575">
            <a:solidFill>
              <a:schemeClr val="accent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Elaine Victoria</a:t>
            </a:r>
          </a:p>
        </p:txBody>
      </p:sp>
    </p:spTree>
    <p:extLst>
      <p:ext uri="{BB962C8B-B14F-4D97-AF65-F5344CB8AC3E}">
        <p14:creationId xmlns:p14="http://schemas.microsoft.com/office/powerpoint/2010/main" val="292066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485" y="324607"/>
            <a:ext cx="7518405" cy="1015663"/>
          </a:xfrm>
          <a:prstGeom prst="rect">
            <a:avLst/>
          </a:prstGeom>
          <a:noFill/>
          <a:ln w="19050">
            <a:solidFill>
              <a:schemeClr val="accent2"/>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mn-ea"/>
                <a:cs typeface="Garamond"/>
              </a:rPr>
              <a:t>3 Questions</a:t>
            </a:r>
            <a:r>
              <a:rPr kumimoji="0" lang="zh-TW" alt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 三個問題</a:t>
            </a:r>
            <a:r>
              <a:rPr kumimoji="0" 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mn-ea"/>
                <a:cs typeface="Garamond"/>
              </a:rPr>
              <a:t> </a:t>
            </a:r>
          </a:p>
        </p:txBody>
      </p:sp>
      <p:sp>
        <p:nvSpPr>
          <p:cNvPr id="4" name="TextBox 3">
            <a:extLst>
              <a:ext uri="{FF2B5EF4-FFF2-40B4-BE49-F238E27FC236}">
                <a16:creationId xmlns:a16="http://schemas.microsoft.com/office/drawing/2014/main" id="{9AB2AD5D-A2E9-D74D-8D33-178BBD56BED3}"/>
              </a:ext>
            </a:extLst>
          </p:cNvPr>
          <p:cNvSpPr txBox="1"/>
          <p:nvPr/>
        </p:nvSpPr>
        <p:spPr>
          <a:xfrm>
            <a:off x="451596" y="2136338"/>
            <a:ext cx="10870268" cy="4247317"/>
          </a:xfrm>
          <a:prstGeom prst="rect">
            <a:avLst/>
          </a:prstGeom>
          <a:noFill/>
          <a:ln w="12700" cmpd="sng">
            <a:noFill/>
          </a:ln>
        </p:spPr>
        <p:txBody>
          <a:bodyPr wrap="square" rtlCol="0">
            <a:spAutoFit/>
          </a:bodyPr>
          <a:lstStyle/>
          <a:p>
            <a:pPr marL="914400" marR="0" lvl="0" indent="-914400" algn="ctr" defTabSz="914400" rtl="0" eaLnBrk="1" fontAlgn="auto" latinLnBrk="0" hangingPunct="1">
              <a:lnSpc>
                <a:spcPct val="100000"/>
              </a:lnSpc>
              <a:spcBef>
                <a:spcPts val="0"/>
              </a:spcBef>
              <a:spcAft>
                <a:spcPts val="0"/>
              </a:spcAft>
              <a:buClrTx/>
              <a:buSzTx/>
              <a:buFontTx/>
              <a:buAutoNum type="arabicPeriod"/>
              <a:tabLst/>
              <a:defRPr/>
            </a:pPr>
            <a:r>
              <a:rPr kumimoji="0" 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rPr>
              <a:t>What Label Have You Believed About Yourself?</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rPr>
              <a:t>你相信了什麼關於你的標籤</a:t>
            </a:r>
            <a:r>
              <a:rPr kumimoji="0" lang="zh-TW" alt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新細明體" panose="02020500000000000000" pitchFamily="18" charset="-120"/>
                <a:cs typeface="Apple Chancery"/>
              </a:rPr>
              <a:t>？</a:t>
            </a:r>
            <a:endParaRPr kumimoji="0" lang="en-US" sz="5400" b="1" i="0" u="none" strike="noStrike" kern="1200" cap="none" spc="0" normalizeH="0" baseline="0" noProof="0" dirty="0">
              <a:ln>
                <a:noFill/>
              </a:ln>
              <a:solidFill>
                <a:srgbClr val="ED7D31"/>
              </a:solidFill>
              <a:effectLst/>
              <a:uLnTx/>
              <a:uFillTx/>
              <a:latin typeface="Garamond"/>
              <a:ea typeface="+mn-ea"/>
              <a:cs typeface="Garamon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8588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485" y="324607"/>
            <a:ext cx="7518405" cy="1015663"/>
          </a:xfrm>
          <a:prstGeom prst="rect">
            <a:avLst/>
          </a:prstGeom>
          <a:noFill/>
          <a:ln w="19050">
            <a:solidFill>
              <a:schemeClr val="accent2"/>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mn-ea"/>
                <a:cs typeface="Garamond"/>
              </a:rPr>
              <a:t>3 Questions</a:t>
            </a:r>
            <a:r>
              <a:rPr kumimoji="0" lang="zh-TW" alt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 三個問題</a:t>
            </a:r>
            <a:r>
              <a:rPr kumimoji="0" lang="en-US" sz="6000" b="1" i="0" u="none" strike="noStrike" kern="1200" cap="none" spc="0" normalizeH="0" baseline="0" noProof="0" dirty="0">
                <a:ln w="19050">
                  <a:solidFill>
                    <a:srgbClr val="44546A">
                      <a:tint val="1000"/>
                    </a:srgbClr>
                  </a:solidFill>
                  <a:prstDash val="solid"/>
                </a:ln>
                <a:solidFill>
                  <a:srgbClr val="A5A5A5"/>
                </a:solidFill>
                <a:effectLst>
                  <a:outerShdw blurRad="50000" dist="50800" dir="7500000" algn="tl">
                    <a:srgbClr val="000000">
                      <a:shade val="5000"/>
                      <a:alpha val="35000"/>
                    </a:srgbClr>
                  </a:outerShdw>
                </a:effectLst>
                <a:uLnTx/>
                <a:uFillTx/>
                <a:latin typeface="Garamond"/>
                <a:ea typeface="+mn-ea"/>
                <a:cs typeface="Garamond"/>
              </a:rPr>
              <a:t> </a:t>
            </a:r>
          </a:p>
        </p:txBody>
      </p:sp>
      <p:sp>
        <p:nvSpPr>
          <p:cNvPr id="5" name="TextBox 4">
            <a:extLst>
              <a:ext uri="{FF2B5EF4-FFF2-40B4-BE49-F238E27FC236}">
                <a16:creationId xmlns:a16="http://schemas.microsoft.com/office/drawing/2014/main" id="{68E12E8A-4EAF-9046-B927-3E26A6725D79}"/>
              </a:ext>
            </a:extLst>
          </p:cNvPr>
          <p:cNvSpPr txBox="1"/>
          <p:nvPr/>
        </p:nvSpPr>
        <p:spPr>
          <a:xfrm>
            <a:off x="462885" y="2136338"/>
            <a:ext cx="10870268" cy="4247317"/>
          </a:xfrm>
          <a:prstGeom prst="rect">
            <a:avLst/>
          </a:prstGeom>
          <a:noFill/>
          <a:ln w="12700" cmpd="sng">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rPr>
              <a:t>2. What ”Name” Does God want you to Embrace?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rPr>
              <a:t>神希望你全心接受哪一個名字</a:t>
            </a:r>
            <a:r>
              <a:rPr kumimoji="0" lang="zh-TW" altLang="en-US" sz="5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新細明體" panose="02020500000000000000" pitchFamily="18" charset="-120"/>
                <a:cs typeface="Apple Chancery"/>
              </a:rPr>
              <a:t>？</a:t>
            </a:r>
            <a:endParaRPr kumimoji="0" lang="en-US" sz="5400" b="1" i="0" u="none" strike="noStrike" kern="1200" cap="none" spc="0" normalizeH="0" baseline="0" noProof="0" dirty="0">
              <a:ln>
                <a:noFill/>
              </a:ln>
              <a:solidFill>
                <a:srgbClr val="ED7D31"/>
              </a:solidFill>
              <a:effectLst/>
              <a:uLnTx/>
              <a:uFillTx/>
              <a:latin typeface="Garamond"/>
              <a:ea typeface="+mn-ea"/>
              <a:cs typeface="Garamon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4671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9955" y="242283"/>
            <a:ext cx="11266311" cy="1538883"/>
          </a:xfrm>
          <a:prstGeom prst="rect">
            <a:avLst/>
          </a:prstGeom>
          <a:noFill/>
          <a:ln w="28575" cmpd="sng">
            <a:solidFill>
              <a:srgbClr val="C55A1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rPr>
              <a:t>3. Who Do You Need To Know God as Right Now?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mn-ea"/>
                <a:cs typeface="Apple Chancery"/>
              </a:rPr>
              <a:t>你現在最需要認識神的哪一個身分</a:t>
            </a:r>
            <a:r>
              <a:rPr kumimoji="0" lang="zh-TW" altLang="en-US" sz="4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Apple Chancery"/>
                <a:ea typeface="新細明體" panose="02020500000000000000" pitchFamily="18" charset="-120"/>
                <a:cs typeface="Apple Chancery"/>
              </a:rPr>
              <a:t>？</a:t>
            </a:r>
            <a:endParaRPr kumimoji="0" lang="en-US" sz="4000" b="1" i="0" u="none" strike="noStrike" kern="1200" cap="none" spc="0" normalizeH="0" baseline="0" noProof="0" dirty="0">
              <a:ln>
                <a:noFill/>
              </a:ln>
              <a:solidFill>
                <a:srgbClr val="ED7D31"/>
              </a:solidFill>
              <a:effectLst/>
              <a:uLnTx/>
              <a:uFillTx/>
              <a:latin typeface="Garamond"/>
              <a:ea typeface="+mn-ea"/>
              <a:cs typeface="Garamond"/>
            </a:endParaRPr>
          </a:p>
        </p:txBody>
      </p:sp>
      <p:sp>
        <p:nvSpPr>
          <p:cNvPr id="5" name="TextBox 4">
            <a:extLst>
              <a:ext uri="{FF2B5EF4-FFF2-40B4-BE49-F238E27FC236}">
                <a16:creationId xmlns:a16="http://schemas.microsoft.com/office/drawing/2014/main" id="{DE86EBA4-A006-5541-BF34-184EB85F23A7}"/>
              </a:ext>
            </a:extLst>
          </p:cNvPr>
          <p:cNvSpPr txBox="1"/>
          <p:nvPr/>
        </p:nvSpPr>
        <p:spPr>
          <a:xfrm>
            <a:off x="135751" y="1964709"/>
            <a:ext cx="6307252" cy="421435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Banner</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旌旗</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Healer</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醫治者</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Provider</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供應者</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Peace</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平安</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Commander of Angel Armies</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天軍的統帥</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Lord of  Righteousness </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公義的神</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Mighty One Who Nurtures</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撫育人的大能者</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3" name="TextBox 2">
            <a:extLst>
              <a:ext uri="{FF2B5EF4-FFF2-40B4-BE49-F238E27FC236}">
                <a16:creationId xmlns:a16="http://schemas.microsoft.com/office/drawing/2014/main" id="{24F1732A-C2CE-D64E-800C-1B058D6ACCAA}"/>
              </a:ext>
            </a:extLst>
          </p:cNvPr>
          <p:cNvSpPr txBox="1"/>
          <p:nvPr/>
        </p:nvSpPr>
        <p:spPr>
          <a:xfrm>
            <a:off x="6091196" y="1964709"/>
            <a:ext cx="5896165" cy="3929281"/>
          </a:xfrm>
          <a:prstGeom prst="rect">
            <a:avLst/>
          </a:prstGeom>
          <a:noFill/>
        </p:spPr>
        <p:txBody>
          <a:bodyPr wrap="non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The Way, Truth,  Life </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道路、真理、生命</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Bread of Life</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生命的糧</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The Light of the world </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世界的光</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The Good Shepherd </a:t>
            </a:r>
            <a:r>
              <a:rPr kumimoji="0" lang="en-US" sz="2300" b="1" i="0" u="none" strike="noStrike" kern="1200" cap="none" spc="0" normalizeH="0" baseline="0" noProof="0" dirty="0" err="1">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好牧人</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Comforter</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安慰者</a:t>
            </a:r>
            <a:endPar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Advocate </a:t>
            </a:r>
            <a:r>
              <a:rPr kumimoji="0" lang="zh-TW" altLang="en-US"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rPr>
              <a:t> 辯護者</a:t>
            </a:r>
            <a:endParaRPr kumimoji="0" lang="en-US" altLang="zh-TW" sz="2300" b="1" i="0" u="none" strike="noStrike" kern="1200" cap="none" spc="0" normalizeH="0" baseline="0" noProof="0" dirty="0">
              <a:ln>
                <a:noFill/>
              </a:ln>
              <a:solidFill>
                <a:prstClr val="white"/>
              </a:solidFill>
              <a:effectLst/>
              <a:uLnTx/>
              <a:uFillTx/>
              <a:latin typeface="Georgia" panose="02040502050405020303" pitchFamily="18" charset="0"/>
              <a:ea typeface="PMingLiU" panose="02020500000000000000" pitchFamily="18" charset="-120"/>
              <a:cs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Your Savior</a:t>
            </a:r>
            <a:r>
              <a:rPr kumimoji="0" lang="zh-TW" altLang="en-US" sz="3200" b="1" i="0" u="none" strike="noStrike" kern="1200" cap="none" spc="0" normalizeH="0" baseline="0" noProof="0" dirty="0">
                <a:ln>
                  <a:noFill/>
                </a:ln>
                <a:solidFill>
                  <a:prstClr val="white"/>
                </a:solidFill>
                <a:effectLst/>
                <a:uLnTx/>
                <a:uFillTx/>
                <a:latin typeface="Georgia" panose="02040502050405020303" pitchFamily="18" charset="0"/>
                <a:ea typeface="新細明體" panose="02020500000000000000" pitchFamily="18" charset="-120"/>
                <a:cs typeface="+mn-cs"/>
              </a:rPr>
              <a:t> 救主</a:t>
            </a:r>
            <a:endParaRPr kumimoji="0" lang="en-US" sz="32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4136754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644" y="275245"/>
            <a:ext cx="10870268" cy="1323439"/>
          </a:xfrm>
          <a:prstGeom prst="rect">
            <a:avLst/>
          </a:prstGeom>
          <a:noFill/>
          <a:ln w="28575" cmpd="sng">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prstClr val="black"/>
                </a:solidFill>
                <a:effectLst/>
                <a:uLnTx/>
                <a:uFillTx/>
                <a:latin typeface="Apple Chancery"/>
                <a:ea typeface="+mn-ea"/>
                <a:cs typeface="Apple Chancery"/>
              </a:rPr>
              <a:t> </a:t>
            </a:r>
            <a:r>
              <a:rPr kumimoji="0" 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Garamond"/>
              </a:rPr>
              <a:t> Prayer</a:t>
            </a:r>
            <a:r>
              <a:rPr kumimoji="0" lang="zh-TW" altLang="en-US" sz="6000" b="1" i="0" u="none" strike="noStrike" kern="1200" cap="none" spc="0" normalizeH="0" baseline="0" noProof="0" dirty="0">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新細明體" panose="02020500000000000000" pitchFamily="18" charset="-120"/>
                <a:cs typeface="Garamond"/>
              </a:rPr>
              <a:t> </a:t>
            </a:r>
            <a:r>
              <a:rPr kumimoji="0" lang="en-US" sz="6000" b="1" i="0" u="none" strike="noStrike" kern="1200" cap="none" spc="0" normalizeH="0" baseline="0" noProof="0" dirty="0" err="1">
                <a:ln w="19050">
                  <a:solidFill>
                    <a:srgbClr val="44546A">
                      <a:tint val="1000"/>
                    </a:srgbClr>
                  </a:solidFill>
                  <a:prstDash val="solid"/>
                </a:ln>
                <a:solidFill>
                  <a:srgbClr val="ED7D31"/>
                </a:solidFill>
                <a:effectLst>
                  <a:outerShdw blurRad="50000" dist="50800" dir="7500000" algn="tl">
                    <a:srgbClr val="000000">
                      <a:shade val="5000"/>
                      <a:alpha val="35000"/>
                    </a:srgbClr>
                  </a:outerShdw>
                </a:effectLst>
                <a:uLnTx/>
                <a:uFillTx/>
                <a:latin typeface="Garamond"/>
                <a:ea typeface="+mn-ea"/>
                <a:cs typeface="Garamond"/>
              </a:rPr>
              <a:t>禱告</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B732BB4B-6F70-9B4D-94A0-2A0532E72421}"/>
              </a:ext>
            </a:extLst>
          </p:cNvPr>
          <p:cNvPicPr>
            <a:picLocks noChangeAspect="1"/>
          </p:cNvPicPr>
          <p:nvPr/>
        </p:nvPicPr>
        <p:blipFill rotWithShape="1">
          <a:blip r:embed="rId2"/>
          <a:srcRect b="12962"/>
          <a:stretch/>
        </p:blipFill>
        <p:spPr>
          <a:xfrm>
            <a:off x="1172423" y="1502109"/>
            <a:ext cx="9847153" cy="4821001"/>
          </a:xfrm>
          <a:prstGeom prst="rect">
            <a:avLst/>
          </a:prstGeom>
          <a:ln w="19050" cmpd="sng">
            <a:solidFill>
              <a:srgbClr val="ED7D31"/>
            </a:solidFill>
          </a:ln>
        </p:spPr>
      </p:pic>
    </p:spTree>
    <p:extLst>
      <p:ext uri="{BB962C8B-B14F-4D97-AF65-F5344CB8AC3E}">
        <p14:creationId xmlns:p14="http://schemas.microsoft.com/office/powerpoint/2010/main" val="1454939400"/>
      </p:ext>
    </p:extLst>
  </p:cSld>
  <p:clrMapOvr>
    <a:masterClrMapping/>
  </p:clrMapOvr>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39951</TotalTime>
  <Words>683</Words>
  <Application>Microsoft Office PowerPoint</Application>
  <PresentationFormat>Widescreen</PresentationFormat>
  <Paragraphs>133</Paragraphs>
  <Slides>16</Slides>
  <Notes>1</Notes>
  <HiddenSlides>0</HiddenSlides>
  <MMClips>0</MMClips>
  <ScaleCrop>false</ScaleCrop>
  <HeadingPairs>
    <vt:vector size="6" baseType="variant">
      <vt:variant>
        <vt:lpstr>Fonts Used</vt:lpstr>
      </vt:variant>
      <vt:variant>
        <vt:i4>21</vt:i4>
      </vt:variant>
      <vt:variant>
        <vt:lpstr>Theme</vt:lpstr>
      </vt:variant>
      <vt:variant>
        <vt:i4>11</vt:i4>
      </vt:variant>
      <vt:variant>
        <vt:lpstr>Slide Titles</vt:lpstr>
      </vt:variant>
      <vt:variant>
        <vt:i4>16</vt:i4>
      </vt:variant>
    </vt:vector>
  </HeadingPairs>
  <TitlesOfParts>
    <vt:vector size="48" baseType="lpstr">
      <vt:lpstr>Apple Chancery</vt:lpstr>
      <vt:lpstr>Arial Unicode MS</vt:lpstr>
      <vt:lpstr>標楷體</vt:lpstr>
      <vt:lpstr>標楷體</vt:lpstr>
      <vt:lpstr>Microsoft YaHei</vt:lpstr>
      <vt:lpstr>PMingLiU</vt:lpstr>
      <vt:lpstr>PMingLiU</vt:lpstr>
      <vt:lpstr>宋体</vt:lpstr>
      <vt:lpstr>Arial</vt:lpstr>
      <vt:lpstr>Arial Narrow</vt:lpstr>
      <vt:lpstr>Calibri</vt:lpstr>
      <vt:lpstr>Calibri Light</vt:lpstr>
      <vt:lpstr>Cambria</vt:lpstr>
      <vt:lpstr>Century</vt:lpstr>
      <vt:lpstr>Charis SIL</vt:lpstr>
      <vt:lpstr>Franklin Gothic Medium</vt:lpstr>
      <vt:lpstr>Garamond</vt:lpstr>
      <vt:lpstr>Georgia</vt:lpstr>
      <vt:lpstr>Mongolian Baiti</vt:lpstr>
      <vt:lpstr>Times New Roman</vt:lpstr>
      <vt:lpstr>Wingdings</vt:lpstr>
      <vt:lpstr>Template</vt:lpstr>
      <vt:lpstr>默认设计模板</vt:lpstr>
      <vt:lpstr>96_新詩選</vt:lpstr>
      <vt:lpstr>97_新詩選</vt:lpstr>
      <vt:lpstr>新會堂新格式範例(中英文)晨禱</vt:lpstr>
      <vt:lpstr>新會堂新格式範例</vt:lpstr>
      <vt:lpstr>1_新會堂新格式範例(中英文)晨禱</vt:lpstr>
      <vt:lpstr>1_新會堂新格式範例</vt:lpstr>
      <vt:lpstr>14_Default Design</vt:lpstr>
      <vt:lpstr>2_預設簡報設計</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3721</cp:revision>
  <dcterms:created xsi:type="dcterms:W3CDTF">2014-11-02T05:55:36Z</dcterms:created>
  <dcterms:modified xsi:type="dcterms:W3CDTF">2023-02-07T06:48:10Z</dcterms:modified>
</cp:coreProperties>
</file>