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36"/>
  </p:notesMasterIdLst>
  <p:sldIdLst>
    <p:sldId id="29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2/22/2023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006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 the elderly fill in the blanks of why</a:t>
            </a:r>
            <a:r>
              <a:rPr lang="en-US" baseline="0" dirty="0" smtClean="0"/>
              <a:t> they need to socialize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2B22A-EB48-4B4B-9C6B-95E89EB6B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135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生理需求</a:t>
            </a:r>
          </a:p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對性、食物、水、空氣和住房等需求都是生理需求，這類需求的級別最低，人們在轉向較高層次的需求之前，總是儘力滿足這類需求。一個人在飢餓時不會對其它任何事物感興趣，他的主要動力是得到食物。即使在今天，還有許多人不能滿足這些基本的生理需求。</a:t>
            </a:r>
          </a:p>
          <a:p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安全需求</a:t>
            </a:r>
          </a:p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安全需求包括對人身安全、生活穩定以及免遭痛苦、威脅或疾病等的需求。和生理需求一樣，在安全需求沒有得到滿足之前，人們唯一關心的就是這種需求。對許多員工而言，安全需求表現為安全而穩定以及有醫療保險、失業保險和退休福利等。主要受安全需求激勵的人，在評估職業時，把它看作不致失去基本需求滿足的保障。如果管理人員認為對員工來說安全需求最重要，他們就在管理中著重利用這種需要，強調規章制度、職業保障、福利待遇，並保護員工不致失業。如果員工對安全需求非常強烈時，管理者在處理問題時就不應標新立異，並應該避免或反對冒險，而員工們將循規蹈距地完成工作。</a:t>
            </a:r>
          </a:p>
          <a:p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社交需求</a:t>
            </a:r>
          </a:p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社交需求包括對友誼、愛情以及隸屬關係的需求。當生理需求和安全需求得到滿足後，社交需求就會突出出來，進而產生激勵作用。在馬斯洛需求層次中，這一層次是與前兩層次截然不同的另一層次。這些需要如果得不到滿足，就會影響員工的精神，導致高缺勤率、低生產率、對工作不滿及情緒低落。管理者必須意識到，當社交需求成為主要的激勵源時，工作被人們視為尋找和建立溫馨和諧人際關係的機會，能夠提供同事間社交往來機會的職業會受到重視。管理者感到下屬努力追求滿足這類需求時，通常會採取支持與讚許的態度，十分強調能為共事的人所接受，開展有組織的體育比賽和集體聚會等業務活動，並且遵從集體行為規範。</a:t>
            </a:r>
          </a:p>
          <a:p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尊重需求</a:t>
            </a:r>
          </a:p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尊重需求既包括對成就或自我價值的個人感覺，也包括他人對自己的認可與尊重。有尊重需求的人希望別人按照他們的實際形象來接受他們，並認為他們有能力，能勝任工作。他們關心的是成就、名聲、地位和晉陞機會。這是由於別人認識到他們的才能而得到的。當他們得到這些時，不僅贏得了人們的尊重，同時就其內心因對自己價值的滿足而充滿自信。不能滿足這類需求，就會使他們感到沮喪。如果別人給予的榮譽不是根據其真才實學，而是徒有虛名，也會對他們的心理構成威脅。在激勵員工時應特別注意有尊重需求的管理人員，應採取公開獎勵和表揚的方式。布置工作要特彆強調工作的艱巨性以及成功所需要的高超技巧等。頒發榮譽獎章、在公司的刊物上發表表揚文章、公布優秀員工光榮榜等方法都可以提高人們對自己工作的自豪感。</a:t>
            </a:r>
          </a:p>
          <a:p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自我實現需求</a:t>
            </a:r>
          </a:p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自我實現需求的目標是自我實現，或是發揮潛能。達到自我實現境界的人，接受自己也接受他人。解決問題能力增強，自覺性提高，善於獨立處事，要求不受打擾地獨處。要滿足這種盡量發揮自己才能的需求，他應該已在某個時刻部份地滿足了其它的需求。當然自我實現的人可能過分關注這種最高層次的需求的滿足，以致於自覺或不自覺地放棄滿足較低層次的需求。 自我實現需求占支配地位的人，會受到激勵在工作中運用最富於創造性和建設性的技巧。重視這種需求的管理者會認識到，無論哪種工作都可以進行創新，創造性並非管理人員獨有，而是每個人都期望擁有的。為了使工作有意義，強調自我實現的管理者，會在設計工作時考慮運用適應複雜情況的策略，會給身懷絕技的人委派特別任務以施展才華，或者在設計工作程序和制定執行計劃時為員工群體留有餘地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2B22A-EB48-4B4B-9C6B-95E89EB6B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504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3519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400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485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148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575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38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156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723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223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4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673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E89AB-22F1-41E6-BC3A-2A695CBAE44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EAB3C-47DB-4BEE-B6FF-590F97971F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shade val="50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shade val="50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966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097" y="698883"/>
            <a:ext cx="12191999" cy="4982726"/>
          </a:xfrm>
        </p:spPr>
        <p:txBody>
          <a:bodyPr>
            <a:noAutofit/>
          </a:bodyPr>
          <a:lstStyle/>
          <a:p>
            <a:r>
              <a:rPr lang="en-US" sz="9600" dirty="0" err="1">
                <a:solidFill>
                  <a:srgbClr val="002060"/>
                </a:solidFill>
                <a:effectLst/>
              </a:rPr>
              <a:t>走出黑暗</a:t>
            </a:r>
            <a:r>
              <a:rPr lang="en-US" sz="9600" dirty="0">
                <a:solidFill>
                  <a:srgbClr val="0070C0"/>
                </a:solidFill>
                <a:effectLst/>
              </a:rPr>
              <a:t>, </a:t>
            </a:r>
            <a:r>
              <a:rPr lang="en-US" sz="9600" dirty="0" err="1" smtClean="0">
                <a:solidFill>
                  <a:srgbClr val="FF0000"/>
                </a:solidFill>
                <a:effectLst/>
              </a:rPr>
              <a:t>進入光明</a:t>
            </a:r>
            <a:r>
              <a:rPr lang="en-US" sz="9600" dirty="0" smtClean="0">
                <a:solidFill>
                  <a:srgbClr val="FF0000"/>
                </a:solidFill>
                <a:effectLst/>
              </a:rPr>
              <a:t/>
            </a:r>
            <a:br>
              <a:rPr lang="en-US" sz="9600" dirty="0" smtClean="0">
                <a:solidFill>
                  <a:srgbClr val="FF0000"/>
                </a:solidFill>
                <a:effectLst/>
              </a:rPr>
            </a:br>
            <a:r>
              <a:rPr lang="en-US" sz="9600" dirty="0" smtClean="0">
                <a:solidFill>
                  <a:srgbClr val="FF0000"/>
                </a:solidFill>
                <a:effectLst/>
              </a:rPr>
              <a:t/>
            </a:r>
            <a:br>
              <a:rPr lang="en-US" sz="9600" dirty="0" smtClean="0">
                <a:solidFill>
                  <a:srgbClr val="FF0000"/>
                </a:solidFill>
                <a:effectLst/>
              </a:rPr>
            </a:br>
            <a:r>
              <a:rPr lang="en-US" sz="4400" dirty="0" smtClean="0">
                <a:solidFill>
                  <a:srgbClr val="FF0000"/>
                </a:solidFill>
                <a:effectLst/>
                <a:latin typeface="Bahnschrift" panose="020B0502040204020203" pitchFamily="34" charset="0"/>
              </a:rPr>
              <a:t>Dennis</a:t>
            </a:r>
            <a:r>
              <a:rPr lang="en-US" sz="4400" dirty="0" smtClean="0">
                <a:solidFill>
                  <a:srgbClr val="FF0000"/>
                </a:solidFill>
                <a:effectLst/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楊靄權</a:t>
            </a:r>
            <a:r>
              <a:rPr lang="zh-TW" altLang="en-US" sz="4400" dirty="0" smtClean="0">
                <a:solidFill>
                  <a:srgbClr val="FF0000"/>
                </a:solidFill>
                <a:effectLst/>
              </a:rPr>
              <a:t> 牧師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2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1478"/>
            <a:ext cx="10972800" cy="6107882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雅各書</a:t>
            </a:r>
            <a:r>
              <a:rPr lang="en-US" u="sng" dirty="0">
                <a:solidFill>
                  <a:srgbClr val="0070C0"/>
                </a:solidFill>
              </a:rPr>
              <a:t>5章13至16節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你 </a:t>
            </a:r>
            <a:r>
              <a:rPr lang="en-US" dirty="0">
                <a:solidFill>
                  <a:srgbClr val="0070C0"/>
                </a:solidFill>
              </a:rPr>
              <a:t>們 中 間 有 受 苦 的 呢 ， 他 就 該 禱 告 ； 有 喜 樂 的 呢 ， 他 就 該 歌 頌 。你 們 中 間 有 病 了 的 呢 ， 他 就 該 請 教 會 的 長 老 來 ； 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他 們 可 以 奉 主 的 名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用 油 抹 他 </a:t>
            </a:r>
            <a:r>
              <a:rPr lang="en-US" dirty="0">
                <a:solidFill>
                  <a:srgbClr val="FF0000"/>
                </a:solidFill>
              </a:rPr>
              <a:t>，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為 他 禱 告 。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出 於 信 心 的 祈 禱 要 救 那 病 人 ， 主 必 叫 他 起 來 ； 他 若 犯 了 罪 ， 也 必 蒙 赦 免 。所 以 你 們 要 彼 此 認 罪 ， 互 相 代 求 ， 使 你 們 可 以 得 醫 治 。 </a:t>
            </a:r>
          </a:p>
          <a:p>
            <a:pPr marL="0" indent="0">
              <a:buNone/>
            </a:pPr>
            <a:endParaRPr lang="en-US" altLang="zh-CN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4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250148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002060"/>
                </a:solidFill>
                <a:effectLst/>
              </a:rPr>
              <a:t>以賽亞書61章1至3節</a:t>
            </a:r>
            <a:r>
              <a:rPr lang="en-US" dirty="0">
                <a:solidFill>
                  <a:srgbClr val="002060"/>
                </a:solidFill>
                <a:effectLst/>
              </a:rPr>
              <a:t/>
            </a:r>
            <a:br>
              <a:rPr lang="en-US" dirty="0">
                <a:solidFill>
                  <a:srgbClr val="002060"/>
                </a:solidFill>
                <a:effectLst/>
              </a:rPr>
            </a:br>
            <a:r>
              <a:rPr lang="en-US" dirty="0">
                <a:solidFill>
                  <a:srgbClr val="FF0000"/>
                </a:solidFill>
                <a:effectLst/>
              </a:rPr>
              <a:t>主 耶 和 華 的 靈 在 我 身 上 </a:t>
            </a:r>
            <a:br>
              <a:rPr lang="en-US" dirty="0">
                <a:solidFill>
                  <a:srgbClr val="FF0000"/>
                </a:solidFill>
                <a:effectLst/>
              </a:rPr>
            </a:br>
            <a:r>
              <a:rPr lang="en-US" dirty="0">
                <a:solidFill>
                  <a:srgbClr val="FF0000"/>
                </a:solidFill>
                <a:effectLst/>
              </a:rPr>
              <a:t>因 為 耶 和 華 用 膏 </a:t>
            </a:r>
            <a:r>
              <a:rPr lang="en-US" dirty="0" err="1">
                <a:solidFill>
                  <a:srgbClr val="FF0000"/>
                </a:solidFill>
                <a:effectLst/>
              </a:rPr>
              <a:t>膏</a:t>
            </a:r>
            <a:r>
              <a:rPr lang="en-US" dirty="0">
                <a:solidFill>
                  <a:srgbClr val="FF0000"/>
                </a:solidFill>
                <a:effectLst/>
              </a:rPr>
              <a:t> 我，</a:t>
            </a:r>
            <a:br>
              <a:rPr lang="en-US" dirty="0">
                <a:solidFill>
                  <a:srgbClr val="FF0000"/>
                </a:solidFill>
                <a:effectLst/>
              </a:rPr>
            </a:br>
            <a:r>
              <a:rPr lang="en-US" dirty="0">
                <a:solidFill>
                  <a:srgbClr val="FF0000"/>
                </a:solidFill>
                <a:effectLst/>
              </a:rPr>
              <a:t>(</a:t>
            </a:r>
            <a:r>
              <a:rPr lang="en-US" u="sng" dirty="0">
                <a:solidFill>
                  <a:srgbClr val="00B050"/>
                </a:solidFill>
                <a:effectLst/>
              </a:rPr>
              <a:t>希伯來書1章9節</a:t>
            </a:r>
            <a:r>
              <a:rPr lang="en-US" dirty="0">
                <a:solidFill>
                  <a:srgbClr val="00B050"/>
                </a:solidFill>
                <a:effectLst/>
              </a:rPr>
              <a:t>: 你喜愛公義 ，恨惡罪惡；所以神，就是你的神 ，</a:t>
            </a:r>
            <a:br>
              <a:rPr lang="en-US" dirty="0">
                <a:solidFill>
                  <a:srgbClr val="00B050"/>
                </a:solidFill>
                <a:effectLst/>
              </a:rPr>
            </a:br>
            <a:r>
              <a:rPr lang="en-US" dirty="0">
                <a:solidFill>
                  <a:srgbClr val="00B050"/>
                </a:solidFill>
                <a:effectLst/>
              </a:rPr>
              <a:t>用喜樂油膏你 ，勝過膏你的同伴</a:t>
            </a:r>
            <a:r>
              <a:rPr lang="en-US" dirty="0">
                <a:solidFill>
                  <a:srgbClr val="FF0000"/>
                </a:solidFill>
                <a:effectLst/>
              </a:rPr>
              <a:t>)</a:t>
            </a:r>
            <a:br>
              <a:rPr lang="en-US" dirty="0">
                <a:solidFill>
                  <a:srgbClr val="FF0000"/>
                </a:solidFill>
                <a:effectLst/>
              </a:rPr>
            </a:br>
            <a:r>
              <a:rPr lang="en-US" dirty="0">
                <a:solidFill>
                  <a:srgbClr val="FF0000"/>
                </a:solidFill>
                <a:effectLst/>
              </a:rPr>
              <a:t>安 慰 一 切 悲 哀 的 人 ，賜 華 冠 與 錫 安 悲 哀 的 人 ， 代 替 灰 塵  </a:t>
            </a:r>
            <a:br>
              <a:rPr lang="en-US" dirty="0">
                <a:solidFill>
                  <a:srgbClr val="FF0000"/>
                </a:solidFill>
                <a:effectLst/>
              </a:rPr>
            </a:br>
            <a:r>
              <a:rPr lang="en-US" dirty="0">
                <a:solidFill>
                  <a:srgbClr val="002060"/>
                </a:solidFill>
                <a:effectLst/>
              </a:rPr>
              <a:t>喜 樂 油 </a:t>
            </a:r>
            <a:r>
              <a:rPr lang="en-US" dirty="0">
                <a:solidFill>
                  <a:srgbClr val="FF0000"/>
                </a:solidFill>
                <a:effectLst/>
              </a:rPr>
              <a:t>代 替 悲 哀 </a:t>
            </a:r>
            <a:br>
              <a:rPr lang="en-US" dirty="0">
                <a:solidFill>
                  <a:srgbClr val="FF0000"/>
                </a:solidFill>
                <a:effectLst/>
              </a:rPr>
            </a:br>
            <a:r>
              <a:rPr lang="en-US" dirty="0">
                <a:solidFill>
                  <a:srgbClr val="FF0000"/>
                </a:solidFill>
                <a:effectLst/>
              </a:rPr>
              <a:t> 讚 美 衣 代 替 憂 傷 之 靈 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3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6941" y="1890301"/>
            <a:ext cx="10693831" cy="2273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第一,我們要確定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我們憂愁,並不是因為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我們將一些什麼擺上了神壇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97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94469"/>
            <a:ext cx="10248900" cy="6199322"/>
          </a:xfrm>
        </p:spPr>
        <p:txBody>
          <a:bodyPr>
            <a:normAutofit/>
          </a:bodyPr>
          <a:lstStyle/>
          <a:p>
            <a:r>
              <a:rPr lang="en-US" sz="3100" u="sng" dirty="0">
                <a:solidFill>
                  <a:srgbClr val="002060"/>
                </a:solidFill>
                <a:effectLst/>
              </a:rPr>
              <a:t>提摩太前書6章6-10</a:t>
            </a:r>
            <a:r>
              <a:rPr lang="en-US" sz="3100" u="sng" dirty="0" smtClean="0">
                <a:solidFill>
                  <a:srgbClr val="002060"/>
                </a:solidFill>
                <a:effectLst/>
              </a:rPr>
              <a:t>節</a:t>
            </a:r>
            <a:br>
              <a:rPr lang="en-US" sz="3100" u="sng" dirty="0" smtClean="0">
                <a:solidFill>
                  <a:srgbClr val="002060"/>
                </a:solidFill>
                <a:effectLst/>
              </a:rPr>
            </a:br>
            <a:r>
              <a:rPr lang="en-US" sz="3100" dirty="0">
                <a:solidFill>
                  <a:srgbClr val="002060"/>
                </a:solidFill>
                <a:effectLst/>
              </a:rPr>
              <a:t/>
            </a:r>
            <a:br>
              <a:rPr lang="en-US" sz="3100" dirty="0">
                <a:solidFill>
                  <a:srgbClr val="002060"/>
                </a:solidFill>
                <a:effectLst/>
              </a:rPr>
            </a:br>
            <a:r>
              <a:rPr lang="en-US" sz="3100" dirty="0">
                <a:solidFill>
                  <a:srgbClr val="002060"/>
                </a:solidFill>
                <a:effectLst/>
              </a:rPr>
              <a:t>然 而 ， 敬 虔 加 上 知 足 的 心 便 是 大 利 了 ；因 為 我 們 沒 有 帶 甚 麼 到 世 上 來 ， 也 不 能 帶 甚 麼 去 。只 要 有 衣 有 食 ， 就 當 知 足 。但 那 些 想 要 發 財 的 人 ， 就 陷 在 迷 惑 、 落 在 網 羅 和 許 多 無 知 有 害 的 私 慾 裡 ， 叫 人 沉 在 敗 壞 和 滅 亡 中 。貪 財 是 萬 惡 之 根 。 </a:t>
            </a:r>
            <a:br>
              <a:rPr lang="en-US" sz="3100" dirty="0">
                <a:solidFill>
                  <a:srgbClr val="002060"/>
                </a:solidFill>
                <a:effectLst/>
              </a:rPr>
            </a:br>
            <a:r>
              <a:rPr lang="en-US" sz="3100" dirty="0">
                <a:solidFill>
                  <a:srgbClr val="002060"/>
                </a:solidFill>
                <a:effectLst/>
              </a:rPr>
              <a:t>有 人 貪 戀 錢 財 ， 就 被 引 誘 離 了 真 道 ， </a:t>
            </a:r>
            <a:br>
              <a:rPr lang="en-US" sz="3100" dirty="0">
                <a:solidFill>
                  <a:srgbClr val="002060"/>
                </a:solidFill>
                <a:effectLst/>
              </a:rPr>
            </a:br>
            <a:r>
              <a:rPr lang="en-US" sz="3100" dirty="0">
                <a:solidFill>
                  <a:srgbClr val="FF0000"/>
                </a:solidFill>
                <a:effectLst/>
              </a:rPr>
              <a:t>用 許 多 愁 苦 把 自 己 刺 透 了 。</a:t>
            </a:r>
            <a:r>
              <a:rPr lang="en-US" dirty="0">
                <a:solidFill>
                  <a:srgbClr val="FF0000"/>
                </a:solidFill>
                <a:effectLst/>
              </a:rPr>
              <a:t/>
            </a:r>
            <a:br>
              <a:rPr lang="en-US" dirty="0">
                <a:solidFill>
                  <a:srgbClr val="FF0000"/>
                </a:solidFill>
                <a:effectLst/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84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325465"/>
            <a:ext cx="10248900" cy="5997844"/>
          </a:xfrm>
        </p:spPr>
        <p:txBody>
          <a:bodyPr>
            <a:normAutofit fontScale="90000"/>
          </a:bodyPr>
          <a:lstStyle/>
          <a:p>
            <a:r>
              <a:rPr lang="en-US" sz="2700" u="sng" dirty="0">
                <a:solidFill>
                  <a:srgbClr val="002060"/>
                </a:solidFill>
                <a:effectLst/>
              </a:rPr>
              <a:t>詩篇16章1-11</a:t>
            </a:r>
            <a:r>
              <a:rPr lang="en-US" sz="2700" u="sng" dirty="0" smtClean="0">
                <a:solidFill>
                  <a:srgbClr val="002060"/>
                </a:solidFill>
                <a:effectLst/>
              </a:rPr>
              <a:t>節</a:t>
            </a:r>
            <a:br>
              <a:rPr lang="en-US" sz="2700" u="sng" dirty="0" smtClean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002060"/>
                </a:solidFill>
                <a:effectLst/>
              </a:rPr>
              <a:t/>
            </a:r>
            <a:br>
              <a:rPr lang="en-US" sz="2700" dirty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002060"/>
                </a:solidFill>
                <a:effectLst/>
              </a:rPr>
              <a:t>神 啊 ， 求 你 保 佑 我 ， 因 為 我 投 靠 你 。</a:t>
            </a:r>
            <a:br>
              <a:rPr lang="en-US" sz="2700" dirty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002060"/>
                </a:solidFill>
                <a:effectLst/>
              </a:rPr>
              <a:t> 我 的 心 哪 ， 你 曾 對 耶 和 華 說 ： 你 是 我 的 主 ； </a:t>
            </a:r>
            <a:r>
              <a:rPr lang="en-US" sz="270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2700" dirty="0" smtClean="0">
                <a:solidFill>
                  <a:srgbClr val="002060"/>
                </a:solidFill>
                <a:effectLst/>
              </a:rPr>
            </a:br>
            <a:r>
              <a:rPr lang="en-US" sz="2700" dirty="0" smtClean="0">
                <a:solidFill>
                  <a:srgbClr val="002060"/>
                </a:solidFill>
                <a:effectLst/>
              </a:rPr>
              <a:t>我 </a:t>
            </a:r>
            <a:r>
              <a:rPr lang="en-US" sz="2700" dirty="0">
                <a:solidFill>
                  <a:srgbClr val="002060"/>
                </a:solidFill>
                <a:effectLst/>
              </a:rPr>
              <a:t>的 好 處 不 在 你 以 外 。</a:t>
            </a:r>
            <a:br>
              <a:rPr lang="en-US" sz="2700" dirty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FF0000"/>
                </a:solidFill>
                <a:effectLst/>
              </a:rPr>
              <a:t>以 別 神 代 替 耶 和 華 的， 他 們 的 愁 苦 必 加 增 ；</a:t>
            </a:r>
            <a:br>
              <a:rPr lang="en-US" sz="2700" dirty="0">
                <a:solidFill>
                  <a:srgbClr val="FF0000"/>
                </a:solidFill>
                <a:effectLst/>
              </a:rPr>
            </a:br>
            <a:r>
              <a:rPr lang="en-US" sz="2700" dirty="0">
                <a:solidFill>
                  <a:srgbClr val="002060"/>
                </a:solidFill>
                <a:effectLst/>
              </a:rPr>
              <a:t>耶 和 華 是 我 的 產 業 ， 是 我 杯 中 的 分 ； </a:t>
            </a:r>
            <a:r>
              <a:rPr lang="en-US" sz="270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2700" dirty="0" smtClean="0">
                <a:solidFill>
                  <a:srgbClr val="002060"/>
                </a:solidFill>
                <a:effectLst/>
              </a:rPr>
            </a:br>
            <a:r>
              <a:rPr lang="en-US" sz="2700" dirty="0" smtClean="0">
                <a:solidFill>
                  <a:srgbClr val="002060"/>
                </a:solidFill>
                <a:effectLst/>
              </a:rPr>
              <a:t>我 </a:t>
            </a:r>
            <a:r>
              <a:rPr lang="en-US" sz="2700" dirty="0">
                <a:solidFill>
                  <a:srgbClr val="002060"/>
                </a:solidFill>
                <a:effectLst/>
              </a:rPr>
              <a:t>所 得 的 ， 你 為 我 持 守 。</a:t>
            </a:r>
            <a:br>
              <a:rPr lang="en-US" sz="2700" dirty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002060"/>
                </a:solidFill>
                <a:effectLst/>
              </a:rPr>
              <a:t> 我 必 稱 頌 那 指 教 我 的 耶 和 華 ； 我 的 心 腸 在 夜 間 也 警 戒 我 。</a:t>
            </a:r>
            <a:br>
              <a:rPr lang="en-US" sz="2700" dirty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002060"/>
                </a:solidFill>
                <a:effectLst/>
              </a:rPr>
              <a:t>我 將 耶 和 華 常 擺 在 我 面 前 ， 因 他 在 我 右 邊 ， 我 便 不 致 搖 動 。</a:t>
            </a:r>
            <a:br>
              <a:rPr lang="en-US" sz="2700" dirty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002060"/>
                </a:solidFill>
                <a:effectLst/>
              </a:rPr>
              <a:t> 因 此 ， 我 的 心 歡 喜 ， 我 的 靈 （ 原 文 是 榮 耀 ） 快 樂 ； </a:t>
            </a:r>
            <a:br>
              <a:rPr lang="en-US" sz="2700" dirty="0">
                <a:solidFill>
                  <a:srgbClr val="002060"/>
                </a:solidFill>
                <a:effectLst/>
              </a:rPr>
            </a:br>
            <a:r>
              <a:rPr lang="en-US" sz="2700" dirty="0">
                <a:solidFill>
                  <a:srgbClr val="FF0000"/>
                </a:solidFill>
                <a:effectLst/>
              </a:rPr>
              <a:t>在 你 面 前 有 滿 足 的 喜 樂 ； </a:t>
            </a:r>
            <a:br>
              <a:rPr lang="en-US" sz="2700" dirty="0">
                <a:solidFill>
                  <a:srgbClr val="FF0000"/>
                </a:solidFill>
                <a:effectLst/>
              </a:rPr>
            </a:br>
            <a:r>
              <a:rPr lang="en-US" sz="2700" dirty="0">
                <a:solidFill>
                  <a:srgbClr val="FF0000"/>
                </a:solidFill>
                <a:effectLst/>
              </a:rPr>
              <a:t>在 你 右 手 中 有 永 遠 的 福 樂 。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5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5912" y="2835697"/>
            <a:ext cx="10693830" cy="187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第二,我們要確定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沒有忽略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從神來最寶貴的恩賜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聖靈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4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8588"/>
            <a:ext cx="10515600" cy="5716061"/>
          </a:xfrm>
        </p:spPr>
        <p:txBody>
          <a:bodyPr>
            <a:noAutofit/>
          </a:bodyPr>
          <a:lstStyle/>
          <a:p>
            <a:pPr lvl="2"/>
            <a:endParaRPr lang="en-US" altLang="zh-CN" sz="3600" dirty="0" smtClean="0"/>
          </a:p>
          <a:p>
            <a:pPr lvl="2"/>
            <a:endParaRPr lang="en-US" altLang="zh-CN" sz="3600" dirty="0" smtClean="0"/>
          </a:p>
          <a:p>
            <a:pPr lvl="2"/>
            <a:endParaRPr lang="en-US" altLang="zh-CN" sz="3600" dirty="0" smtClean="0"/>
          </a:p>
          <a:p>
            <a:pPr lvl="1"/>
            <a:endParaRPr lang="en-US" altLang="zh-CN" sz="3600" dirty="0" smtClean="0"/>
          </a:p>
          <a:p>
            <a:pPr lvl="1"/>
            <a:endParaRPr lang="en-US" altLang="zh-CN" sz="3600" dirty="0"/>
          </a:p>
          <a:p>
            <a:pPr lvl="1"/>
            <a:endParaRPr lang="en-US" altLang="zh-CN" sz="3600" dirty="0" smtClean="0"/>
          </a:p>
          <a:p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1022887" y="889010"/>
            <a:ext cx="10585343" cy="5874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約翰福音14章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-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父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父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訓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永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理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；……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訓 慰 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父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差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且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起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。…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憂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膽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5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9932" y="716783"/>
            <a:ext cx="11174278" cy="5956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約翰一書2章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-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使徒約翰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將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指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引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誘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從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常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存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膏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真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假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羅馬書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使徒保羅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乎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喝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乎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239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475" y="2835697"/>
            <a:ext cx="11639227" cy="207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第三,我們要確定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我們懇切地尋求恢復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我們和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聖靈密切的關係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06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-62137"/>
            <a:ext cx="184731" cy="5814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38050" rIns="91440" bIns="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3884" y="1175593"/>
            <a:ext cx="10228882" cy="4557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禱告良辰</a:t>
            </a:r>
            <a:endParaRPr kumimoji="0" lang="en-US" sz="4000" b="0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highlight>
                <a:srgbClr val="D3D3D3"/>
              </a:highlight>
              <a:uLnTx/>
              <a:uFillTx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禱告良辰！禱告良辰！召我離開世事操心，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引我到父施恩寶座，將我心願向父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說明。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每逢痛苦憂愁時節，我靈得遇安慰救拯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未落試探所張羅網，全虧有此禱告良辰。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79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0415" y="119617"/>
            <a:ext cx="10631836" cy="684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詩篇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63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啊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尋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求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旱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疲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乏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水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之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渴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慕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慈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比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生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命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更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好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床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記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念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夜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更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思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像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飽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足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骨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髓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肥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油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歡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樂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嘴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唇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讚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美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幫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翅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膀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下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歡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呼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01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1925" y="749457"/>
            <a:ext cx="11143282" cy="4820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彼得前書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6-9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百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既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比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……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然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滿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榮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且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8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4663" y="2003589"/>
            <a:ext cx="7862807" cy="197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第四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我們要確實知道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同時要經歷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困苦和喜樂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09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6209" y="939332"/>
            <a:ext cx="10296041" cy="502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以賽亞書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53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1-6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</a:p>
          <a:p>
            <a:pPr marL="45720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 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呢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？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常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經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面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然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擔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憂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痛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打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37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7904" y="567445"/>
            <a:ext cx="10802319" cy="6182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路加福音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眾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起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字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架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從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highlight>
                <a:srgbClr val="D3D3D3"/>
              </a:highlight>
              <a:uLnTx/>
              <a:uFillTx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馬太福音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 11-12 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逼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捏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壞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毀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37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6909" y="358140"/>
            <a:ext cx="10755824" cy="6401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彼得前書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18-23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存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。倘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蒙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Microsoft JhengHei" panose="020B0604030504040204" pitchFamily="34" charset="-120"/>
              </a:rPr>
              <a:t>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04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5430" y="418455"/>
            <a:ext cx="11127783" cy="5420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雅各書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2-4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樂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百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煉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耐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……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成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羅馬書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章3-5 節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知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耐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耐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盼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；盼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於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羞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將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澆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38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3220" y="207461"/>
            <a:ext cx="9924082" cy="6650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神未曾應許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神未曾應許，天色常藍，人生的路途，花香常漫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神未曾應許，常晴無雨，常樂無痛苦，常安無慮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副歌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神卻曾應許，生活有力，行路有亮光，作工得息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試煉得恩助，危難有賴，無限的體諒，不朽的愛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marR="0" lvl="0" indent="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神未曾應許，我們不遇苦難和試探，懊惱憂慮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神未曾應許，我們不負許多的重擔，許多事務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131445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神未曾應許，前途順利，平坦的大路，任意驅馳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 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沒有大山阻，青雲直上，沒有深水隔，一路通暢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23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0508" y="1553337"/>
            <a:ext cx="6096000" cy="31373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第五,我們要確實的知道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回歸制服列國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之前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在全世界會發生可怕的事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但是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那些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警醒禱告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的將會得到拯救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84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3437" y="405833"/>
            <a:ext cx="11618563" cy="5529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路加福音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21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10-36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荒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從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現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……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見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力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榮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雲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臨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些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身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…… 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慎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恐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酒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今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慮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羅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然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居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儆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醒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常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常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祈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使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避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立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面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69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6461" y="161908"/>
            <a:ext cx="11608231" cy="6504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Microsoft JhengHei" panose="020B0604030504040204" pitchFamily="34" charset="-120"/>
              </a:rPr>
              <a:t>馬太福音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10-22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陷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；且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起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迷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漸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漸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冷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耐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然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祈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求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遇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見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起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直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選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減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1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0447" y="425486"/>
            <a:ext cx="11422251" cy="5625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我心靈得安寧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有時享平安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,如江河平又穩，有時憂傷來似浪滾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不論何環境，我已蒙主引領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：我心靈得安寧，得安寧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副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：我心靈得安寧，我心靈得安寧，得安寧，得安寧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撒但雖來侵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，眾試煉雖來臨，但有主美証在我心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基督已看清我乏助之困境，甘流血救贖我，賜安寧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回想我眾罪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，全釘在十架上，每念此，衷心極歡暢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主擔我重擔，何奇妙大恩情，讚美主！我心靈得安寧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求主快再來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，使信心得親見，雲彩將捲起在主前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號筒聲吹嚮，主再臨掌權柄，願主來！我心靈必安寧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64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7620" y="2029786"/>
            <a:ext cx="8219268" cy="207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請緊記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耶穌吩咐我們要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彼此接受幫助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好像從他接受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幫助一樣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74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0929" y="1304444"/>
            <a:ext cx="11081288" cy="444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馬太福音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15-20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倘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去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處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指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帶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去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告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稅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告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…….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間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個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合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甚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麼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父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成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論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個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奉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名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聚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6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8420" y="376166"/>
            <a:ext cx="11463580" cy="6255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約翰福音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1-35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越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前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知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道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己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離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世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歸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父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既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世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屬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底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……就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離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站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起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脫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服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拿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條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束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把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水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倒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盆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徒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Times New Roman" panose="02020603050405020304" pitchFamily="18" charset="0"/>
              </a:rPr>
              <a:t>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束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擦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西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阿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Times New Roman" panose="02020603050405020304" pitchFamily="18" charset="0"/>
              </a:rPr>
              <a:t>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麼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？……彼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Times New Roman" panose="02020603050405020304" pitchFamily="18" charset="0"/>
              </a:rPr>
              <a:t>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洗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與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分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穌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……我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夫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且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Times New Roman" panose="02020603050405020304" pitchFamily="18" charset="0"/>
              </a:rPr>
              <a:t>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洗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Times New Roman" panose="02020603050405020304" pitchFamily="18" charset="0"/>
              </a:rPr>
              <a:t>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榜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照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……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小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與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條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令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相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怎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怎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相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此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認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徒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7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963" y="54358"/>
            <a:ext cx="11639227" cy="6709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哥林多後書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3-7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父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去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遭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既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……知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道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既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慰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約伯記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幔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1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8936" y="587113"/>
            <a:ext cx="11391254" cy="6050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哥林多前書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4-11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分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。職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分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分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眾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面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益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慧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語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識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語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信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醫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病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作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諸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位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靈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分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35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6909" y="1814809"/>
            <a:ext cx="10151390" cy="2507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第七,請緊記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上帝可以決定讓一些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身體或精神的疾病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存留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在信徒的身體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內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並且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他可以引導我們去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尋求醫療幫助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939" y="387318"/>
            <a:ext cx="11282766" cy="5977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哥林多後書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7-10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又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Times New Roman" panose="02020603050405020304" pitchFamily="18" charset="0"/>
              </a:rPr>
              <a:t>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高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體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差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擊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高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求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離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開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典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 panose="020B0604030504040204" pitchFamily="34" charset="-120"/>
                <a:ea typeface="Calibri" panose="020F0502020204030204" pitchFamily="34" charset="0"/>
                <a:cs typeface="Times New Roman" panose="02020603050405020304" pitchFamily="18" charset="0"/>
              </a:rPr>
              <a:t>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力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上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… 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故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甚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時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強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25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939" y="225546"/>
            <a:ext cx="11205274" cy="565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提摩太前書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清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屢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病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照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常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喝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水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微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點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 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箴言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章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4-7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D3D3D3"/>
                </a:highlight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節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相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相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；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恐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忘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記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非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把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酒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將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喝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，把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清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酒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喝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讓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喝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忘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記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貧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窮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再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記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念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苦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楚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16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36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2493</TotalTime>
  <Words>3900</Words>
  <Application>Microsoft Office PowerPoint</Application>
  <PresentationFormat>Widescreen</PresentationFormat>
  <Paragraphs>209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54" baseType="lpstr">
      <vt:lpstr>DFKai-SB</vt:lpstr>
      <vt:lpstr>Malgun Gothic</vt:lpstr>
      <vt:lpstr>微軟正黑體</vt:lpstr>
      <vt:lpstr>微軟正黑體</vt:lpstr>
      <vt:lpstr>MS Gothic</vt:lpstr>
      <vt:lpstr>MS PGothic</vt:lpstr>
      <vt:lpstr>新細明體</vt:lpstr>
      <vt:lpstr>宋体</vt:lpstr>
      <vt:lpstr>Arial</vt:lpstr>
      <vt:lpstr>Bahnschrift</vt:lpstr>
      <vt:lpstr>Book Antiqua</vt:lpstr>
      <vt:lpstr>Calibri</vt:lpstr>
      <vt:lpstr>Cambria</vt:lpstr>
      <vt:lpstr>Century Gothic</vt:lpstr>
      <vt:lpstr>Lucida Sans</vt:lpstr>
      <vt:lpstr>Times New Roman</vt:lpstr>
      <vt:lpstr>Wingdings</vt:lpstr>
      <vt:lpstr>Wingdings 2</vt:lpstr>
      <vt:lpstr>Wingdings 3</vt:lpstr>
      <vt:lpstr>14_Default Design</vt:lpstr>
      <vt:lpstr>Apex</vt:lpstr>
      <vt:lpstr>PowerPoint Presentation</vt:lpstr>
      <vt:lpstr>走出黑暗, 進入光明  Dennis 楊靄權 牧師</vt:lpstr>
      <vt:lpstr>PowerPoint Presentation</vt:lpstr>
      <vt:lpstr>以賽亞書61章1至3節 主 耶 和 華 的 靈 在 我 身 上  因 為 耶 和 華 用 膏 膏 我， (希伯來書1章9節: 你喜愛公義 ，恨惡罪惡；所以神，就是你的神 ， 用喜樂油膏你 ，勝過膏你的同伴) 安 慰 一 切 悲 哀 的 人 ，賜 華 冠 與 錫 安 悲 哀 的 人 ， 代 替 灰 塵   喜 樂 油 代 替 悲 哀   讚 美 衣 代 替 憂 傷 之 靈   </vt:lpstr>
      <vt:lpstr>PowerPoint Presentation</vt:lpstr>
      <vt:lpstr>提摩太前書6章6-10節  然 而 ， 敬 虔 加 上 知 足 的 心 便 是 大 利 了 ；因 為 我 們 沒 有 帶 甚 麼 到 世 上 來 ， 也 不 能 帶 甚 麼 去 。只 要 有 衣 有 食 ， 就 當 知 足 。但 那 些 想 要 發 財 的 人 ， 就 陷 在 迷 惑 、 落 在 網 羅 和 許 多 無 知 有 害 的 私 慾 裡 ， 叫 人 沉 在 敗 壞 和 滅 亡 中 。貪 財 是 萬 惡 之 根 。  有 人 貪 戀 錢 財 ， 就 被 引 誘 離 了 真 道 ，  用 許 多 愁 苦 把 自 己 刺 透 了 。 </vt:lpstr>
      <vt:lpstr>詩篇16章1-11節  神 啊 ， 求 你 保 佑 我 ， 因 為 我 投 靠 你 。  我 的 心 哪 ， 你 曾 對 耶 和 華 說 ： 你 是 我 的 主 ；  我 的 好 處 不 在 你 以 外 。 以 別 神 代 替 耶 和 華 的， 他 們 的 愁 苦 必 加 增 ； 耶 和 華 是 我 的 產 業 ， 是 我 杯 中 的 分 ；  我 所 得 的 ， 你 為 我 持 守 。  我 必 稱 頌 那 指 教 我 的 耶 和 華 ； 我 的 心 腸 在 夜 間 也 警 戒 我 。 我 將 耶 和 華 常 擺 在 我 面 前 ， 因 他 在 我 右 邊 ， 我 便 不 致 搖 動 。  因 此 ， 我 的 心 歡 喜 ， 我 的 靈 （ 原 文 是 榮 耀 ） 快 樂 ；  在 你 面 前 有 滿 足 的 喜 樂 ；  在 你 右 手 中 有 永 遠 的 福 樂 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149</cp:revision>
  <cp:lastPrinted>2020-09-23T16:34:05Z</cp:lastPrinted>
  <dcterms:created xsi:type="dcterms:W3CDTF">2015-02-24T04:35:26Z</dcterms:created>
  <dcterms:modified xsi:type="dcterms:W3CDTF">2023-02-23T02:23:05Z</dcterms:modified>
</cp:coreProperties>
</file>