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Lst>
  <p:notesMasterIdLst>
    <p:notesMasterId r:id="rId32"/>
  </p:notesMasterIdLst>
  <p:sldIdLst>
    <p:sldId id="345" r:id="rId4"/>
    <p:sldId id="306" r:id="rId5"/>
    <p:sldId id="349" r:id="rId6"/>
    <p:sldId id="365" r:id="rId7"/>
    <p:sldId id="400" r:id="rId8"/>
    <p:sldId id="391" r:id="rId9"/>
    <p:sldId id="397" r:id="rId10"/>
    <p:sldId id="388" r:id="rId11"/>
    <p:sldId id="390" r:id="rId12"/>
    <p:sldId id="389" r:id="rId13"/>
    <p:sldId id="366" r:id="rId14"/>
    <p:sldId id="401" r:id="rId15"/>
    <p:sldId id="378" r:id="rId16"/>
    <p:sldId id="402" r:id="rId17"/>
    <p:sldId id="403" r:id="rId18"/>
    <p:sldId id="377" r:id="rId19"/>
    <p:sldId id="404" r:id="rId20"/>
    <p:sldId id="406" r:id="rId21"/>
    <p:sldId id="415" r:id="rId22"/>
    <p:sldId id="405" r:id="rId23"/>
    <p:sldId id="379" r:id="rId24"/>
    <p:sldId id="399" r:id="rId25"/>
    <p:sldId id="414" r:id="rId26"/>
    <p:sldId id="360" r:id="rId27"/>
    <p:sldId id="396" r:id="rId28"/>
    <p:sldId id="375" r:id="rId29"/>
    <p:sldId id="394" r:id="rId30"/>
    <p:sldId id="361" r:id="rId31"/>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1" d="100"/>
          <a:sy n="61" d="100"/>
        </p:scale>
        <p:origin x="398" y="34"/>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4/17/2023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619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0A64110-3FCA-4235-915E-DC1D05853E1F}" type="slidenum">
              <a:rPr lang="en-US" altLang="en-US" smtClean="0"/>
              <a:pPr>
                <a:defRPr/>
              </a:pPr>
              <a:t>4</a:t>
            </a:fld>
            <a:endParaRPr lang="en-US" altLang="en-US"/>
          </a:p>
        </p:txBody>
      </p:sp>
    </p:spTree>
    <p:extLst>
      <p:ext uri="{BB962C8B-B14F-4D97-AF65-F5344CB8AC3E}">
        <p14:creationId xmlns:p14="http://schemas.microsoft.com/office/powerpoint/2010/main" val="3408977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0A64110-3FCA-4235-915E-DC1D05853E1F}" type="slidenum">
              <a:rPr lang="en-US" altLang="en-US" smtClean="0"/>
              <a:pPr>
                <a:defRPr/>
              </a:pPr>
              <a:t>5</a:t>
            </a:fld>
            <a:endParaRPr lang="en-US" altLang="en-US"/>
          </a:p>
        </p:txBody>
      </p:sp>
    </p:spTree>
    <p:extLst>
      <p:ext uri="{BB962C8B-B14F-4D97-AF65-F5344CB8AC3E}">
        <p14:creationId xmlns:p14="http://schemas.microsoft.com/office/powerpoint/2010/main" val="4141822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14435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272774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947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2555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31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19818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53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3054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21175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7530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8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71393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20083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F6E9-228F-E4B1-1826-D527F26E59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28E89D-B04F-30C4-4385-FF7EB36F03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08240D-F94E-57B0-9867-C7ABE89F08D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6AB652F-9638-B460-6245-F9E76ED350A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92C36D9-4BC5-3F0B-72FE-C5EA270069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5664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EF7D2-2B98-ECC6-5562-9DA992728F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38D15-13C6-C56B-C3F3-D668F1D1DA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9ADF-1DCA-D74E-BCE0-D19E1D34778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E72F872-E58B-AA4B-34F3-A6E1D331814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E832D38-8E0C-3840-86A8-FB9EA41326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547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003DA-E969-6079-9E31-8B995A8625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42BFD1-C469-0C54-E1BE-0FFFBCD6C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99F22A-ECEB-F092-4310-55730611CD1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D4ADDC8-F946-9D0F-1964-74CB6103221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D371C58-E369-3FEE-17DB-FEBE2CE2E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8551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0D7-DF51-CFC9-289E-20BB5F1EC5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172D3-ED66-611E-2C22-390C727571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9739E7-0301-CB8E-E153-B6E4FFAFF6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09FA4C-EF79-C3F1-08F2-CBEB264212D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71CB8AC-3224-82EC-58AA-7388D8585B9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05C22F9-4098-614A-94B7-79BBF80BA0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3276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4289-29E9-B47F-D268-A9AFEE3A7C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E6D1A1-22E4-ABD2-71AD-B1C3793C5E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9039B9-3ABD-3787-297F-C11CE4078A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96E112-21C4-9940-B0D2-B93383E6DE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09533B-A202-BE85-1E92-F3DB2CDF0D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9FCB10-BB67-25A8-5FF7-3C985C39141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3AC6DAF-2E6D-174E-50F2-742D41D25C0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49B11C7-94E5-1275-2B9E-61C8490D41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3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E0ED-929E-30F5-05C7-A282F17488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999546-6C11-79D9-07A6-01A5D34ED8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F85E6848-6BD6-FBA5-E31E-D8C5A3DFA4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7B3CE1F-C5BB-CDA3-C08D-C81EC944D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8320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95C745-CDFB-8C44-875A-CD0E6D1A3C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79AF5B63-216C-B201-DAB9-A6DD044FBB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328610F-44E4-25BB-B87B-FA41C26F4B0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480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6CC2D-C862-443A-D3FD-D90A8C31EC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D96D1F-D8C5-88C2-2A51-19491ACE0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686A7E-CEBE-C8AD-1E7C-8A6161080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E987D-7608-27EC-9F61-BF3111BD8AF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4324F64-C298-B7CA-2711-17662E4762D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41E2416-69AF-B0BD-5380-D39B3DAF10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5437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40B1D-F7C0-A775-86A3-E4376AA4F3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8FFEE8-8594-B07D-4C13-7CE3AF0E50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A0D7CA-304C-2181-56A9-0D5DC78A8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D1D658-46F9-A333-4953-3225D8682B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749E16C-3DC5-F1D3-0E6F-0AF79B22ADD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79D5CD7E-19B2-961E-EE19-FCB34DCB23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9873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47A3-079C-142F-7EE6-47A979B2EC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206C26-340B-6F86-5119-604776F4CE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3C50A4-BB15-BC0C-B7B9-D4D93EE155E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F984CBA-45F2-5CE7-E93D-DAB494C2680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A4549C4-4743-1EAC-9804-191AD8A72F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42358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0C108A-53BF-2C04-B7B1-87CF3BE7B7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125011-0E90-9E67-981F-55FCDCDA3C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7D99D1-8804-DA2A-CE05-465F23C339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1520AE6-CE25-58AA-B41D-7E9EBD99889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4B5B8951-9A96-3F23-1010-6760E44722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478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1244070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48D286-2879-5555-1121-BD335A673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7FA607-BAD8-74FE-9A77-B247DF4E7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9A248-9EF7-10D4-E1DB-1987807B36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C668890-7203-49CD-9022-5EA089B1AB7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39D8C55-0746-B990-99E7-082245BF2A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A9F9E1B-F9E6-CD5F-A32A-2C316163D3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EC116E-A2B4-4086-A1FE-BC46964640E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247132"/>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28174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hangingPunct="1">
              <a:spcBef>
                <a:spcPct val="0"/>
              </a:spcBef>
              <a:buNone/>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60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代表主耶穌的</a:t>
            </a: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服事</a:t>
            </a:r>
            <a:endParaRPr kumimoji="0" lang="en-US" altLang="zh-TW" sz="54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3600" b="1" noProof="0" dirty="0" smtClean="0">
                <a:solidFill>
                  <a:srgbClr val="002060"/>
                </a:solidFill>
                <a:latin typeface="Century" panose="02040604050505020304" pitchFamily="18" charset="0"/>
                <a:ea typeface="DFKai-SB" panose="03000509000000000000" pitchFamily="65" charset="-120"/>
                <a:cs typeface="Arial" charset="0"/>
              </a:rPr>
              <a:t>Serving On Behalf of Lord Jesus</a:t>
            </a:r>
            <a:endParaRPr kumimoji="0" lang="en-US" altLang="zh-TW" sz="9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波</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April 16</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297121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195210"/>
            <a:ext cx="452576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11313" y="97605"/>
            <a:ext cx="11209105" cy="3116238"/>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約翰福音</a:t>
            </a:r>
            <a:r>
              <a:rPr lang="zh-TW" altLang="en-US" sz="4000" b="1" dirty="0" smtClean="0">
                <a:solidFill>
                  <a:srgbClr val="000000"/>
                </a:solidFill>
                <a:latin typeface="DFKai-SB" pitchFamily="65" charset="-120"/>
                <a:ea typeface="DFKai-SB" pitchFamily="65" charset="-120"/>
                <a:cs typeface="Arial" charset="0"/>
              </a:rPr>
              <a:t>‬</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noProof="0" dirty="0">
                <a:solidFill>
                  <a:srgbClr val="000000"/>
                </a:solidFill>
                <a:latin typeface="Century" panose="02040604050505020304" pitchFamily="18" charset="0"/>
                <a:ea typeface="DFKai-SB" panose="03000509000000000000" pitchFamily="65" charset="-120"/>
              </a:rPr>
              <a:t>J</a:t>
            </a:r>
            <a:r>
              <a:rPr lang="en-US" altLang="zh-TW" sz="3200" b="1" dirty="0" err="1" smtClean="0">
                <a:solidFill>
                  <a:srgbClr val="000000"/>
                </a:solidFill>
                <a:latin typeface="Century" panose="02040604050505020304" pitchFamily="18" charset="0"/>
                <a:ea typeface="DFKai-SB" panose="03000509000000000000" pitchFamily="65" charset="-120"/>
              </a:rPr>
              <a:t>ohn</a:t>
            </a:r>
            <a:r>
              <a:rPr lang="en-US" altLang="zh-TW" sz="3200" b="1" dirty="0" smtClean="0">
                <a:solidFill>
                  <a:srgbClr val="000000"/>
                </a:solidFill>
                <a:latin typeface="Century" panose="02040604050505020304" pitchFamily="18" charset="0"/>
                <a:ea typeface="DFKai-SB" panose="03000509000000000000" pitchFamily="65" charset="-120"/>
              </a:rPr>
              <a:t> 12:26</a:t>
            </a: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若有人服事我，就當跟從我；我在哪裡，服事我的人也要在那裡；若有人服事我，我父必尊重</a:t>
            </a:r>
            <a:r>
              <a:rPr lang="zh-TW" altLang="en-US" sz="4000" b="1" dirty="0" smtClean="0">
                <a:solidFill>
                  <a:srgbClr val="FFFFFF"/>
                </a:solidFill>
                <a:latin typeface="DFKai-SB" panose="03000509000000000000" pitchFamily="65" charset="-120"/>
                <a:ea typeface="DFKai-SB" panose="03000509000000000000" pitchFamily="65" charset="-120"/>
              </a:rPr>
              <a:t>他。</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Whoever serves me must follow me; and where I am, my servant also will be. </a:t>
            </a:r>
            <a:r>
              <a:rPr lang="en-US" altLang="zh-TW" sz="2800" b="1" dirty="0" smtClean="0">
                <a:solidFill>
                  <a:srgbClr val="FFFFFF"/>
                </a:solidFill>
                <a:latin typeface="Century" panose="02040604050505020304" pitchFamily="18" charset="0"/>
                <a:ea typeface="DFKai-SB" panose="03000509000000000000" pitchFamily="65" charset="-120"/>
              </a:rPr>
              <a:t> My </a:t>
            </a:r>
            <a:r>
              <a:rPr lang="en-US" altLang="zh-TW" sz="2800" b="1" dirty="0">
                <a:solidFill>
                  <a:srgbClr val="FFFFFF"/>
                </a:solidFill>
                <a:latin typeface="Century" panose="02040604050505020304" pitchFamily="18" charset="0"/>
                <a:ea typeface="DFKai-SB" panose="03000509000000000000" pitchFamily="65" charset="-120"/>
              </a:rPr>
              <a:t>Father will honor the one who serves me.</a:t>
            </a:r>
          </a:p>
        </p:txBody>
      </p:sp>
    </p:spTree>
    <p:extLst>
      <p:ext uri="{BB962C8B-B14F-4D97-AF65-F5344CB8AC3E}">
        <p14:creationId xmlns:p14="http://schemas.microsoft.com/office/powerpoint/2010/main" val="24653854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108294" y="917355"/>
            <a:ext cx="11810143" cy="3323987"/>
          </a:xfrm>
          <a:prstGeom prst="rect">
            <a:avLst/>
          </a:prstGeom>
        </p:spPr>
        <p:txBody>
          <a:bodyPr wrap="square">
            <a:spAutoFit/>
          </a:bodyPr>
          <a:lstStyle/>
          <a:p>
            <a:pPr lvl="0" algn="ctr">
              <a:defRPr/>
            </a:pPr>
            <a:r>
              <a:rPr lang="zh-TW" altLang="en-US" sz="5400" b="1" u="sng" dirty="0" smtClean="0">
                <a:solidFill>
                  <a:srgbClr val="FFFFFF"/>
                </a:solidFill>
                <a:latin typeface="DFKai-SB" panose="03000509000000000000" pitchFamily="65" charset="-120"/>
                <a:ea typeface="DFKai-SB" panose="03000509000000000000" pitchFamily="65" charset="-120"/>
              </a:rPr>
              <a:t>準確的</a:t>
            </a:r>
            <a:r>
              <a:rPr lang="zh-TW" altLang="en-US" sz="5400" b="1" u="sng" dirty="0">
                <a:solidFill>
                  <a:srgbClr val="FFFFFF"/>
                </a:solidFill>
                <a:latin typeface="DFKai-SB" panose="03000509000000000000" pitchFamily="65" charset="-120"/>
                <a:ea typeface="DFKai-SB" panose="03000509000000000000" pitchFamily="65" charset="-120"/>
              </a:rPr>
              <a:t>代表主耶穌的</a:t>
            </a:r>
            <a:r>
              <a:rPr lang="zh-TW" altLang="en-US" sz="5400" b="1" u="sng" dirty="0" smtClean="0">
                <a:solidFill>
                  <a:srgbClr val="FFFFFF"/>
                </a:solidFill>
                <a:latin typeface="DFKai-SB" panose="03000509000000000000" pitchFamily="65" charset="-120"/>
                <a:ea typeface="DFKai-SB" panose="03000509000000000000" pitchFamily="65" charset="-120"/>
              </a:rPr>
              <a:t>服事</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32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800" b="1" dirty="0">
                <a:solidFill>
                  <a:srgbClr val="FFFFFF"/>
                </a:solidFill>
                <a:latin typeface="DFKai-SB" panose="03000509000000000000" pitchFamily="65" charset="-120"/>
                <a:ea typeface="DFKai-SB" panose="03000509000000000000" pitchFamily="65" charset="-120"/>
              </a:rPr>
              <a:t>內在</a:t>
            </a:r>
            <a:r>
              <a:rPr lang="zh-TW" altLang="en-US" sz="4800" b="1" dirty="0" smtClean="0">
                <a:solidFill>
                  <a:srgbClr val="FFFFFF"/>
                </a:solidFill>
                <a:latin typeface="DFKai-SB" panose="03000509000000000000" pitchFamily="65" charset="-120"/>
                <a:ea typeface="DFKai-SB" panose="03000509000000000000" pitchFamily="65" charset="-120"/>
              </a:rPr>
              <a:t>生</a:t>
            </a:r>
            <a:r>
              <a:rPr lang="zh-TW" altLang="en-US" sz="4800" b="1" dirty="0">
                <a:solidFill>
                  <a:srgbClr val="FFFFFF"/>
                </a:solidFill>
                <a:latin typeface="DFKai-SB" panose="03000509000000000000" pitchFamily="65" charset="-120"/>
                <a:ea typeface="DFKai-SB" panose="03000509000000000000" pitchFamily="65" charset="-120"/>
              </a:rPr>
              <a:t>命的境</a:t>
            </a:r>
            <a:r>
              <a:rPr lang="zh-TW" altLang="en-US" sz="4800" b="1" dirty="0" smtClean="0">
                <a:solidFill>
                  <a:srgbClr val="FFFFFF"/>
                </a:solidFill>
                <a:latin typeface="DFKai-SB" panose="03000509000000000000" pitchFamily="65" charset="-120"/>
                <a:ea typeface="DFKai-SB" panose="03000509000000000000" pitchFamily="65" charset="-120"/>
              </a:rPr>
              <a:t>界</a:t>
            </a:r>
            <a:endParaRPr lang="en-US" altLang="zh-TW" sz="4800" b="1" dirty="0" smtClean="0">
              <a:solidFill>
                <a:srgbClr val="FFFFFF"/>
              </a:solidFill>
              <a:latin typeface="DFKai-SB" panose="03000509000000000000" pitchFamily="65" charset="-120"/>
              <a:ea typeface="DFKai-SB" panose="03000509000000000000" pitchFamily="65" charset="-120"/>
            </a:endParaRPr>
          </a:p>
          <a:p>
            <a:pPr marL="685800" marR="0" lvl="0" indent="-68580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lang="en-US" altLang="zh-TW" sz="28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rPr>
              <a:t>權能事奉的境界</a:t>
            </a:r>
            <a:endParaRPr lang="en-US" altLang="zh-TW" sz="48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5556600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108294" y="917355"/>
            <a:ext cx="11810143" cy="2585323"/>
          </a:xfrm>
          <a:prstGeom prst="rect">
            <a:avLst/>
          </a:prstGeom>
        </p:spPr>
        <p:txBody>
          <a:bodyPr wrap="square">
            <a:spAutoFit/>
          </a:bodyPr>
          <a:lstStyle/>
          <a:p>
            <a:pPr lvl="0" algn="ctr">
              <a:defRPr/>
            </a:pPr>
            <a:r>
              <a:rPr lang="zh-TW" altLang="en-US" sz="5400" b="1" u="sng" dirty="0" smtClean="0">
                <a:solidFill>
                  <a:srgbClr val="FFFFFF"/>
                </a:solidFill>
                <a:latin typeface="DFKai-SB" panose="03000509000000000000" pitchFamily="65" charset="-120"/>
                <a:ea typeface="DFKai-SB" panose="03000509000000000000" pitchFamily="65" charset="-120"/>
              </a:rPr>
              <a:t>準確的</a:t>
            </a:r>
            <a:r>
              <a:rPr lang="zh-TW" altLang="en-US" sz="5400" b="1" u="sng" dirty="0">
                <a:solidFill>
                  <a:srgbClr val="FFFFFF"/>
                </a:solidFill>
                <a:latin typeface="DFKai-SB" panose="03000509000000000000" pitchFamily="65" charset="-120"/>
                <a:ea typeface="DFKai-SB" panose="03000509000000000000" pitchFamily="65" charset="-120"/>
              </a:rPr>
              <a:t>代表主耶穌的</a:t>
            </a:r>
            <a:r>
              <a:rPr lang="zh-TW" altLang="en-US" sz="5400" b="1" u="sng" dirty="0" smtClean="0">
                <a:solidFill>
                  <a:srgbClr val="FFFFFF"/>
                </a:solidFill>
                <a:latin typeface="DFKai-SB" panose="03000509000000000000" pitchFamily="65" charset="-120"/>
                <a:ea typeface="DFKai-SB" panose="03000509000000000000" pitchFamily="65" charset="-120"/>
              </a:rPr>
              <a:t>服事</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32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800" b="1" dirty="0">
                <a:solidFill>
                  <a:srgbClr val="FFFFFF"/>
                </a:solidFill>
                <a:latin typeface="DFKai-SB" panose="03000509000000000000" pitchFamily="65" charset="-120"/>
                <a:ea typeface="DFKai-SB" panose="03000509000000000000" pitchFamily="65" charset="-120"/>
              </a:rPr>
              <a:t>內在</a:t>
            </a:r>
            <a:r>
              <a:rPr lang="zh-TW" altLang="en-US" sz="4800" b="1" dirty="0" smtClean="0">
                <a:solidFill>
                  <a:srgbClr val="FFFFFF"/>
                </a:solidFill>
                <a:latin typeface="DFKai-SB" panose="03000509000000000000" pitchFamily="65" charset="-120"/>
                <a:ea typeface="DFKai-SB" panose="03000509000000000000" pitchFamily="65" charset="-120"/>
              </a:rPr>
              <a:t>生</a:t>
            </a:r>
            <a:r>
              <a:rPr lang="zh-TW" altLang="en-US" sz="4800" b="1" dirty="0">
                <a:solidFill>
                  <a:srgbClr val="FFFFFF"/>
                </a:solidFill>
                <a:latin typeface="DFKai-SB" panose="03000509000000000000" pitchFamily="65" charset="-120"/>
                <a:ea typeface="DFKai-SB" panose="03000509000000000000" pitchFamily="65" charset="-120"/>
              </a:rPr>
              <a:t>命的境</a:t>
            </a:r>
            <a:r>
              <a:rPr lang="zh-TW" altLang="en-US" sz="4800" b="1" dirty="0" smtClean="0">
                <a:solidFill>
                  <a:srgbClr val="FFFFFF"/>
                </a:solidFill>
                <a:latin typeface="DFKai-SB" panose="03000509000000000000" pitchFamily="65" charset="-120"/>
                <a:ea typeface="DFKai-SB" panose="03000509000000000000" pitchFamily="65" charset="-120"/>
              </a:rPr>
              <a:t>界</a:t>
            </a:r>
            <a:endParaRPr lang="en-US" altLang="zh-TW" sz="4800" b="1" dirty="0" smtClean="0">
              <a:solidFill>
                <a:srgbClr val="FFFFFF"/>
              </a:solidFill>
              <a:latin typeface="DFKai-SB" panose="03000509000000000000" pitchFamily="65" charset="-120"/>
              <a:ea typeface="DFKai-SB" panose="03000509000000000000" pitchFamily="65" charset="-120"/>
            </a:endParaRPr>
          </a:p>
          <a:p>
            <a:pPr marL="685800" marR="0" lvl="0" indent="-685800"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lang="en-US" altLang="zh-TW" sz="28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486636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5544" y="149650"/>
            <a:ext cx="452576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25544" y="71479"/>
            <a:ext cx="10528691" cy="4162678"/>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約翰福音</a:t>
            </a:r>
            <a:r>
              <a:rPr lang="zh-TW" altLang="en-US" sz="4000" b="1" dirty="0" smtClean="0">
                <a:solidFill>
                  <a:srgbClr val="000000"/>
                </a:solidFill>
                <a:latin typeface="DFKai-SB" pitchFamily="65" charset="-120"/>
                <a:ea typeface="DFKai-SB" pitchFamily="65" charset="-120"/>
                <a:cs typeface="Arial" charset="0"/>
              </a:rPr>
              <a:t>‬</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noProof="0" dirty="0">
                <a:solidFill>
                  <a:srgbClr val="000000"/>
                </a:solidFill>
                <a:latin typeface="Century" panose="02040604050505020304" pitchFamily="18" charset="0"/>
                <a:ea typeface="DFKai-SB" panose="03000509000000000000" pitchFamily="65" charset="-120"/>
              </a:rPr>
              <a:t>J</a:t>
            </a:r>
            <a:r>
              <a:rPr lang="en-US" altLang="zh-TW" sz="3200" b="1" dirty="0" err="1" smtClean="0">
                <a:solidFill>
                  <a:srgbClr val="000000"/>
                </a:solidFill>
                <a:latin typeface="Century" panose="02040604050505020304" pitchFamily="18" charset="0"/>
                <a:ea typeface="DFKai-SB" panose="03000509000000000000" pitchFamily="65" charset="-120"/>
              </a:rPr>
              <a:t>ohn</a:t>
            </a:r>
            <a:r>
              <a:rPr lang="en-US" altLang="zh-TW" sz="3200" b="1" dirty="0" smtClean="0">
                <a:solidFill>
                  <a:srgbClr val="000000"/>
                </a:solidFill>
                <a:latin typeface="Century" panose="02040604050505020304" pitchFamily="18" charset="0"/>
                <a:ea typeface="DFKai-SB" panose="03000509000000000000" pitchFamily="65" charset="-120"/>
              </a:rPr>
              <a:t> 15:5</a:t>
            </a: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我是葡萄樹，你們是枝子</a:t>
            </a:r>
            <a:r>
              <a:rPr lang="zh-TW" altLang="en-US" sz="4000" b="1" dirty="0" smtClean="0">
                <a:solidFill>
                  <a:srgbClr val="FFFFFF"/>
                </a:solidFill>
                <a:latin typeface="DFKai-SB" panose="03000509000000000000" pitchFamily="65" charset="-120"/>
                <a:ea typeface="DFKai-SB" panose="03000509000000000000" pitchFamily="65" charset="-120"/>
              </a:rPr>
              <a:t>。 常</a:t>
            </a:r>
            <a:r>
              <a:rPr lang="zh-TW" altLang="en-US" sz="4000" b="1" dirty="0">
                <a:solidFill>
                  <a:srgbClr val="FFFFFF"/>
                </a:solidFill>
                <a:latin typeface="DFKai-SB" panose="03000509000000000000" pitchFamily="65" charset="-120"/>
                <a:ea typeface="DFKai-SB" panose="03000509000000000000" pitchFamily="65" charset="-120"/>
              </a:rPr>
              <a:t>在我裡面的，我也常在他裡面，這人就多結果子；因為離了我，你們就不能做甚</a:t>
            </a:r>
            <a:r>
              <a:rPr lang="zh-TW" altLang="en-US" sz="4000" b="1" dirty="0" smtClean="0">
                <a:solidFill>
                  <a:srgbClr val="FFFFFF"/>
                </a:solidFill>
                <a:latin typeface="DFKai-SB" panose="03000509000000000000" pitchFamily="65" charset="-120"/>
                <a:ea typeface="DFKai-SB" panose="03000509000000000000" pitchFamily="65" charset="-120"/>
              </a:rPr>
              <a:t>麼。</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I am the vine; you are the branches</a:t>
            </a:r>
            <a:r>
              <a:rPr lang="en-US" altLang="zh-TW" sz="2800" b="1" dirty="0" smtClean="0">
                <a:solidFill>
                  <a:srgbClr val="FFFFFF"/>
                </a:solidFill>
                <a:latin typeface="Century" panose="02040604050505020304" pitchFamily="18" charset="0"/>
                <a:ea typeface="DFKai-SB" panose="03000509000000000000" pitchFamily="65" charset="-120"/>
              </a:rPr>
              <a:t>.  </a:t>
            </a:r>
            <a:r>
              <a:rPr lang="en-US" altLang="zh-TW" sz="2800" b="1" dirty="0">
                <a:solidFill>
                  <a:srgbClr val="FFFFFF"/>
                </a:solidFill>
                <a:latin typeface="Century" panose="02040604050505020304" pitchFamily="18" charset="0"/>
                <a:ea typeface="DFKai-SB" panose="03000509000000000000" pitchFamily="65" charset="-120"/>
              </a:rPr>
              <a:t>If you remain in me </a:t>
            </a:r>
            <a:r>
              <a:rPr lang="en-US" altLang="zh-TW" sz="2800" b="1" dirty="0" smtClean="0">
                <a:solidFill>
                  <a:srgbClr val="FFFFFF"/>
                </a:solidFill>
                <a:latin typeface="Century" panose="02040604050505020304" pitchFamily="18" charset="0"/>
                <a:ea typeface="DFKai-SB" panose="03000509000000000000" pitchFamily="65" charset="-120"/>
              </a:rPr>
              <a:t>and    I </a:t>
            </a:r>
            <a:r>
              <a:rPr lang="en-US" altLang="zh-TW" sz="2800" b="1" dirty="0">
                <a:solidFill>
                  <a:srgbClr val="FFFFFF"/>
                </a:solidFill>
                <a:latin typeface="Century" panose="02040604050505020304" pitchFamily="18" charset="0"/>
                <a:ea typeface="DFKai-SB" panose="03000509000000000000" pitchFamily="65" charset="-120"/>
              </a:rPr>
              <a:t>in you, you will bear much fruit; apart from me you can do nothing.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1294" y="3981559"/>
            <a:ext cx="5313972" cy="2876441"/>
          </a:xfrm>
          <a:prstGeom prst="rect">
            <a:avLst/>
          </a:prstGeom>
        </p:spPr>
      </p:pic>
    </p:spTree>
    <p:extLst>
      <p:ext uri="{BB962C8B-B14F-4D97-AF65-F5344CB8AC3E}">
        <p14:creationId xmlns:p14="http://schemas.microsoft.com/office/powerpoint/2010/main" val="360424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292608" y="1570497"/>
            <a:ext cx="11693756" cy="3170099"/>
          </a:xfrm>
          <a:prstGeom prst="rect">
            <a:avLst/>
          </a:prstGeom>
        </p:spPr>
        <p:txBody>
          <a:bodyPr wrap="square">
            <a:spAutoFit/>
          </a:bodyPr>
          <a:lstStyle/>
          <a:p>
            <a:pPr lvl="0" algn="ctr">
              <a:defRPr/>
            </a:pPr>
            <a:r>
              <a:rPr lang="zh-TW" altLang="en-US" sz="5400" b="1" dirty="0" smtClean="0">
                <a:solidFill>
                  <a:srgbClr val="FFFFFF"/>
                </a:solidFill>
                <a:latin typeface="DFKai-SB" panose="03000509000000000000" pitchFamily="65" charset="-120"/>
                <a:ea typeface="DFKai-SB" panose="03000509000000000000" pitchFamily="65" charset="-120"/>
              </a:rPr>
              <a:t>「做事」的境界</a:t>
            </a:r>
            <a:endParaRPr lang="en-US" altLang="zh-TW" sz="5400" b="1" dirty="0" smtClean="0">
              <a:solidFill>
                <a:srgbClr val="FFFFFF"/>
              </a:solidFill>
              <a:latin typeface="DFKai-SB" panose="03000509000000000000" pitchFamily="65" charset="-120"/>
              <a:ea typeface="DFKai-SB" panose="03000509000000000000" pitchFamily="65" charset="-120"/>
            </a:endParaRPr>
          </a:p>
          <a:p>
            <a:pPr lvl="0" algn="ctr">
              <a:defRPr/>
            </a:pPr>
            <a:endParaRPr lang="en-US" altLang="zh-TW" sz="2400" b="1" dirty="0" smtClean="0">
              <a:solidFill>
                <a:srgbClr val="FFFFFF"/>
              </a:solidFill>
              <a:latin typeface="DFKai-SB" panose="03000509000000000000" pitchFamily="65" charset="-120"/>
              <a:ea typeface="DFKai-SB" panose="03000509000000000000" pitchFamily="65" charset="-120"/>
            </a:endParaRPr>
          </a:p>
          <a:p>
            <a:pPr lvl="0" algn="ctr">
              <a:defRPr/>
            </a:pPr>
            <a:r>
              <a:rPr lang="zh-TW" altLang="en-US" sz="4400" b="1" dirty="0" smtClean="0">
                <a:solidFill>
                  <a:srgbClr val="FFFFFF"/>
                </a:solidFill>
                <a:latin typeface="DFKai-SB" panose="03000509000000000000" pitchFamily="65" charset="-120"/>
                <a:ea typeface="DFKai-SB" panose="03000509000000000000" pitchFamily="65" charset="-120"/>
              </a:rPr>
              <a:t>或</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algn="ctr">
              <a:defRPr/>
            </a:pPr>
            <a:endParaRPr lang="en-US" altLang="zh-TW" sz="2400" b="1" dirty="0" smtClean="0">
              <a:solidFill>
                <a:srgbClr val="FFFFFF"/>
              </a:solidFill>
              <a:latin typeface="DFKai-SB" panose="03000509000000000000" pitchFamily="65" charset="-120"/>
              <a:ea typeface="DFKai-SB" panose="03000509000000000000" pitchFamily="65" charset="-120"/>
            </a:endParaRPr>
          </a:p>
          <a:p>
            <a:pPr lvl="0" algn="ctr">
              <a:defRPr/>
            </a:pPr>
            <a:r>
              <a:rPr lang="zh-TW" altLang="en-US" sz="5400" b="1" dirty="0" smtClean="0">
                <a:solidFill>
                  <a:srgbClr val="FFFFFF"/>
                </a:solidFill>
                <a:latin typeface="DFKai-SB" panose="03000509000000000000" pitchFamily="65" charset="-120"/>
                <a:ea typeface="DFKai-SB" panose="03000509000000000000" pitchFamily="65" charset="-120"/>
              </a:rPr>
              <a:t>「內在生命」的境界</a:t>
            </a:r>
            <a:endParaRPr lang="en-US" altLang="zh-TW" sz="20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245347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159251"/>
            <a:ext cx="5578866"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90766" y="77057"/>
            <a:ext cx="10967661" cy="4593565"/>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馬太</a:t>
            </a:r>
            <a:r>
              <a:rPr lang="zh-TW" altLang="en-US" sz="4000" b="1" dirty="0" smtClean="0">
                <a:solidFill>
                  <a:srgbClr val="000000"/>
                </a:solidFill>
                <a:latin typeface="DFKai-SB" pitchFamily="65" charset="-120"/>
                <a:ea typeface="DFKai-SB" pitchFamily="65" charset="-120"/>
                <a:cs typeface="Arial" charset="0"/>
              </a:rPr>
              <a:t>福</a:t>
            </a:r>
            <a:r>
              <a:rPr lang="zh-TW" altLang="en-US" sz="4000" b="1" dirty="0">
                <a:solidFill>
                  <a:srgbClr val="000000"/>
                </a:solidFill>
                <a:latin typeface="DFKai-SB" pitchFamily="65" charset="-120"/>
                <a:ea typeface="DFKai-SB" pitchFamily="65" charset="-120"/>
                <a:cs typeface="Arial" charset="0"/>
              </a:rPr>
              <a:t>音</a:t>
            </a:r>
            <a:r>
              <a:rPr lang="zh-TW" altLang="en-US" sz="4000" b="1" dirty="0" smtClean="0">
                <a:solidFill>
                  <a:srgbClr val="000000"/>
                </a:solidFill>
                <a:latin typeface="DFKai-SB" pitchFamily="65" charset="-120"/>
                <a:ea typeface="DFKai-SB" pitchFamily="65" charset="-120"/>
                <a:cs typeface="Arial" charset="0"/>
              </a:rPr>
              <a:t>‬</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Matthew 5:13-14</a:t>
            </a: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altLang="zh-TW" sz="2800" b="1" dirty="0" smtClean="0">
                <a:solidFill>
                  <a:srgbClr val="FFFFFF"/>
                </a:solidFill>
                <a:latin typeface="Century" panose="02040604050505020304" pitchFamily="18" charset="0"/>
                <a:ea typeface="DFKai-SB" panose="03000509000000000000" pitchFamily="65" charset="-120"/>
              </a:rPr>
              <a:t>13</a:t>
            </a:r>
            <a:r>
              <a:rPr lang="en-US" altLang="zh-TW" sz="3600" b="1" dirty="0" smtClean="0">
                <a:solidFill>
                  <a:srgbClr val="FFFFFF"/>
                </a:solidFill>
                <a:latin typeface="Century" panose="02040604050505020304" pitchFamily="18" charset="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你</a:t>
            </a:r>
            <a:r>
              <a:rPr lang="zh-TW" altLang="en-US" sz="4000" b="1" dirty="0">
                <a:solidFill>
                  <a:srgbClr val="FFFFFF"/>
                </a:solidFill>
                <a:latin typeface="DFKai-SB" panose="03000509000000000000" pitchFamily="65" charset="-120"/>
                <a:ea typeface="DFKai-SB" panose="03000509000000000000" pitchFamily="65" charset="-120"/>
              </a:rPr>
              <a:t>們是世上的鹽。鹽若失了味，怎能叫它再鹹呢</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32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以</a:t>
            </a:r>
            <a:r>
              <a:rPr lang="zh-TW" altLang="en-US" sz="4000" b="1" dirty="0">
                <a:solidFill>
                  <a:srgbClr val="FFFFFF"/>
                </a:solidFill>
                <a:latin typeface="DFKai-SB" panose="03000509000000000000" pitchFamily="65" charset="-120"/>
                <a:ea typeface="DFKai-SB" panose="03000509000000000000" pitchFamily="65" charset="-120"/>
              </a:rPr>
              <a:t>後無用，不過丟在外面，被人踐踏了。</a:t>
            </a:r>
          </a:p>
          <a:p>
            <a:pPr lvl="0" defTabSz="914400" eaLnBrk="1" hangingPunct="1">
              <a:defRPr/>
            </a:pPr>
            <a:r>
              <a:rPr lang="en-US" altLang="zh-TW" sz="2800" b="1" dirty="0" smtClean="0">
                <a:solidFill>
                  <a:srgbClr val="FFFFFF"/>
                </a:solidFill>
                <a:latin typeface="Century" panose="02040604050505020304" pitchFamily="18" charset="0"/>
                <a:ea typeface="DFKai-SB" panose="03000509000000000000" pitchFamily="65" charset="-120"/>
              </a:rPr>
              <a:t>14</a:t>
            </a:r>
            <a:r>
              <a:rPr lang="en-US" altLang="zh-TW" sz="3600" b="1" dirty="0" smtClean="0">
                <a:solidFill>
                  <a:srgbClr val="FFFFFF"/>
                </a:solidFill>
                <a:latin typeface="Century" panose="02040604050505020304" pitchFamily="18" charset="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你</a:t>
            </a:r>
            <a:r>
              <a:rPr lang="zh-TW" altLang="en-US" sz="4000" b="1" dirty="0">
                <a:solidFill>
                  <a:srgbClr val="FFFFFF"/>
                </a:solidFill>
                <a:latin typeface="DFKai-SB" panose="03000509000000000000" pitchFamily="65" charset="-120"/>
                <a:ea typeface="DFKai-SB" panose="03000509000000000000" pitchFamily="65" charset="-120"/>
              </a:rPr>
              <a:t>們是世上的光。城造在山上是不能隱藏的</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You are the salt of the earth. But if the salt loses its saltiness, how can it be made salty again? </a:t>
            </a:r>
            <a:r>
              <a:rPr lang="en-US" altLang="zh-TW" sz="2800" b="1" dirty="0" smtClean="0">
                <a:solidFill>
                  <a:srgbClr val="FFFFFF"/>
                </a:solidFill>
                <a:latin typeface="Century" panose="02040604050505020304" pitchFamily="18" charset="0"/>
                <a:ea typeface="DFKai-SB" panose="03000509000000000000" pitchFamily="65" charset="-120"/>
              </a:rPr>
              <a:t> It </a:t>
            </a:r>
            <a:r>
              <a:rPr lang="en-US" altLang="zh-TW" sz="2800" b="1" dirty="0">
                <a:solidFill>
                  <a:srgbClr val="FFFFFF"/>
                </a:solidFill>
                <a:latin typeface="Century" panose="02040604050505020304" pitchFamily="18" charset="0"/>
                <a:ea typeface="DFKai-SB" panose="03000509000000000000" pitchFamily="65" charset="-120"/>
              </a:rPr>
              <a:t>is no longer good for anything, except to be thrown out and trampled </a:t>
            </a:r>
            <a:r>
              <a:rPr lang="en-US" altLang="zh-TW" sz="2800" b="1" dirty="0" smtClean="0">
                <a:solidFill>
                  <a:srgbClr val="FFFFFF"/>
                </a:solidFill>
                <a:latin typeface="Century" panose="02040604050505020304" pitchFamily="18" charset="0"/>
                <a:ea typeface="DFKai-SB" panose="03000509000000000000" pitchFamily="65" charset="-120"/>
              </a:rPr>
              <a:t>underfoot. You </a:t>
            </a:r>
            <a:r>
              <a:rPr lang="en-US" altLang="zh-TW" sz="2800" b="1" dirty="0">
                <a:solidFill>
                  <a:srgbClr val="FFFFFF"/>
                </a:solidFill>
                <a:latin typeface="Century" panose="02040604050505020304" pitchFamily="18" charset="0"/>
                <a:ea typeface="DFKai-SB" panose="03000509000000000000" pitchFamily="65" charset="-120"/>
              </a:rPr>
              <a:t>are the light of the world. </a:t>
            </a:r>
            <a:r>
              <a:rPr lang="en-US" altLang="zh-TW" sz="2800" b="1" dirty="0" smtClean="0">
                <a:solidFill>
                  <a:srgbClr val="FFFFFF"/>
                </a:solidFill>
                <a:latin typeface="Century" panose="02040604050505020304" pitchFamily="18" charset="0"/>
                <a:ea typeface="DFKai-SB" panose="03000509000000000000" pitchFamily="65" charset="-120"/>
              </a:rPr>
              <a:t> A </a:t>
            </a:r>
            <a:r>
              <a:rPr lang="en-US" altLang="zh-TW" sz="2800" b="1" dirty="0">
                <a:solidFill>
                  <a:srgbClr val="FFFFFF"/>
                </a:solidFill>
                <a:latin typeface="Century" panose="02040604050505020304" pitchFamily="18" charset="0"/>
                <a:ea typeface="DFKai-SB" panose="03000509000000000000" pitchFamily="65" charset="-120"/>
              </a:rPr>
              <a:t>town built on a hill cannot be hidden.</a:t>
            </a:r>
          </a:p>
        </p:txBody>
      </p:sp>
    </p:spTree>
    <p:extLst>
      <p:ext uri="{BB962C8B-B14F-4D97-AF65-F5344CB8AC3E}">
        <p14:creationId xmlns:p14="http://schemas.microsoft.com/office/powerpoint/2010/main" val="1354428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190928" y="1633200"/>
            <a:ext cx="11810143" cy="3170099"/>
          </a:xfrm>
          <a:prstGeom prst="rect">
            <a:avLst/>
          </a:prstGeom>
        </p:spPr>
        <p:txBody>
          <a:bodyPr wrap="square">
            <a:spAutoFit/>
          </a:bodyPr>
          <a:lstStyle/>
          <a:p>
            <a:pPr algn="ctr">
              <a:defRPr/>
            </a:pPr>
            <a:r>
              <a:rPr lang="zh-TW" altLang="en-US" sz="5400" b="1" dirty="0">
                <a:solidFill>
                  <a:srgbClr val="FFFFFF"/>
                </a:solidFill>
                <a:latin typeface="DFKai-SB" panose="03000509000000000000" pitchFamily="65" charset="-120"/>
                <a:ea typeface="DFKai-SB" panose="03000509000000000000" pitchFamily="65" charset="-120"/>
              </a:rPr>
              <a:t>「做」光「做」</a:t>
            </a:r>
            <a:r>
              <a:rPr lang="zh-TW" altLang="en-US" sz="5400" b="1" dirty="0" smtClean="0">
                <a:solidFill>
                  <a:srgbClr val="FFFFFF"/>
                </a:solidFill>
                <a:latin typeface="DFKai-SB" panose="03000509000000000000" pitchFamily="65" charset="-120"/>
                <a:ea typeface="DFKai-SB" panose="03000509000000000000" pitchFamily="65" charset="-120"/>
              </a:rPr>
              <a:t>鹽</a:t>
            </a:r>
            <a:endParaRPr lang="en-US" altLang="zh-TW" sz="5400" b="1" dirty="0" smtClean="0">
              <a:solidFill>
                <a:srgbClr val="FFFFFF"/>
              </a:solidFill>
              <a:latin typeface="DFKai-SB" panose="03000509000000000000" pitchFamily="65" charset="-120"/>
              <a:ea typeface="DFKai-SB" panose="03000509000000000000" pitchFamily="65" charset="-120"/>
            </a:endParaRPr>
          </a:p>
          <a:p>
            <a:pPr algn="ctr">
              <a:defRPr/>
            </a:pPr>
            <a:endParaRPr lang="en-US" altLang="zh-TW" sz="2000" b="1" dirty="0">
              <a:solidFill>
                <a:srgbClr val="FFFFFF"/>
              </a:solidFill>
              <a:latin typeface="DFKai-SB" panose="03000509000000000000" pitchFamily="65" charset="-120"/>
              <a:ea typeface="DFKai-SB" panose="03000509000000000000" pitchFamily="65" charset="-120"/>
            </a:endParaRPr>
          </a:p>
          <a:p>
            <a:pPr algn="ctr">
              <a:defRPr/>
            </a:pPr>
            <a:r>
              <a:rPr lang="zh-TW" altLang="en-US" sz="4400" b="1" dirty="0" smtClean="0">
                <a:solidFill>
                  <a:srgbClr val="FFFFFF"/>
                </a:solidFill>
                <a:latin typeface="DFKai-SB" panose="03000509000000000000" pitchFamily="65" charset="-120"/>
                <a:ea typeface="DFKai-SB" panose="03000509000000000000" pitchFamily="65" charset="-120"/>
              </a:rPr>
              <a:t>或</a:t>
            </a:r>
            <a:r>
              <a:rPr lang="zh-TW" altLang="en-US" sz="5400" b="1" dirty="0" smtClean="0">
                <a:solidFill>
                  <a:srgbClr val="FFFFFF"/>
                </a:solidFill>
                <a:latin typeface="DFKai-SB" panose="03000509000000000000" pitchFamily="65" charset="-120"/>
                <a:ea typeface="DFKai-SB" panose="03000509000000000000" pitchFamily="65" charset="-120"/>
              </a:rPr>
              <a:t> </a:t>
            </a:r>
            <a:endParaRPr lang="en-US" altLang="zh-TW" sz="5400" b="1" dirty="0" smtClean="0">
              <a:solidFill>
                <a:srgbClr val="FFFFFF"/>
              </a:solidFill>
              <a:latin typeface="DFKai-SB" panose="03000509000000000000" pitchFamily="65" charset="-120"/>
              <a:ea typeface="DFKai-SB" panose="03000509000000000000" pitchFamily="65" charset="-120"/>
            </a:endParaRPr>
          </a:p>
          <a:p>
            <a:pPr algn="ctr">
              <a:defRPr/>
            </a:pPr>
            <a:endParaRPr lang="en-US" altLang="zh-TW" sz="2000" b="1" dirty="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dirty="0" smtClean="0">
                <a:solidFill>
                  <a:srgbClr val="FFFFFF"/>
                </a:solidFill>
                <a:latin typeface="DFKai-SB" panose="03000509000000000000" pitchFamily="65" charset="-120"/>
                <a:ea typeface="DFKai-SB" panose="03000509000000000000" pitchFamily="65" charset="-120"/>
              </a:rPr>
              <a:t>「是」光「是」鹽</a:t>
            </a:r>
            <a:endParaRPr lang="en-US" altLang="zh-TW" sz="54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071959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159251"/>
            <a:ext cx="5578866"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90766" y="77057"/>
            <a:ext cx="10967661" cy="6686446"/>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哥林多前書</a:t>
            </a:r>
            <a:r>
              <a:rPr lang="zh-TW" altLang="en-US" sz="4000" b="1" dirty="0" smtClean="0">
                <a:solidFill>
                  <a:srgbClr val="000000"/>
                </a:solidFill>
                <a:latin typeface="DFKai-SB" pitchFamily="65" charset="-120"/>
                <a:ea typeface="DFKai-SB" pitchFamily="65" charset="-120"/>
                <a:cs typeface="Arial" charset="0"/>
              </a:rPr>
              <a:t>‬</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000000"/>
                </a:solidFill>
                <a:latin typeface="Century" panose="02040604050505020304" pitchFamily="18" charset="0"/>
                <a:ea typeface="DFKai-SB" panose="03000509000000000000" pitchFamily="65" charset="-120"/>
              </a:rPr>
              <a:t>1 Cor. 3:11-13</a:t>
            </a:r>
            <a:endParaRPr lang="en-US" altLang="zh-TW" sz="3200" b="1" dirty="0" smtClean="0">
              <a:solidFill>
                <a:srgbClr val="000000"/>
              </a:solidFill>
              <a:latin typeface="Century" panose="02040604050505020304" pitchFamily="18" charset="0"/>
              <a:ea typeface="DFKai-SB" panose="03000509000000000000" pitchFamily="65" charset="-120"/>
            </a:endParaRP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smtClean="0">
                <a:solidFill>
                  <a:srgbClr val="FFFFFF"/>
                </a:solidFill>
                <a:latin typeface="DFKai-SB" panose="03000509000000000000" pitchFamily="65" charset="-120"/>
                <a:ea typeface="DFKai-SB" panose="03000509000000000000" pitchFamily="65" charset="-120"/>
              </a:rPr>
              <a:t>因</a:t>
            </a:r>
            <a:r>
              <a:rPr lang="zh-TW" altLang="en-US" sz="4000" b="1" dirty="0">
                <a:solidFill>
                  <a:srgbClr val="FFFFFF"/>
                </a:solidFill>
                <a:latin typeface="DFKai-SB" panose="03000509000000000000" pitchFamily="65" charset="-120"/>
                <a:ea typeface="DFKai-SB" panose="03000509000000000000" pitchFamily="65" charset="-120"/>
              </a:rPr>
              <a:t>為那已經立好的根基就是耶穌基督，此外沒有人能立別的根基</a:t>
            </a:r>
            <a:r>
              <a:rPr lang="zh-TW" altLang="en-US" sz="4000" b="1" dirty="0" smtClean="0">
                <a:solidFill>
                  <a:srgbClr val="FFFFFF"/>
                </a:solidFill>
                <a:latin typeface="DFKai-SB" panose="03000509000000000000" pitchFamily="65" charset="-120"/>
                <a:ea typeface="DFKai-SB" panose="03000509000000000000" pitchFamily="65" charset="-120"/>
              </a:rPr>
              <a:t>。若</a:t>
            </a:r>
            <a:r>
              <a:rPr lang="zh-TW" altLang="en-US" sz="4000" b="1" dirty="0">
                <a:solidFill>
                  <a:srgbClr val="FFFFFF"/>
                </a:solidFill>
                <a:latin typeface="DFKai-SB" panose="03000509000000000000" pitchFamily="65" charset="-120"/>
                <a:ea typeface="DFKai-SB" panose="03000509000000000000" pitchFamily="65" charset="-120"/>
              </a:rPr>
              <a:t>有人用金、銀、寶石、草木、禾秸在這根基上建造</a:t>
            </a:r>
            <a:r>
              <a:rPr lang="zh-TW" altLang="en-US" sz="4000" b="1" dirty="0" smtClean="0">
                <a:solidFill>
                  <a:srgbClr val="FFFFFF"/>
                </a:solidFill>
                <a:latin typeface="DFKai-SB" panose="03000509000000000000" pitchFamily="65" charset="-120"/>
                <a:ea typeface="DFKai-SB" panose="03000509000000000000" pitchFamily="65" charset="-120"/>
              </a:rPr>
              <a:t>，各</a:t>
            </a:r>
            <a:r>
              <a:rPr lang="zh-TW" altLang="en-US" sz="4000" b="1" dirty="0">
                <a:solidFill>
                  <a:srgbClr val="FFFFFF"/>
                </a:solidFill>
                <a:latin typeface="DFKai-SB" panose="03000509000000000000" pitchFamily="65" charset="-120"/>
                <a:ea typeface="DFKai-SB" panose="03000509000000000000" pitchFamily="65" charset="-120"/>
              </a:rPr>
              <a:t>人的工程必然顯露，因為那日子要將它表明出來，有火發現；這火要試驗各人的工程怎樣</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For no one can lay any foundation other than the one already laid, which is Jesus Christ</a:t>
            </a:r>
            <a:r>
              <a:rPr lang="en-US" altLang="zh-TW" sz="2800" b="1" dirty="0" smtClean="0">
                <a:solidFill>
                  <a:srgbClr val="FFFFFF"/>
                </a:solidFill>
                <a:latin typeface="Century" panose="02040604050505020304" pitchFamily="18" charset="0"/>
                <a:ea typeface="DFKai-SB" panose="03000509000000000000" pitchFamily="65" charset="-120"/>
              </a:rPr>
              <a:t>. </a:t>
            </a:r>
            <a:r>
              <a:rPr lang="en-US" altLang="zh-TW" sz="2800" b="1" dirty="0">
                <a:solidFill>
                  <a:srgbClr val="FFFFFF"/>
                </a:solidFill>
                <a:latin typeface="Century" panose="02040604050505020304" pitchFamily="18" charset="0"/>
                <a:ea typeface="DFKai-SB" panose="03000509000000000000" pitchFamily="65" charset="-120"/>
              </a:rPr>
              <a:t>If anyone builds on this foundation using gold, silver, costly stones, wood, hay or straw</a:t>
            </a:r>
            <a:r>
              <a:rPr lang="en-US" altLang="zh-TW" sz="2800" b="1" dirty="0" smtClean="0">
                <a:solidFill>
                  <a:srgbClr val="FFFFFF"/>
                </a:solidFill>
                <a:latin typeface="Century" panose="02040604050505020304" pitchFamily="18" charset="0"/>
                <a:ea typeface="DFKai-SB" panose="03000509000000000000" pitchFamily="65" charset="-120"/>
              </a:rPr>
              <a:t>, </a:t>
            </a:r>
            <a:r>
              <a:rPr lang="en-US" altLang="zh-TW" sz="2800" b="1" dirty="0">
                <a:solidFill>
                  <a:srgbClr val="FFFFFF"/>
                </a:solidFill>
                <a:latin typeface="Century" panose="02040604050505020304" pitchFamily="18" charset="0"/>
                <a:ea typeface="DFKai-SB" panose="03000509000000000000" pitchFamily="65" charset="-120"/>
              </a:rPr>
              <a:t>their work will be shown for what it is, because the Day will bring it to light. It will be revealed with fire, and the fire will test the quality of each person’s work.</a:t>
            </a:r>
          </a:p>
        </p:txBody>
      </p:sp>
    </p:spTree>
    <p:extLst>
      <p:ext uri="{BB962C8B-B14F-4D97-AF65-F5344CB8AC3E}">
        <p14:creationId xmlns:p14="http://schemas.microsoft.com/office/powerpoint/2010/main" val="5215550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27" y="0"/>
            <a:ext cx="12192000" cy="6854653"/>
          </a:xfrm>
          <a:prstGeom prst="rect">
            <a:avLst/>
          </a:prstGeom>
        </p:spPr>
      </p:pic>
      <p:sp>
        <p:nvSpPr>
          <p:cNvPr id="3" name="Rectangle 2"/>
          <p:cNvSpPr/>
          <p:nvPr/>
        </p:nvSpPr>
        <p:spPr>
          <a:xfrm>
            <a:off x="256032" y="1507796"/>
            <a:ext cx="11693756" cy="3170099"/>
          </a:xfrm>
          <a:prstGeom prst="rect">
            <a:avLst/>
          </a:prstGeom>
        </p:spPr>
        <p:txBody>
          <a:bodyPr wrap="square">
            <a:spAutoFit/>
          </a:bodyPr>
          <a:lstStyle/>
          <a:p>
            <a:pPr lvl="0" algn="ctr">
              <a:defRPr/>
            </a:pPr>
            <a:r>
              <a:rPr lang="zh-TW" altLang="en-US" sz="5400" b="1" dirty="0" smtClean="0">
                <a:solidFill>
                  <a:srgbClr val="FFFFFF"/>
                </a:solidFill>
                <a:latin typeface="DFKai-SB" panose="03000509000000000000" pitchFamily="65" charset="-120"/>
                <a:ea typeface="DFKai-SB" panose="03000509000000000000" pitchFamily="65" charset="-120"/>
              </a:rPr>
              <a:t>「金</a:t>
            </a:r>
            <a:r>
              <a:rPr lang="zh-TW" altLang="en-US" sz="5400" b="1" dirty="0">
                <a:solidFill>
                  <a:srgbClr val="FFFFFF"/>
                </a:solidFill>
                <a:latin typeface="DFKai-SB" panose="03000509000000000000" pitchFamily="65" charset="-120"/>
                <a:ea typeface="DFKai-SB" panose="03000509000000000000" pitchFamily="65" charset="-120"/>
              </a:rPr>
              <a:t>、銀、寶</a:t>
            </a:r>
            <a:r>
              <a:rPr lang="zh-TW" altLang="en-US" sz="5400" b="1" dirty="0" smtClean="0">
                <a:solidFill>
                  <a:srgbClr val="FFFFFF"/>
                </a:solidFill>
                <a:latin typeface="DFKai-SB" panose="03000509000000000000" pitchFamily="65" charset="-120"/>
                <a:ea typeface="DFKai-SB" panose="03000509000000000000" pitchFamily="65" charset="-120"/>
              </a:rPr>
              <a:t>石」</a:t>
            </a:r>
            <a:endParaRPr lang="en-US" altLang="zh-TW" sz="5400" b="1" dirty="0" smtClean="0">
              <a:solidFill>
                <a:srgbClr val="FFFFFF"/>
              </a:solidFill>
              <a:latin typeface="DFKai-SB" panose="03000509000000000000" pitchFamily="65" charset="-120"/>
              <a:ea typeface="DFKai-SB" panose="03000509000000000000" pitchFamily="65" charset="-120"/>
            </a:endParaRPr>
          </a:p>
          <a:p>
            <a:pPr lvl="0" algn="ctr">
              <a:defRPr/>
            </a:pPr>
            <a:endParaRPr lang="en-US" altLang="zh-TW" sz="2400" b="1" dirty="0">
              <a:solidFill>
                <a:srgbClr val="FFFFFF"/>
              </a:solidFill>
              <a:latin typeface="DFKai-SB" panose="03000509000000000000" pitchFamily="65" charset="-120"/>
              <a:ea typeface="DFKai-SB" panose="03000509000000000000" pitchFamily="65" charset="-120"/>
            </a:endParaRPr>
          </a:p>
          <a:p>
            <a:pPr lvl="0" algn="ctr">
              <a:defRPr/>
            </a:pPr>
            <a:r>
              <a:rPr lang="zh-TW" altLang="en-US" sz="4400" b="1" dirty="0" smtClean="0">
                <a:solidFill>
                  <a:srgbClr val="FFFFFF"/>
                </a:solidFill>
                <a:latin typeface="DFKai-SB" panose="03000509000000000000" pitchFamily="65" charset="-120"/>
                <a:ea typeface="DFKai-SB" panose="03000509000000000000" pitchFamily="65" charset="-120"/>
              </a:rPr>
              <a:t>或是</a:t>
            </a:r>
            <a:endParaRPr lang="en-US" altLang="zh-TW" sz="4400" b="1" dirty="0" smtClean="0">
              <a:solidFill>
                <a:srgbClr val="FFFFFF"/>
              </a:solidFill>
              <a:latin typeface="DFKai-SB" panose="03000509000000000000" pitchFamily="65" charset="-120"/>
              <a:ea typeface="DFKai-SB" panose="03000509000000000000" pitchFamily="65" charset="-120"/>
            </a:endParaRPr>
          </a:p>
          <a:p>
            <a:pPr lvl="0" algn="ctr">
              <a:defRPr/>
            </a:pPr>
            <a:endParaRPr lang="en-US" altLang="zh-TW" sz="2400" b="1" dirty="0">
              <a:solidFill>
                <a:srgbClr val="FFFFFF"/>
              </a:solidFill>
              <a:latin typeface="DFKai-SB" panose="03000509000000000000" pitchFamily="65" charset="-120"/>
              <a:ea typeface="DFKai-SB" panose="03000509000000000000" pitchFamily="65" charset="-120"/>
            </a:endParaRPr>
          </a:p>
          <a:p>
            <a:pPr lvl="0" algn="ctr">
              <a:defRPr/>
            </a:pPr>
            <a:r>
              <a:rPr lang="zh-TW" altLang="en-US" sz="5400" b="1" dirty="0" smtClean="0">
                <a:solidFill>
                  <a:srgbClr val="FFFFFF"/>
                </a:solidFill>
                <a:latin typeface="DFKai-SB" panose="03000509000000000000" pitchFamily="65" charset="-120"/>
                <a:ea typeface="DFKai-SB" panose="03000509000000000000" pitchFamily="65" charset="-120"/>
              </a:rPr>
              <a:t>「草</a:t>
            </a:r>
            <a:r>
              <a:rPr lang="zh-TW" altLang="en-US" sz="5400" b="1" dirty="0">
                <a:solidFill>
                  <a:srgbClr val="FFFFFF"/>
                </a:solidFill>
                <a:latin typeface="DFKai-SB" panose="03000509000000000000" pitchFamily="65" charset="-120"/>
                <a:ea typeface="DFKai-SB" panose="03000509000000000000" pitchFamily="65" charset="-120"/>
              </a:rPr>
              <a:t>木、禾</a:t>
            </a:r>
            <a:r>
              <a:rPr lang="zh-TW" altLang="en-US" sz="5400" b="1" dirty="0" smtClean="0">
                <a:solidFill>
                  <a:srgbClr val="FFFFFF"/>
                </a:solidFill>
                <a:latin typeface="DFKai-SB" panose="03000509000000000000" pitchFamily="65" charset="-120"/>
                <a:ea typeface="DFKai-SB" panose="03000509000000000000" pitchFamily="65" charset="-120"/>
              </a:rPr>
              <a:t>秸」</a:t>
            </a:r>
            <a:endParaRPr lang="en-US" altLang="zh-TW" sz="20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994030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108294" y="917355"/>
            <a:ext cx="11810143" cy="3323987"/>
          </a:xfrm>
          <a:prstGeom prst="rect">
            <a:avLst/>
          </a:prstGeom>
        </p:spPr>
        <p:txBody>
          <a:bodyPr wrap="square">
            <a:spAutoFit/>
          </a:bodyPr>
          <a:lstStyle/>
          <a:p>
            <a:pPr lvl="0" algn="ctr">
              <a:defRPr/>
            </a:pP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準確的</a:t>
            </a:r>
            <a:r>
              <a:rPr lang="zh-TW" altLang="en-US" sz="5400" b="1" u="sng" dirty="0">
                <a:solidFill>
                  <a:srgbClr val="FFFFFF"/>
                </a:solidFill>
                <a:latin typeface="DFKai-SB" panose="03000509000000000000" pitchFamily="65" charset="-120"/>
                <a:ea typeface="DFKai-SB" panose="03000509000000000000" pitchFamily="65" charset="-120"/>
              </a:rPr>
              <a:t>代表主耶穌的</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服事</a:t>
            </a:r>
            <a:endParaRPr kumimoji="0" lang="en-US" altLang="zh-TW"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內在</a:t>
            </a:r>
            <a:r>
              <a:rPr kumimoji="0" lang="zh-TW" altLang="en-US" sz="48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生</a:t>
            </a:r>
            <a:r>
              <a:rPr kumimoji="0" lang="zh-TW" altLang="en-US" sz="48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命的境</a:t>
            </a:r>
            <a:r>
              <a:rPr kumimoji="0" lang="zh-TW" altLang="en-US" sz="48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界</a:t>
            </a:r>
            <a:endParaRPr kumimoji="0" lang="en-US" altLang="zh-TW" sz="48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權能事奉的境界</a:t>
            </a:r>
            <a:endPar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93593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210621"/>
            <a:ext cx="5188448"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1589" y="123291"/>
            <a:ext cx="10911154" cy="6040115"/>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彼得前書‬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000000"/>
                </a:solidFill>
                <a:latin typeface="Century" panose="02040604050505020304" pitchFamily="18" charset="0"/>
                <a:ea typeface="DFKai-SB" panose="03000509000000000000" pitchFamily="65" charset="-120"/>
              </a:rPr>
              <a:t>1 Peter 4:10-11</a:t>
            </a:r>
            <a:endParaRPr lang="en-US" altLang="zh-TW" sz="3600" b="1" dirty="0" smtClean="0">
              <a:solidFill>
                <a:srgbClr val="000000"/>
              </a:solidFill>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各人要照所得的恩賜彼此服事，作</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神百般恩賜的好管家</a:t>
            </a:r>
            <a:r>
              <a:rPr lang="zh-TW" altLang="en-US" sz="4000" b="1" dirty="0" smtClean="0">
                <a:solidFill>
                  <a:srgbClr val="FFFFFF"/>
                </a:solidFill>
                <a:latin typeface="DFKai-SB" panose="03000509000000000000" pitchFamily="65" charset="-120"/>
                <a:ea typeface="DFKai-SB" panose="03000509000000000000" pitchFamily="65" charset="-120"/>
              </a:rPr>
              <a:t>。</a:t>
            </a:r>
            <a:r>
              <a:rPr lang="en-US" altLang="zh-TW" sz="3200" b="1" dirty="0" smtClean="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若有講道的，要按著</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神的聖言講；若有服事人的，要按著</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神所賜的力量服事，叫　神在凡事上因耶穌基督得榮耀</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8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Each of you should use whatever gift you have received to serve others, as faithful stewards of God’s grace in its various forms.  </a:t>
            </a:r>
            <a:r>
              <a:rPr lang="en-US" altLang="zh-TW" sz="2800" b="1" dirty="0" smtClean="0">
                <a:solidFill>
                  <a:srgbClr val="FFFFFF"/>
                </a:solidFill>
                <a:latin typeface="Century" panose="02040604050505020304" pitchFamily="18" charset="0"/>
                <a:ea typeface="DFKai-SB" panose="03000509000000000000" pitchFamily="65" charset="-120"/>
              </a:rPr>
              <a:t> If </a:t>
            </a:r>
            <a:r>
              <a:rPr lang="en-US" altLang="zh-TW" sz="2800" b="1" dirty="0">
                <a:solidFill>
                  <a:srgbClr val="FFFFFF"/>
                </a:solidFill>
                <a:latin typeface="Century" panose="02040604050505020304" pitchFamily="18" charset="0"/>
                <a:ea typeface="DFKai-SB" panose="03000509000000000000" pitchFamily="65" charset="-120"/>
              </a:rPr>
              <a:t>anyone speaks, they should do so as one who speaks the very words of God. If anyone serves, they should do so with the strength God provides, so that in all things God may be praised through Jesus Christ</a:t>
            </a:r>
            <a:r>
              <a:rPr lang="en-US" altLang="zh-TW" sz="2800" b="1" dirty="0" smtClean="0">
                <a:solidFill>
                  <a:srgbClr val="FFFFFF"/>
                </a:solidFill>
                <a:latin typeface="Century" panose="02040604050505020304" pitchFamily="18" charset="0"/>
                <a:ea typeface="DFKai-SB" panose="03000509000000000000" pitchFamily="65" charset="-120"/>
              </a:rPr>
              <a:t>.</a:t>
            </a:r>
            <a:endParaRPr lang="en-US" altLang="zh-TW" sz="2800" b="1" dirty="0">
              <a:solidFill>
                <a:srgbClr val="FFFFFF"/>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2100220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329184" y="476018"/>
            <a:ext cx="11693756" cy="4001095"/>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u="sng" dirty="0">
                <a:solidFill>
                  <a:srgbClr val="FFFFFF"/>
                </a:solidFill>
                <a:latin typeface="DFKai-SB" panose="03000509000000000000" pitchFamily="65" charset="-120"/>
                <a:ea typeface="DFKai-SB" panose="03000509000000000000" pitchFamily="65" charset="-120"/>
              </a:rPr>
              <a:t>服事</a:t>
            </a:r>
            <a:r>
              <a:rPr lang="zh-TW" altLang="en-US" sz="5400" b="1" u="sng" dirty="0" smtClean="0">
                <a:solidFill>
                  <a:srgbClr val="FFFFFF"/>
                </a:solidFill>
                <a:latin typeface="DFKai-SB" panose="03000509000000000000" pitchFamily="65" charset="-120"/>
                <a:ea typeface="DFKai-SB" panose="03000509000000000000" pitchFamily="65" charset="-120"/>
              </a:rPr>
              <a:t>主應有的</a:t>
            </a:r>
            <a:r>
              <a:rPr lang="zh-TW" altLang="en-US" sz="5400" b="1" u="sng" dirty="0">
                <a:solidFill>
                  <a:srgbClr val="FFFFFF"/>
                </a:solidFill>
                <a:latin typeface="DFKai-SB" panose="03000509000000000000" pitchFamily="65" charset="-120"/>
                <a:ea typeface="DFKai-SB" panose="03000509000000000000" pitchFamily="65" charset="-120"/>
              </a:rPr>
              <a:t>心</a:t>
            </a:r>
            <a:r>
              <a:rPr lang="zh-TW" altLang="en-US" sz="5400" b="1" u="sng" dirty="0" smtClean="0">
                <a:solidFill>
                  <a:srgbClr val="FFFFFF"/>
                </a:solidFill>
                <a:latin typeface="DFKai-SB" panose="03000509000000000000" pitchFamily="65" charset="-120"/>
                <a:ea typeface="DFKai-SB" panose="03000509000000000000" pitchFamily="65" charset="-120"/>
              </a:rPr>
              <a:t>態</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rPr>
              <a:t>從心裡遵</a:t>
            </a:r>
            <a:r>
              <a:rPr lang="zh-TW" altLang="en-US" sz="4400" b="1" dirty="0" smtClean="0">
                <a:solidFill>
                  <a:srgbClr val="FFFFFF"/>
                </a:solidFill>
                <a:latin typeface="DFKai-SB" panose="03000509000000000000" pitchFamily="65" charset="-120"/>
                <a:ea typeface="DFKai-SB" panose="03000509000000000000" pitchFamily="65" charset="-120"/>
              </a:rPr>
              <a:t>行神</a:t>
            </a:r>
            <a:r>
              <a:rPr lang="zh-TW" altLang="en-US" sz="4400" b="1" dirty="0">
                <a:solidFill>
                  <a:srgbClr val="FFFFFF"/>
                </a:solidFill>
                <a:latin typeface="DFKai-SB" panose="03000509000000000000" pitchFamily="65" charset="-120"/>
                <a:ea typeface="DFKai-SB" panose="03000509000000000000" pitchFamily="65" charset="-120"/>
              </a:rPr>
              <a:t>的旨</a:t>
            </a:r>
            <a:r>
              <a:rPr lang="zh-TW" altLang="en-US" sz="4400" b="1" dirty="0" smtClean="0">
                <a:solidFill>
                  <a:srgbClr val="FFFFFF"/>
                </a:solidFill>
                <a:latin typeface="DFKai-SB" panose="03000509000000000000" pitchFamily="65" charset="-120"/>
                <a:ea typeface="DFKai-SB" panose="03000509000000000000" pitchFamily="65" charset="-120"/>
              </a:rPr>
              <a:t>意</a:t>
            </a:r>
            <a:endParaRPr lang="en-US" altLang="zh-TW" sz="44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順服直接和代理的權柄</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endParaRPr kumimoji="0"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400" b="1" dirty="0" smtClean="0">
                <a:solidFill>
                  <a:srgbClr val="FFFFFF"/>
                </a:solidFill>
                <a:latin typeface="DFKai-SB" panose="03000509000000000000" pitchFamily="65" charset="-120"/>
                <a:ea typeface="DFKai-SB" panose="03000509000000000000" pitchFamily="65" charset="-120"/>
              </a:rPr>
              <a:t>甘心樂意、殷</a:t>
            </a:r>
            <a:r>
              <a:rPr lang="zh-TW" altLang="en-US" sz="4400" b="1" dirty="0">
                <a:solidFill>
                  <a:srgbClr val="FFFFFF"/>
                </a:solidFill>
                <a:latin typeface="DFKai-SB" panose="03000509000000000000" pitchFamily="65" charset="-120"/>
                <a:ea typeface="DFKai-SB" panose="03000509000000000000" pitchFamily="65" charset="-120"/>
              </a:rPr>
              <a:t>勤、火熱</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027571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329184" y="476018"/>
            <a:ext cx="11693756" cy="221599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u="sng" dirty="0">
                <a:solidFill>
                  <a:srgbClr val="FFFFFF"/>
                </a:solidFill>
                <a:latin typeface="DFKai-SB" panose="03000509000000000000" pitchFamily="65" charset="-120"/>
                <a:ea typeface="DFKai-SB" panose="03000509000000000000" pitchFamily="65" charset="-120"/>
              </a:rPr>
              <a:t>服事</a:t>
            </a:r>
            <a:r>
              <a:rPr lang="zh-TW" altLang="en-US" sz="5400" b="1" u="sng" dirty="0" smtClean="0">
                <a:solidFill>
                  <a:srgbClr val="FFFFFF"/>
                </a:solidFill>
                <a:latin typeface="DFKai-SB" panose="03000509000000000000" pitchFamily="65" charset="-120"/>
                <a:ea typeface="DFKai-SB" panose="03000509000000000000" pitchFamily="65" charset="-120"/>
              </a:rPr>
              <a:t>主應有的</a:t>
            </a:r>
            <a:r>
              <a:rPr lang="zh-TW" altLang="en-US" sz="5400" b="1" u="sng" dirty="0">
                <a:solidFill>
                  <a:srgbClr val="FFFFFF"/>
                </a:solidFill>
                <a:latin typeface="DFKai-SB" panose="03000509000000000000" pitchFamily="65" charset="-120"/>
                <a:ea typeface="DFKai-SB" panose="03000509000000000000" pitchFamily="65" charset="-120"/>
              </a:rPr>
              <a:t>心</a:t>
            </a:r>
            <a:r>
              <a:rPr lang="zh-TW" altLang="en-US" sz="5400" b="1" u="sng" dirty="0" smtClean="0">
                <a:solidFill>
                  <a:srgbClr val="FFFFFF"/>
                </a:solidFill>
                <a:latin typeface="DFKai-SB" panose="03000509000000000000" pitchFamily="65" charset="-120"/>
                <a:ea typeface="DFKai-SB" panose="03000509000000000000" pitchFamily="65" charset="-120"/>
              </a:rPr>
              <a:t>態</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rPr>
              <a:t>從心裡遵</a:t>
            </a:r>
            <a:r>
              <a:rPr lang="zh-TW" altLang="en-US" sz="4400" b="1" dirty="0" smtClean="0">
                <a:solidFill>
                  <a:srgbClr val="FFFFFF"/>
                </a:solidFill>
                <a:latin typeface="DFKai-SB" panose="03000509000000000000" pitchFamily="65" charset="-120"/>
                <a:ea typeface="DFKai-SB" panose="03000509000000000000" pitchFamily="65" charset="-120"/>
              </a:rPr>
              <a:t>行神</a:t>
            </a:r>
            <a:r>
              <a:rPr lang="zh-TW" altLang="en-US" sz="4400" b="1" dirty="0">
                <a:solidFill>
                  <a:srgbClr val="FFFFFF"/>
                </a:solidFill>
                <a:latin typeface="DFKai-SB" panose="03000509000000000000" pitchFamily="65" charset="-120"/>
                <a:ea typeface="DFKai-SB" panose="03000509000000000000" pitchFamily="65" charset="-120"/>
              </a:rPr>
              <a:t>的旨</a:t>
            </a:r>
            <a:r>
              <a:rPr lang="zh-TW" altLang="en-US" sz="4400" b="1" dirty="0" smtClean="0">
                <a:solidFill>
                  <a:srgbClr val="FFFFFF"/>
                </a:solidFill>
                <a:latin typeface="DFKai-SB" panose="03000509000000000000" pitchFamily="65" charset="-120"/>
                <a:ea typeface="DFKai-SB" panose="03000509000000000000" pitchFamily="65" charset="-120"/>
              </a:rPr>
              <a:t>意</a:t>
            </a:r>
            <a:endParaRPr lang="en-US" altLang="zh-TW" sz="44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513965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210621"/>
            <a:ext cx="544530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6726" y="159250"/>
            <a:ext cx="10911154" cy="4162678"/>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Ephesians 6:6-7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不要只在眼前事奉，像是討人喜歡的，要像基督的僕人，從心裡遵行　神的旨意</a:t>
            </a:r>
            <a:r>
              <a:rPr lang="zh-TW" altLang="en-US" sz="4000" b="1" dirty="0" smtClean="0">
                <a:solidFill>
                  <a:srgbClr val="FFFFFF"/>
                </a:solidFill>
                <a:latin typeface="DFKai-SB" panose="03000509000000000000" pitchFamily="65" charset="-120"/>
                <a:ea typeface="DFKai-SB" panose="03000509000000000000" pitchFamily="65" charset="-120"/>
              </a:rPr>
              <a:t>。 甘</a:t>
            </a:r>
            <a:r>
              <a:rPr lang="zh-TW" altLang="en-US" sz="4000" b="1" dirty="0">
                <a:solidFill>
                  <a:srgbClr val="FFFFFF"/>
                </a:solidFill>
                <a:latin typeface="DFKai-SB" panose="03000509000000000000" pitchFamily="65" charset="-120"/>
                <a:ea typeface="DFKai-SB" panose="03000509000000000000" pitchFamily="65" charset="-120"/>
              </a:rPr>
              <a:t>心事奉，好像服事主，不像服事</a:t>
            </a:r>
            <a:r>
              <a:rPr lang="zh-TW" altLang="en-US" sz="4000" b="1" dirty="0" smtClean="0">
                <a:solidFill>
                  <a:srgbClr val="FFFFFF"/>
                </a:solidFill>
                <a:latin typeface="DFKai-SB" panose="03000509000000000000" pitchFamily="65" charset="-120"/>
                <a:ea typeface="DFKai-SB" panose="03000509000000000000" pitchFamily="65" charset="-120"/>
              </a:rPr>
              <a:t>人。</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Obey them not only to win their favor when their eye is on you, but as slaves of Christ, doing the will of God from your heart. </a:t>
            </a:r>
            <a:r>
              <a:rPr lang="en-US" altLang="zh-TW" sz="2800" b="1" dirty="0" smtClean="0">
                <a:solidFill>
                  <a:srgbClr val="FFFFFF"/>
                </a:solidFill>
                <a:latin typeface="Century" panose="02040604050505020304" pitchFamily="18" charset="0"/>
                <a:ea typeface="DFKai-SB" panose="03000509000000000000" pitchFamily="65" charset="-120"/>
              </a:rPr>
              <a:t> </a:t>
            </a:r>
            <a:r>
              <a:rPr lang="en-US" altLang="zh-TW" sz="2800" b="1" dirty="0">
                <a:solidFill>
                  <a:srgbClr val="FFFFFF"/>
                </a:solidFill>
                <a:latin typeface="Century" panose="02040604050505020304" pitchFamily="18" charset="0"/>
                <a:ea typeface="DFKai-SB" panose="03000509000000000000" pitchFamily="65" charset="-120"/>
              </a:rPr>
              <a:t>Serve wholeheartedly, as if you were serving the Lord, not people,</a:t>
            </a:r>
          </a:p>
        </p:txBody>
      </p:sp>
    </p:spTree>
    <p:extLst>
      <p:ext uri="{BB962C8B-B14F-4D97-AF65-F5344CB8AC3E}">
        <p14:creationId xmlns:p14="http://schemas.microsoft.com/office/powerpoint/2010/main" val="887855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329184" y="476018"/>
            <a:ext cx="11693756" cy="3200876"/>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u="sng" dirty="0">
                <a:solidFill>
                  <a:srgbClr val="FFFFFF"/>
                </a:solidFill>
                <a:latin typeface="DFKai-SB" panose="03000509000000000000" pitchFamily="65" charset="-120"/>
                <a:ea typeface="DFKai-SB" panose="03000509000000000000" pitchFamily="65" charset="-120"/>
              </a:rPr>
              <a:t>服事</a:t>
            </a:r>
            <a:r>
              <a:rPr lang="zh-TW" altLang="en-US" sz="5400" b="1" u="sng" dirty="0" smtClean="0">
                <a:solidFill>
                  <a:srgbClr val="FFFFFF"/>
                </a:solidFill>
                <a:latin typeface="DFKai-SB" panose="03000509000000000000" pitchFamily="65" charset="-120"/>
                <a:ea typeface="DFKai-SB" panose="03000509000000000000" pitchFamily="65" charset="-120"/>
              </a:rPr>
              <a:t>主應有的</a:t>
            </a:r>
            <a:r>
              <a:rPr lang="zh-TW" altLang="en-US" sz="5400" b="1" u="sng" dirty="0">
                <a:solidFill>
                  <a:srgbClr val="FFFFFF"/>
                </a:solidFill>
                <a:latin typeface="DFKai-SB" panose="03000509000000000000" pitchFamily="65" charset="-120"/>
                <a:ea typeface="DFKai-SB" panose="03000509000000000000" pitchFamily="65" charset="-120"/>
              </a:rPr>
              <a:t>心</a:t>
            </a:r>
            <a:r>
              <a:rPr lang="zh-TW" altLang="en-US" sz="5400" b="1" u="sng" dirty="0" smtClean="0">
                <a:solidFill>
                  <a:srgbClr val="FFFFFF"/>
                </a:solidFill>
                <a:latin typeface="DFKai-SB" panose="03000509000000000000" pitchFamily="65" charset="-120"/>
                <a:ea typeface="DFKai-SB" panose="03000509000000000000" pitchFamily="65" charset="-120"/>
              </a:rPr>
              <a:t>態</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lang="zh-TW" altLang="en-US" sz="4400" b="1" dirty="0">
                <a:solidFill>
                  <a:schemeClr val="bg1">
                    <a:lumMod val="50000"/>
                  </a:schemeClr>
                </a:solidFill>
                <a:latin typeface="DFKai-SB" panose="03000509000000000000" pitchFamily="65" charset="-120"/>
                <a:ea typeface="DFKai-SB" panose="03000509000000000000" pitchFamily="65" charset="-120"/>
              </a:rPr>
              <a:t>從心裡遵</a:t>
            </a:r>
            <a:r>
              <a:rPr lang="zh-TW" altLang="en-US" sz="4400" b="1" dirty="0" smtClean="0">
                <a:solidFill>
                  <a:schemeClr val="bg1">
                    <a:lumMod val="50000"/>
                  </a:schemeClr>
                </a:solidFill>
                <a:latin typeface="DFKai-SB" panose="03000509000000000000" pitchFamily="65" charset="-120"/>
                <a:ea typeface="DFKai-SB" panose="03000509000000000000" pitchFamily="65" charset="-120"/>
              </a:rPr>
              <a:t>行神</a:t>
            </a:r>
            <a:r>
              <a:rPr lang="zh-TW" altLang="en-US" sz="4400" b="1" dirty="0">
                <a:solidFill>
                  <a:schemeClr val="bg1">
                    <a:lumMod val="50000"/>
                  </a:schemeClr>
                </a:solidFill>
                <a:latin typeface="DFKai-SB" panose="03000509000000000000" pitchFamily="65" charset="-120"/>
                <a:ea typeface="DFKai-SB" panose="03000509000000000000" pitchFamily="65" charset="-120"/>
              </a:rPr>
              <a:t>的旨</a:t>
            </a:r>
            <a:r>
              <a:rPr lang="zh-TW" altLang="en-US" sz="4400" b="1" dirty="0" smtClean="0">
                <a:solidFill>
                  <a:schemeClr val="bg1">
                    <a:lumMod val="50000"/>
                  </a:schemeClr>
                </a:solidFill>
                <a:latin typeface="DFKai-SB" panose="03000509000000000000" pitchFamily="65" charset="-120"/>
                <a:ea typeface="DFKai-SB" panose="03000509000000000000" pitchFamily="65" charset="-120"/>
              </a:rPr>
              <a:t>意</a:t>
            </a:r>
            <a:endParaRPr lang="en-US" altLang="zh-TW" sz="4400" b="1" dirty="0" smtClean="0">
              <a:solidFill>
                <a:schemeClr val="bg1">
                  <a:lumMod val="50000"/>
                </a:schemeClr>
              </a:solidFill>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順服直接和代理的權柄</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marL="3429000" lvl="6" indent="-685800">
              <a:buFont typeface="Wingdings" panose="05000000000000000000" pitchFamily="2" charset="2"/>
              <a:buChar char="§"/>
              <a:defRPr/>
            </a:pPr>
            <a:endParaRPr kumimoji="0"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26281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195210"/>
            <a:ext cx="452576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11314" y="97605"/>
            <a:ext cx="10742922" cy="607089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rPr>
              <a:t>羅馬</a:t>
            </a:r>
            <a:r>
              <a:rPr kumimoji="0" lang="zh-TW" altLang="en-US" sz="4000" b="1" i="0" u="none" strike="noStrike" kern="1200" cap="none" spc="0" normalizeH="0" baseline="0" noProof="0" dirty="0" smtClean="0">
                <a:ln>
                  <a:noFill/>
                </a:ln>
                <a:solidFill>
                  <a:srgbClr val="000000"/>
                </a:solidFill>
                <a:effectLst/>
                <a:uLnTx/>
                <a:uFillTx/>
                <a:latin typeface="DFKai-SB" pitchFamily="65" charset="-120"/>
                <a:ea typeface="DFKai-SB" pitchFamily="65" charset="-120"/>
                <a:cs typeface="Arial" charset="0"/>
              </a:rPr>
              <a:t>書</a:t>
            </a:r>
            <a:r>
              <a:rPr kumimoji="0" lang="zh-TW" altLang="en-US" sz="20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rPr>
              <a:t>‬</a:t>
            </a:r>
            <a:r>
              <a:rPr kumimoji="0" lang="zh-TW" altLang="en-US" sz="2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rPr>
              <a:t> </a:t>
            </a:r>
            <a:r>
              <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cs typeface="+mn-cs"/>
              </a:rPr>
              <a:t>Romans 13:1-2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在上有權柄的，人人當順服他，因為沒有權柄不是出於</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神的</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8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凡</a:t>
            </a:r>
            <a:r>
              <a:rPr lang="zh-TW" altLang="en-US" sz="4000" b="1" dirty="0">
                <a:solidFill>
                  <a:srgbClr val="FFFFFF"/>
                </a:solidFill>
                <a:latin typeface="DFKai-SB" panose="03000509000000000000" pitchFamily="65" charset="-120"/>
                <a:ea typeface="DFKai-SB" panose="03000509000000000000" pitchFamily="65" charset="-120"/>
              </a:rPr>
              <a:t>掌權的都是</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神所命的。 </a:t>
            </a:r>
            <a:r>
              <a:rPr lang="zh-TW" altLang="en-US" sz="4000" b="1" dirty="0" smtClean="0">
                <a:solidFill>
                  <a:srgbClr val="FFFFFF"/>
                </a:solidFill>
                <a:latin typeface="DFKai-SB" panose="03000509000000000000" pitchFamily="65" charset="-120"/>
                <a:ea typeface="DFKai-SB" panose="03000509000000000000" pitchFamily="65" charset="-120"/>
              </a:rPr>
              <a:t>所</a:t>
            </a:r>
            <a:r>
              <a:rPr lang="zh-TW" altLang="en-US" sz="4000" b="1" dirty="0">
                <a:solidFill>
                  <a:srgbClr val="FFFFFF"/>
                </a:solidFill>
                <a:latin typeface="DFKai-SB" panose="03000509000000000000" pitchFamily="65" charset="-120"/>
                <a:ea typeface="DFKai-SB" panose="03000509000000000000" pitchFamily="65" charset="-120"/>
              </a:rPr>
              <a:t>以，抗拒掌權的就是抗拒</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神的命；抗拒的必自取刑</a:t>
            </a:r>
            <a:r>
              <a:rPr lang="zh-TW" altLang="en-US" sz="4000" b="1" dirty="0" smtClean="0">
                <a:solidFill>
                  <a:srgbClr val="FFFFFF"/>
                </a:solidFill>
                <a:latin typeface="DFKai-SB" panose="03000509000000000000" pitchFamily="65" charset="-120"/>
                <a:ea typeface="DFKai-SB" panose="03000509000000000000" pitchFamily="65" charset="-120"/>
              </a:rPr>
              <a:t>罰。</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Let everyone be subject to the governing authorities, for there is no authority except that which God has established. The authorities that exist have been established by God. </a:t>
            </a:r>
            <a:r>
              <a:rPr lang="en-US" altLang="zh-TW" sz="2800" b="1" dirty="0" smtClean="0">
                <a:solidFill>
                  <a:srgbClr val="FFFFFF"/>
                </a:solidFill>
                <a:latin typeface="Century" panose="02040604050505020304" pitchFamily="18" charset="0"/>
                <a:ea typeface="DFKai-SB" panose="03000509000000000000" pitchFamily="65" charset="-120"/>
              </a:rPr>
              <a:t>Consequently</a:t>
            </a:r>
            <a:r>
              <a:rPr lang="en-US" altLang="zh-TW" sz="2800" b="1" dirty="0">
                <a:solidFill>
                  <a:srgbClr val="FFFFFF"/>
                </a:solidFill>
                <a:latin typeface="Century" panose="02040604050505020304" pitchFamily="18" charset="0"/>
                <a:ea typeface="DFKai-SB" panose="03000509000000000000" pitchFamily="65" charset="-120"/>
              </a:rPr>
              <a:t>, whoever rebels against the authority is rebelling against what God has instituted, and those who do so will bring judgment on themselves..</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3727324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Rectangle 2"/>
          <p:cNvSpPr/>
          <p:nvPr/>
        </p:nvSpPr>
        <p:spPr>
          <a:xfrm>
            <a:off x="768097" y="1053208"/>
            <a:ext cx="9655950" cy="2769989"/>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順服權柄</a:t>
            </a:r>
            <a:r>
              <a:rPr kumimoji="0" lang="zh-TW" altLang="en-US"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的操練</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514600" marR="0" lvl="4"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順服神直</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接的權</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柄</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342900" marR="0" lvl="0" indent="-3429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2514600" marR="0" lvl="4"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順服神所設立代理的權柄</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705719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329184" y="476018"/>
            <a:ext cx="11693756" cy="4001095"/>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服事</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主應有的</a:t>
            </a:r>
            <a:r>
              <a:rPr kumimoji="0" lang="zh-TW" altLang="en-US" sz="5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心</a:t>
            </a:r>
            <a:r>
              <a:rPr kumimoji="0" lang="zh-TW" altLang="en-US"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態</a:t>
            </a:r>
            <a:endParaRPr kumimoji="0" lang="en-US" altLang="zh-TW" sz="54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從心裡遵</a:t>
            </a:r>
            <a:r>
              <a:rPr kumimoji="0" lang="zh-TW" altLang="en-US" sz="44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行神</a:t>
            </a:r>
            <a:r>
              <a:rPr kumimoji="0" lang="zh-TW" altLang="en-US" sz="44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的旨</a:t>
            </a:r>
            <a:r>
              <a:rPr kumimoji="0" lang="zh-TW" altLang="en-US" sz="44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意</a:t>
            </a:r>
            <a:endParaRPr kumimoji="0" lang="en-US" altLang="zh-TW" sz="44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順服直接和代理的權柄</a:t>
            </a:r>
            <a:endParaRPr kumimoji="0" lang="en-US" altLang="zh-TW" sz="4400" b="1" i="0" u="none" strike="noStrike" kern="1200" cap="none" spc="0" normalizeH="0" baseline="0" noProof="0" dirty="0" smtClean="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3429000" marR="0" lvl="6"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甘心樂意、殷</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勤、火熱</a:t>
            </a: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3032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195210"/>
            <a:ext cx="452576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11313" y="97605"/>
            <a:ext cx="11209105" cy="2500685"/>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羅馬</a:t>
            </a:r>
            <a:r>
              <a:rPr lang="zh-TW" altLang="en-US" sz="4000" b="1" dirty="0" smtClean="0">
                <a:solidFill>
                  <a:srgbClr val="000000"/>
                </a:solidFill>
                <a:latin typeface="DFKai-SB" pitchFamily="65" charset="-120"/>
                <a:ea typeface="DFKai-SB" pitchFamily="65" charset="-120"/>
                <a:cs typeface="Arial" charset="0"/>
              </a:rPr>
              <a:t>書</a:t>
            </a:r>
            <a:r>
              <a:rPr lang="zh-TW" altLang="en-US" sz="4000" b="1" dirty="0">
                <a:solidFill>
                  <a:srgbClr val="000000"/>
                </a:solidFill>
                <a:latin typeface="DFKai-SB" pitchFamily="65" charset="-120"/>
                <a:ea typeface="DFKai-SB" pitchFamily="65" charset="-120"/>
                <a:cs typeface="Arial" charset="0"/>
              </a:rPr>
              <a:t>‬</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Romans 12:11</a:t>
            </a:r>
            <a:endParaRPr lang="en-US" altLang="zh-TW" sz="3600" b="1" dirty="0" smtClean="0">
              <a:solidFill>
                <a:srgbClr val="000000"/>
              </a:solidFill>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殷勤，不可懶惰；要心裡火熱，常常服事</a:t>
            </a:r>
            <a:r>
              <a:rPr lang="zh-TW" altLang="en-US" sz="4000" b="1" dirty="0" smtClean="0">
                <a:solidFill>
                  <a:srgbClr val="FFFFFF"/>
                </a:solidFill>
                <a:latin typeface="DFKai-SB" panose="03000509000000000000" pitchFamily="65" charset="-120"/>
                <a:ea typeface="DFKai-SB" panose="03000509000000000000" pitchFamily="65" charset="-120"/>
              </a:rPr>
              <a:t>主。</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Never be lacking in zeal, but keep your spiritual fervor, serving the Lord.</a:t>
            </a:r>
          </a:p>
        </p:txBody>
      </p:sp>
    </p:spTree>
    <p:extLst>
      <p:ext uri="{BB962C8B-B14F-4D97-AF65-F5344CB8AC3E}">
        <p14:creationId xmlns:p14="http://schemas.microsoft.com/office/powerpoint/2010/main" val="800497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801"/>
            <a:ext cx="12192000" cy="6854653"/>
          </a:xfrm>
          <a:prstGeom prst="rect">
            <a:avLst/>
          </a:prstGeom>
        </p:spPr>
      </p:pic>
      <p:sp>
        <p:nvSpPr>
          <p:cNvPr id="3" name="Rectangle 2"/>
          <p:cNvSpPr/>
          <p:nvPr/>
        </p:nvSpPr>
        <p:spPr>
          <a:xfrm>
            <a:off x="92619" y="995732"/>
            <a:ext cx="11810143" cy="2954655"/>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5400" b="1" u="sng" dirty="0" smtClean="0">
                <a:solidFill>
                  <a:srgbClr val="FFFFFF"/>
                </a:solidFill>
                <a:latin typeface="DFKai-SB" panose="03000509000000000000" pitchFamily="65" charset="-120"/>
                <a:ea typeface="DFKai-SB" panose="03000509000000000000" pitchFamily="65" charset="-120"/>
              </a:rPr>
              <a:t>服事主的恩典</a:t>
            </a:r>
            <a:endParaRPr lang="en-US" altLang="zh-TW" sz="5400" b="1" u="sng" dirty="0" smtClean="0">
              <a:solidFill>
                <a:srgbClr val="FFFFFF"/>
              </a:solidFill>
              <a:latin typeface="DFKai-SB" panose="03000509000000000000" pitchFamily="65" charset="-12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685800" lvl="0" indent="-685800" algn="ctr">
              <a:buFont typeface="Arial" panose="020B0604020202020204" pitchFamily="34" charset="0"/>
              <a:buChar char="•"/>
              <a:defRPr/>
            </a:pPr>
            <a:r>
              <a:rPr lang="zh-TW" altLang="en-US" sz="4400" b="1" dirty="0" smtClean="0">
                <a:solidFill>
                  <a:srgbClr val="FFFFFF"/>
                </a:solidFill>
                <a:latin typeface="DFKai-SB" panose="03000509000000000000" pitchFamily="65" charset="-120"/>
                <a:ea typeface="DFKai-SB" panose="03000509000000000000" pitchFamily="65" charset="-120"/>
              </a:rPr>
              <a:t>蒙神的</a:t>
            </a:r>
            <a:r>
              <a:rPr lang="zh-TW" altLang="en-US" sz="4400" b="1" dirty="0">
                <a:solidFill>
                  <a:srgbClr val="FFFFFF"/>
                </a:solidFill>
                <a:latin typeface="DFKai-SB" panose="03000509000000000000" pitchFamily="65" charset="-120"/>
                <a:ea typeface="DFKai-SB" panose="03000509000000000000" pitchFamily="65" charset="-120"/>
              </a:rPr>
              <a:t>喜悅獎賞</a:t>
            </a:r>
          </a:p>
          <a:p>
            <a:pPr marL="685800" marR="0" lvl="0" indent="-685800" algn="ctr"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altLang="zh-TW" sz="2000" b="1" dirty="0" smtClean="0">
              <a:solidFill>
                <a:srgbClr val="FFFFFF"/>
              </a:solidFill>
              <a:latin typeface="DFKai-SB" panose="03000509000000000000" pitchFamily="65" charset="-120"/>
              <a:ea typeface="DFKai-SB" panose="03000509000000000000" pitchFamily="65" charset="-120"/>
            </a:endParaRPr>
          </a:p>
          <a:p>
            <a:pPr marL="685800" marR="0" lvl="0" indent="-685800" algn="ctr"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400" b="1" dirty="0">
                <a:solidFill>
                  <a:srgbClr val="FFFFFF"/>
                </a:solidFill>
                <a:latin typeface="DFKai-SB" panose="03000509000000000000" pitchFamily="65" charset="-120"/>
                <a:ea typeface="DFKai-SB" panose="03000509000000000000" pitchFamily="65" charset="-120"/>
              </a:rPr>
              <a:t>生命的長大成熟</a:t>
            </a:r>
            <a:endParaRPr lang="en-US" altLang="zh-TW" sz="4400" b="1" dirty="0" smtClean="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7717759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8096" y="159251"/>
            <a:ext cx="5578866"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90766" y="77057"/>
            <a:ext cx="10789595" cy="6686446"/>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馬太</a:t>
            </a:r>
            <a:r>
              <a:rPr lang="zh-TW" altLang="en-US" sz="4000" b="1" dirty="0" smtClean="0">
                <a:solidFill>
                  <a:srgbClr val="000000"/>
                </a:solidFill>
                <a:latin typeface="DFKai-SB" pitchFamily="65" charset="-120"/>
                <a:ea typeface="DFKai-SB" pitchFamily="65" charset="-120"/>
                <a:cs typeface="Arial" charset="0"/>
              </a:rPr>
              <a:t>福</a:t>
            </a:r>
            <a:r>
              <a:rPr lang="zh-TW" altLang="en-US" sz="4000" b="1" dirty="0">
                <a:solidFill>
                  <a:srgbClr val="000000"/>
                </a:solidFill>
                <a:latin typeface="DFKai-SB" pitchFamily="65" charset="-120"/>
                <a:ea typeface="DFKai-SB" pitchFamily="65" charset="-120"/>
                <a:cs typeface="Arial" charset="0"/>
              </a:rPr>
              <a:t>音</a:t>
            </a:r>
            <a:r>
              <a:rPr lang="zh-TW" altLang="en-US" sz="4000" b="1" dirty="0" smtClean="0">
                <a:solidFill>
                  <a:srgbClr val="000000"/>
                </a:solidFill>
                <a:latin typeface="DFKai-SB" pitchFamily="65" charset="-120"/>
                <a:ea typeface="DFKai-SB" pitchFamily="65" charset="-120"/>
                <a:cs typeface="Arial" charset="0"/>
              </a:rPr>
              <a:t>‬</a:t>
            </a:r>
            <a:r>
              <a:rPr kumimoji="0" lang="zh-TW" altLang="en-US" sz="16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Matthew 25:20-21</a:t>
            </a: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smtClean="0">
                <a:solidFill>
                  <a:srgbClr val="FFFFFF"/>
                </a:solidFill>
                <a:latin typeface="DFKai-SB" panose="03000509000000000000" pitchFamily="65" charset="-120"/>
                <a:ea typeface="DFKai-SB" panose="03000509000000000000" pitchFamily="65" charset="-120"/>
              </a:rPr>
              <a:t>那</a:t>
            </a:r>
            <a:r>
              <a:rPr lang="zh-TW" altLang="en-US" sz="4000" b="1" dirty="0">
                <a:solidFill>
                  <a:srgbClr val="FFFFFF"/>
                </a:solidFill>
                <a:latin typeface="DFKai-SB" panose="03000509000000000000" pitchFamily="65" charset="-120"/>
                <a:ea typeface="DFKai-SB" panose="03000509000000000000" pitchFamily="65" charset="-120"/>
              </a:rPr>
              <a:t>領五千銀子的又帶著那另外的五千來，說：</a:t>
            </a:r>
            <a:r>
              <a:rPr lang="en-US" altLang="zh-TW" sz="4000" b="1" dirty="0">
                <a:solidFill>
                  <a:srgbClr val="FFFFFF"/>
                </a:solidFill>
                <a:latin typeface="DFKai-SB" panose="03000509000000000000" pitchFamily="65" charset="-120"/>
                <a:ea typeface="DFKai-SB" panose="03000509000000000000" pitchFamily="65" charset="-120"/>
              </a:rPr>
              <a:t>『</a:t>
            </a:r>
            <a:r>
              <a:rPr lang="zh-TW" altLang="en-US" sz="4000" b="1" dirty="0">
                <a:solidFill>
                  <a:srgbClr val="FFFFFF"/>
                </a:solidFill>
                <a:latin typeface="DFKai-SB" panose="03000509000000000000" pitchFamily="65" charset="-120"/>
                <a:ea typeface="DFKai-SB" panose="03000509000000000000" pitchFamily="65" charset="-120"/>
              </a:rPr>
              <a:t>主啊，你交給我五千銀子。請看，我又賺了五千。</a:t>
            </a:r>
            <a:r>
              <a:rPr lang="en-US" altLang="zh-TW" sz="4000" b="1" dirty="0" smtClean="0">
                <a:solidFill>
                  <a:srgbClr val="FFFFFF"/>
                </a:solidFill>
                <a:latin typeface="DFKai-SB" panose="03000509000000000000" pitchFamily="65" charset="-120"/>
                <a:ea typeface="DFKai-SB" panose="03000509000000000000" pitchFamily="65" charset="-120"/>
              </a:rPr>
              <a:t>』</a:t>
            </a:r>
            <a:r>
              <a:rPr lang="zh-TW" altLang="en-US" sz="4000" b="1" dirty="0" smtClean="0">
                <a:solidFill>
                  <a:srgbClr val="FFFFFF"/>
                </a:solidFill>
                <a:latin typeface="DFKai-SB" panose="03000509000000000000" pitchFamily="65" charset="-120"/>
                <a:ea typeface="DFKai-SB" panose="03000509000000000000" pitchFamily="65" charset="-120"/>
              </a:rPr>
              <a:t>主</a:t>
            </a:r>
            <a:r>
              <a:rPr lang="zh-TW" altLang="en-US" sz="4000" b="1" dirty="0">
                <a:solidFill>
                  <a:srgbClr val="FFFFFF"/>
                </a:solidFill>
                <a:latin typeface="DFKai-SB" panose="03000509000000000000" pitchFamily="65" charset="-120"/>
                <a:ea typeface="DFKai-SB" panose="03000509000000000000" pitchFamily="65" charset="-120"/>
              </a:rPr>
              <a:t>人說：</a:t>
            </a:r>
            <a:r>
              <a:rPr lang="en-US" altLang="zh-TW" sz="4000" b="1" dirty="0">
                <a:solidFill>
                  <a:srgbClr val="FFFFFF"/>
                </a:solidFill>
                <a:latin typeface="DFKai-SB" panose="03000509000000000000" pitchFamily="65" charset="-120"/>
                <a:ea typeface="DFKai-SB" panose="03000509000000000000" pitchFamily="65" charset="-120"/>
              </a:rPr>
              <a:t>『</a:t>
            </a:r>
            <a:r>
              <a:rPr lang="zh-TW" altLang="en-US" sz="4000" b="1" dirty="0">
                <a:solidFill>
                  <a:srgbClr val="FFFFFF"/>
                </a:solidFill>
                <a:latin typeface="DFKai-SB" panose="03000509000000000000" pitchFamily="65" charset="-120"/>
                <a:ea typeface="DFKai-SB" panose="03000509000000000000" pitchFamily="65" charset="-120"/>
              </a:rPr>
              <a:t>好，你這又良善又忠心的僕人，你在不多的事上有忠心，我要把許多事派你管理；可以進來享受你主人的快樂。</a:t>
            </a:r>
            <a:r>
              <a:rPr lang="en-US" altLang="zh-TW" sz="4000" b="1" dirty="0" smtClean="0">
                <a:solidFill>
                  <a:srgbClr val="FFFFFF"/>
                </a:solidFill>
                <a:latin typeface="DFKai-SB" panose="03000509000000000000" pitchFamily="65" charset="-120"/>
                <a:ea typeface="DFKai-SB" panose="03000509000000000000" pitchFamily="65" charset="-120"/>
              </a:rPr>
              <a:t>』</a:t>
            </a:r>
          </a:p>
          <a:p>
            <a:pPr lvl="0" defTabSz="914400" eaLnBrk="1" hangingPunct="1">
              <a:defRPr/>
            </a:pPr>
            <a:endParaRPr lang="en-US" altLang="zh-TW" sz="1000" b="1" dirty="0">
              <a:solidFill>
                <a:srgbClr val="FFFFFF"/>
              </a:solidFill>
              <a:latin typeface="DFKai-SB" panose="03000509000000000000" pitchFamily="65" charset="-120"/>
              <a:ea typeface="DFKai-SB" panose="03000509000000000000" pitchFamily="65" charset="-120"/>
            </a:endParaRPr>
          </a:p>
          <a:p>
            <a:pPr lvl="0" defTabSz="914400" eaLnBrk="1" hangingPunct="1">
              <a:defRPr/>
            </a:pPr>
            <a:r>
              <a:rPr lang="en-US" altLang="zh-TW" sz="2800" b="1" dirty="0">
                <a:solidFill>
                  <a:srgbClr val="FFFFFF"/>
                </a:solidFill>
                <a:latin typeface="Century" panose="02040604050505020304" pitchFamily="18" charset="0"/>
                <a:ea typeface="DFKai-SB" panose="03000509000000000000" pitchFamily="65" charset="-120"/>
              </a:rPr>
              <a:t>The man who had received five bags of gold brought the other five. ‘Master,’ he said, ‘you entrusted me with five bags of gold. See, I have gained five more</a:t>
            </a:r>
            <a:r>
              <a:rPr lang="en-US" altLang="zh-TW" sz="2800" b="1" dirty="0" smtClean="0">
                <a:solidFill>
                  <a:srgbClr val="FFFFFF"/>
                </a:solidFill>
                <a:latin typeface="Century" panose="02040604050505020304" pitchFamily="18" charset="0"/>
                <a:ea typeface="DFKai-SB" panose="03000509000000000000" pitchFamily="65" charset="-120"/>
              </a:rPr>
              <a:t>.’   </a:t>
            </a:r>
            <a:r>
              <a:rPr lang="en-US" altLang="zh-TW" sz="2800" b="1" dirty="0">
                <a:solidFill>
                  <a:srgbClr val="FFFFFF"/>
                </a:solidFill>
                <a:latin typeface="Century" panose="02040604050505020304" pitchFamily="18" charset="0"/>
                <a:ea typeface="DFKai-SB" panose="03000509000000000000" pitchFamily="65" charset="-120"/>
              </a:rPr>
              <a:t>“His master replied, ‘Well done, good and faithful servant! You have been faithful with a few things; I will put you in charge of many things. Come and share your master’s happiness!’</a:t>
            </a:r>
          </a:p>
        </p:txBody>
      </p:sp>
    </p:spTree>
    <p:extLst>
      <p:ext uri="{BB962C8B-B14F-4D97-AF65-F5344CB8AC3E}">
        <p14:creationId xmlns:p14="http://schemas.microsoft.com/office/powerpoint/2010/main" val="22156933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3600" b="1" dirty="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 </a:t>
            </a:r>
            <a:r>
              <a:rPr lang="en-US" altLang="zh-TW" sz="5400" b="1" dirty="0" smtClean="0">
                <a:solidFill>
                  <a:srgbClr val="002060"/>
                </a:solidFill>
                <a:latin typeface="Century" panose="02040604050505020304" pitchFamily="18" charset="0"/>
                <a:ea typeface="DFKai-SB" panose="03000509000000000000" pitchFamily="65" charset="-120"/>
                <a:cs typeface="Arial" charset="0"/>
              </a:rPr>
              <a:t>D2B </a:t>
            </a: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見</a:t>
            </a:r>
            <a:r>
              <a:rPr lang="zh-TW" altLang="en-US" sz="6000" b="1" dirty="0">
                <a:solidFill>
                  <a:srgbClr val="002060"/>
                </a:solidFill>
                <a:latin typeface="DFKai-SB" panose="03000509000000000000" pitchFamily="65" charset="-120"/>
                <a:ea typeface="DFKai-SB" panose="03000509000000000000" pitchFamily="65" charset="-120"/>
                <a:cs typeface="Arial" charset="0"/>
              </a:rPr>
              <a:t>證分</a:t>
            </a: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享 </a:t>
            </a:r>
            <a:r>
              <a:rPr lang="en-US" altLang="zh-TW" sz="3600" b="1" dirty="0" smtClean="0">
                <a:solidFill>
                  <a:srgbClr val="002060"/>
                </a:solidFill>
                <a:latin typeface="Century" panose="02040604050505020304" pitchFamily="18" charset="0"/>
                <a:ea typeface="DFKai-SB" panose="03000509000000000000" pitchFamily="65" charset="-120"/>
                <a:cs typeface="Arial" charset="0"/>
              </a:rPr>
              <a:t>Testimony Sharing</a:t>
            </a:r>
            <a:endParaRPr kumimoji="0" lang="en-US" altLang="zh-TW" sz="54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lang="en-US" altLang="zh-TW" sz="4000" b="1" noProof="0" dirty="0" smtClean="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4400" b="1" kern="0" dirty="0" smtClean="0">
                <a:solidFill>
                  <a:srgbClr val="002060"/>
                </a:solidFill>
                <a:latin typeface="DFKai-SB" panose="03000509000000000000" pitchFamily="65" charset="-120"/>
                <a:ea typeface="DFKai-SB" panose="03000509000000000000" pitchFamily="65" charset="-120"/>
                <a:cs typeface="Arial" charset="0"/>
              </a:rPr>
              <a:t> </a:t>
            </a:r>
            <a:r>
              <a:rPr lang="en-US" altLang="zh-TW" sz="3600" b="1" kern="0" dirty="0" err="1" smtClean="0">
                <a:solidFill>
                  <a:srgbClr val="002060"/>
                </a:solidFill>
                <a:latin typeface="Century" panose="02040604050505020304" pitchFamily="18" charset="0"/>
                <a:ea typeface="DFKai-SB" panose="03000509000000000000" pitchFamily="65" charset="-120"/>
                <a:cs typeface="Arial" charset="0"/>
              </a:rPr>
              <a:t>Keny</a:t>
            </a:r>
            <a:r>
              <a:rPr lang="en-US" altLang="zh-TW" sz="3600" b="1" kern="0" dirty="0" smtClean="0">
                <a:solidFill>
                  <a:srgbClr val="002060"/>
                </a:solidFill>
                <a:latin typeface="Century" panose="02040604050505020304" pitchFamily="18" charset="0"/>
                <a:ea typeface="DFKai-SB" panose="03000509000000000000" pitchFamily="65" charset="-120"/>
                <a:cs typeface="Arial" charset="0"/>
              </a:rPr>
              <a:t> Wu</a:t>
            </a:r>
            <a:r>
              <a:rPr lang="en-US" altLang="zh-TW" sz="2800" b="1" kern="0" dirty="0" smtClean="0">
                <a:solidFill>
                  <a:srgbClr val="002060"/>
                </a:solidFill>
                <a:latin typeface="Century" panose="02040604050505020304" pitchFamily="18" charset="0"/>
                <a:ea typeface="DFKai-SB" panose="03000509000000000000" pitchFamily="65" charset="-120"/>
                <a:cs typeface="Arial" charset="0"/>
              </a:rPr>
              <a:t> </a:t>
            </a:r>
            <a:r>
              <a:rPr lang="zh-TW" altLang="en-US" sz="1200" b="1" kern="0" dirty="0" smtClean="0">
                <a:solidFill>
                  <a:srgbClr val="002060"/>
                </a:solidFill>
                <a:latin typeface="DFKai-SB" panose="03000509000000000000" pitchFamily="65" charset="-120"/>
                <a:ea typeface="DFKai-SB" panose="03000509000000000000" pitchFamily="65" charset="-120"/>
                <a:cs typeface="Arial" charset="0"/>
              </a:rPr>
              <a:t> </a:t>
            </a:r>
            <a:r>
              <a:rPr lang="zh-TW" altLang="en-US" sz="4000" b="1" kern="0" dirty="0">
                <a:solidFill>
                  <a:srgbClr val="002060"/>
                </a:solidFill>
                <a:latin typeface="DFKai-SB" panose="03000509000000000000" pitchFamily="65" charset="-120"/>
                <a:ea typeface="DFKai-SB" panose="03000509000000000000" pitchFamily="65" charset="-120"/>
                <a:cs typeface="Arial" charset="0"/>
              </a:rPr>
              <a:t>姐妹</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1049996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4355CE-12D8-71EB-BB9B-5116C73ECBB5}"/>
              </a:ext>
            </a:extLst>
          </p:cNvPr>
          <p:cNvPicPr>
            <a:picLocks noChangeAspect="1"/>
          </p:cNvPicPr>
          <p:nvPr/>
        </p:nvPicPr>
        <p:blipFill>
          <a:blip r:embed="rId2"/>
          <a:stretch>
            <a:fillRect/>
          </a:stretch>
        </p:blipFill>
        <p:spPr>
          <a:xfrm>
            <a:off x="2390876" y="0"/>
            <a:ext cx="7293945" cy="6858000"/>
          </a:xfrm>
          <a:prstGeom prst="rect">
            <a:avLst/>
          </a:prstGeom>
        </p:spPr>
      </p:pic>
      <p:sp>
        <p:nvSpPr>
          <p:cNvPr id="3" name="TextBox 2">
            <a:extLst>
              <a:ext uri="{FF2B5EF4-FFF2-40B4-BE49-F238E27FC236}">
                <a16:creationId xmlns:a16="http://schemas.microsoft.com/office/drawing/2014/main" id="{EDD28590-80C0-1200-E83F-696BAE6A2839}"/>
              </a:ext>
            </a:extLst>
          </p:cNvPr>
          <p:cNvSpPr txBox="1"/>
          <p:nvPr/>
        </p:nvSpPr>
        <p:spPr>
          <a:xfrm>
            <a:off x="565484" y="1964794"/>
            <a:ext cx="25747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被动教学法</a:t>
            </a:r>
            <a:endParaRPr kumimoji="0" lang="en-US" sz="3600" b="1"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4" name="TextBox 3">
            <a:extLst>
              <a:ext uri="{FF2B5EF4-FFF2-40B4-BE49-F238E27FC236}">
                <a16:creationId xmlns:a16="http://schemas.microsoft.com/office/drawing/2014/main" id="{3B4F4C58-2161-2CC9-EDA3-78665DDF4BFE}"/>
              </a:ext>
            </a:extLst>
          </p:cNvPr>
          <p:cNvSpPr txBox="1"/>
          <p:nvPr/>
        </p:nvSpPr>
        <p:spPr>
          <a:xfrm>
            <a:off x="120316" y="4575919"/>
            <a:ext cx="3200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参与式教学法</a:t>
            </a:r>
            <a:endParaRPr kumimoji="0" lang="en-US" sz="3600" b="1"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5" name="TextBox 4">
            <a:extLst>
              <a:ext uri="{FF2B5EF4-FFF2-40B4-BE49-F238E27FC236}">
                <a16:creationId xmlns:a16="http://schemas.microsoft.com/office/drawing/2014/main" id="{0C8EF976-3FFE-EAA1-885F-81566C0CC861}"/>
              </a:ext>
            </a:extLst>
          </p:cNvPr>
          <p:cNvSpPr txBox="1"/>
          <p:nvPr/>
        </p:nvSpPr>
        <p:spPr>
          <a:xfrm>
            <a:off x="409075" y="0"/>
            <a:ext cx="372176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学习金字塔</a:t>
            </a:r>
            <a:endParaRPr kumimoji="0" lang="en-US" sz="5400" b="1"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6" name="TextBox 5">
            <a:extLst>
              <a:ext uri="{FF2B5EF4-FFF2-40B4-BE49-F238E27FC236}">
                <a16:creationId xmlns:a16="http://schemas.microsoft.com/office/drawing/2014/main" id="{68E54034-9870-9BC9-FE71-956F6727F16F}"/>
              </a:ext>
            </a:extLst>
          </p:cNvPr>
          <p:cNvSpPr txBox="1"/>
          <p:nvPr/>
        </p:nvSpPr>
        <p:spPr>
          <a:xfrm>
            <a:off x="2803358" y="818131"/>
            <a:ext cx="203333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知识保留率</a:t>
            </a:r>
            <a:endParaRPr kumimoji="0" lang="en-US" sz="28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7" name="TextBox 6">
            <a:extLst>
              <a:ext uri="{FF2B5EF4-FFF2-40B4-BE49-F238E27FC236}">
                <a16:creationId xmlns:a16="http://schemas.microsoft.com/office/drawing/2014/main" id="{76A03A83-3E00-AB2B-813D-A00D80C3C487}"/>
              </a:ext>
            </a:extLst>
          </p:cNvPr>
          <p:cNvSpPr txBox="1"/>
          <p:nvPr/>
        </p:nvSpPr>
        <p:spPr>
          <a:xfrm>
            <a:off x="7648876" y="1104774"/>
            <a:ext cx="15159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演讲</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8" name="TextBox 7">
            <a:extLst>
              <a:ext uri="{FF2B5EF4-FFF2-40B4-BE49-F238E27FC236}">
                <a16:creationId xmlns:a16="http://schemas.microsoft.com/office/drawing/2014/main" id="{5E74C359-D765-3AA8-87BA-20B4842BC4CB}"/>
              </a:ext>
            </a:extLst>
          </p:cNvPr>
          <p:cNvSpPr txBox="1"/>
          <p:nvPr/>
        </p:nvSpPr>
        <p:spPr>
          <a:xfrm>
            <a:off x="7959690" y="1696366"/>
            <a:ext cx="8943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阅读 </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9" name="TextBox 8">
            <a:extLst>
              <a:ext uri="{FF2B5EF4-FFF2-40B4-BE49-F238E27FC236}">
                <a16:creationId xmlns:a16="http://schemas.microsoft.com/office/drawing/2014/main" id="{B46993F9-BF77-D090-FEA8-893D5E5BDD66}"/>
              </a:ext>
            </a:extLst>
          </p:cNvPr>
          <p:cNvSpPr txBox="1"/>
          <p:nvPr/>
        </p:nvSpPr>
        <p:spPr>
          <a:xfrm>
            <a:off x="8259077" y="2223538"/>
            <a:ext cx="195573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音频</a:t>
            </a:r>
            <a:r>
              <a:rPr kumimoji="0" lang="en-US" altLang="zh-TW"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视频</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11" name="TextBox 10">
            <a:extLst>
              <a:ext uri="{FF2B5EF4-FFF2-40B4-BE49-F238E27FC236}">
                <a16:creationId xmlns:a16="http://schemas.microsoft.com/office/drawing/2014/main" id="{669CD642-D962-8204-D8B3-7ED66F4ABE72}"/>
              </a:ext>
            </a:extLst>
          </p:cNvPr>
          <p:cNvSpPr txBox="1"/>
          <p:nvPr/>
        </p:nvSpPr>
        <p:spPr>
          <a:xfrm>
            <a:off x="8633307" y="2671213"/>
            <a:ext cx="169645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示范</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13" name="TextBox 12">
            <a:extLst>
              <a:ext uri="{FF2B5EF4-FFF2-40B4-BE49-F238E27FC236}">
                <a16:creationId xmlns:a16="http://schemas.microsoft.com/office/drawing/2014/main" id="{33D88246-0F1C-525F-0970-3E9404880336}"/>
              </a:ext>
            </a:extLst>
          </p:cNvPr>
          <p:cNvSpPr txBox="1"/>
          <p:nvPr/>
        </p:nvSpPr>
        <p:spPr>
          <a:xfrm>
            <a:off x="8850729" y="3263458"/>
            <a:ext cx="169645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讨论组</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15" name="TextBox 14">
            <a:extLst>
              <a:ext uri="{FF2B5EF4-FFF2-40B4-BE49-F238E27FC236}">
                <a16:creationId xmlns:a16="http://schemas.microsoft.com/office/drawing/2014/main" id="{377EA6B2-A058-BAA7-18BD-AA2F694B67BC}"/>
              </a:ext>
            </a:extLst>
          </p:cNvPr>
          <p:cNvSpPr txBox="1"/>
          <p:nvPr/>
        </p:nvSpPr>
        <p:spPr>
          <a:xfrm>
            <a:off x="9284317" y="3855703"/>
            <a:ext cx="186098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边做边实践</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
        <p:nvSpPr>
          <p:cNvPr id="17" name="TextBox 16">
            <a:extLst>
              <a:ext uri="{FF2B5EF4-FFF2-40B4-BE49-F238E27FC236}">
                <a16:creationId xmlns:a16="http://schemas.microsoft.com/office/drawing/2014/main" id="{0604C36E-D4C5-3D72-3393-9A7B40DBE846}"/>
              </a:ext>
            </a:extLst>
          </p:cNvPr>
          <p:cNvSpPr txBox="1"/>
          <p:nvPr/>
        </p:nvSpPr>
        <p:spPr>
          <a:xfrm>
            <a:off x="9698956" y="4599064"/>
            <a:ext cx="157914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rPr>
              <a:t>教别人</a:t>
            </a:r>
            <a:endParaRPr kumimoji="0" lang="en-US" sz="2400" b="0" i="0" u="none" strike="noStrike" kern="1200" cap="none" spc="0" normalizeH="0" baseline="0" noProof="0" dirty="0">
              <a:ln>
                <a:noFill/>
              </a:ln>
              <a:solidFill>
                <a:prstClr val="black"/>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999538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71" y="0"/>
            <a:ext cx="12243371" cy="6854653"/>
          </a:xfrm>
          <a:prstGeom prst="rect">
            <a:avLst/>
          </a:prstGeom>
        </p:spPr>
      </p:pic>
      <p:sp>
        <p:nvSpPr>
          <p:cNvPr id="3" name="Rectangle 2"/>
          <p:cNvSpPr/>
          <p:nvPr/>
        </p:nvSpPr>
        <p:spPr>
          <a:xfrm>
            <a:off x="729464" y="1903803"/>
            <a:ext cx="10757044" cy="923330"/>
          </a:xfrm>
          <a:prstGeom prst="rect">
            <a:avLst/>
          </a:prstGeom>
        </p:spPr>
        <p:txBody>
          <a:bodyPr wrap="square">
            <a:spAutoFit/>
          </a:bodyPr>
          <a:lstStyle/>
          <a:p>
            <a:pPr lvl="0" algn="ctr">
              <a:defRPr/>
            </a:pPr>
            <a:r>
              <a:rPr lang="zh-TW" altLang="en-US" sz="5400" b="1" dirty="0" smtClean="0">
                <a:solidFill>
                  <a:srgbClr val="FFFFFF"/>
                </a:solidFill>
                <a:latin typeface="DFKai-SB" panose="03000509000000000000" pitchFamily="65" charset="-120"/>
                <a:ea typeface="DFKai-SB" panose="03000509000000000000" pitchFamily="65" charset="-120"/>
              </a:rPr>
              <a:t>填寫服</a:t>
            </a:r>
            <a:r>
              <a:rPr lang="zh-TW" altLang="en-US" sz="5400" b="1" dirty="0">
                <a:solidFill>
                  <a:srgbClr val="FFFFFF"/>
                </a:solidFill>
                <a:latin typeface="DFKai-SB" panose="03000509000000000000" pitchFamily="65" charset="-120"/>
                <a:ea typeface="DFKai-SB" panose="03000509000000000000" pitchFamily="65" charset="-120"/>
              </a:rPr>
              <a:t>事意願問卷調查</a:t>
            </a:r>
            <a:r>
              <a:rPr lang="zh-TW" altLang="en-US" sz="5400" b="1" dirty="0" smtClean="0">
                <a:solidFill>
                  <a:srgbClr val="FFFFFF"/>
                </a:solidFill>
                <a:latin typeface="DFKai-SB" panose="03000509000000000000" pitchFamily="65" charset="-120"/>
                <a:ea typeface="DFKai-SB" panose="03000509000000000000" pitchFamily="65" charset="-120"/>
              </a:rPr>
              <a:t>表</a:t>
            </a:r>
            <a:endParaRPr kumimoji="0"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186480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545" y="0"/>
            <a:ext cx="11722909" cy="6858000"/>
          </a:xfrm>
          <a:prstGeom prst="rect">
            <a:avLst/>
          </a:prstGeom>
        </p:spPr>
      </p:pic>
    </p:spTree>
    <p:extLst>
      <p:ext uri="{BB962C8B-B14F-4D97-AF65-F5344CB8AC3E}">
        <p14:creationId xmlns:p14="http://schemas.microsoft.com/office/powerpoint/2010/main" val="3095347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832207" y="1439110"/>
            <a:ext cx="10536147"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a:t>
            </a:r>
            <a:r>
              <a:rPr kumimoji="0" lang="en-US" altLang="zh-TW" b="1" i="0" u="none" strike="noStrike" kern="1200" cap="none" spc="0" normalizeH="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Song</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hangingPunct="1">
              <a:spcBef>
                <a:spcPct val="0"/>
              </a:spcBef>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CN" altLang="en-US" sz="6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新的親</a:t>
            </a:r>
            <a:r>
              <a:rPr lang="zh-CN"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密</a:t>
            </a: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688524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4877</TotalTime>
  <Words>1197</Words>
  <Application>Microsoft Office PowerPoint</Application>
  <PresentationFormat>Widescreen</PresentationFormat>
  <Paragraphs>183</Paragraphs>
  <Slides>28</Slides>
  <Notes>5</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28</vt:i4>
      </vt:variant>
    </vt:vector>
  </HeadingPairs>
  <TitlesOfParts>
    <vt:vector size="45" baseType="lpstr">
      <vt:lpstr>Arial Unicode MS</vt:lpstr>
      <vt:lpstr>DFKai-SB</vt:lpstr>
      <vt:lpstr>MS PGothic</vt:lpstr>
      <vt:lpstr>新細明體</vt:lpstr>
      <vt:lpstr>Arial</vt:lpstr>
      <vt:lpstr>Arial Narrow</vt:lpstr>
      <vt:lpstr>Calibri</vt:lpstr>
      <vt:lpstr>Calibri Light</vt:lpstr>
      <vt:lpstr>Cambria</vt:lpstr>
      <vt:lpstr>Century</vt:lpstr>
      <vt:lpstr>Century Gothic</vt:lpstr>
      <vt:lpstr>Charis SIL</vt:lpstr>
      <vt:lpstr>Mongolian Baiti</vt:lpstr>
      <vt:lpstr>Wingdings</vt:lpstr>
      <vt:lpstr>14_Default Design</vt:lpstr>
      <vt:lpstr>2_預設簡報設計</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338</cp:revision>
  <cp:lastPrinted>2020-09-23T16:34:05Z</cp:lastPrinted>
  <dcterms:created xsi:type="dcterms:W3CDTF">2015-02-24T04:35:26Z</dcterms:created>
  <dcterms:modified xsi:type="dcterms:W3CDTF">2023-04-18T00:56:45Z</dcterms:modified>
</cp:coreProperties>
</file>