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4035" r:id="rId3"/>
  </p:sldMasterIdLst>
  <p:notesMasterIdLst>
    <p:notesMasterId r:id="rId44"/>
  </p:notesMasterIdLst>
  <p:sldIdLst>
    <p:sldId id="345" r:id="rId4"/>
    <p:sldId id="306" r:id="rId5"/>
    <p:sldId id="749" r:id="rId6"/>
    <p:sldId id="673" r:id="rId7"/>
    <p:sldId id="695" r:id="rId8"/>
    <p:sldId id="517" r:id="rId9"/>
    <p:sldId id="737" r:id="rId10"/>
    <p:sldId id="738" r:id="rId11"/>
    <p:sldId id="739" r:id="rId12"/>
    <p:sldId id="742" r:id="rId13"/>
    <p:sldId id="746" r:id="rId14"/>
    <p:sldId id="714" r:id="rId15"/>
    <p:sldId id="712" r:id="rId16"/>
    <p:sldId id="740" r:id="rId17"/>
    <p:sldId id="716" r:id="rId18"/>
    <p:sldId id="741" r:id="rId19"/>
    <p:sldId id="711" r:id="rId20"/>
    <p:sldId id="748" r:id="rId21"/>
    <p:sldId id="745" r:id="rId22"/>
    <p:sldId id="715" r:id="rId23"/>
    <p:sldId id="699" r:id="rId24"/>
    <p:sldId id="701" r:id="rId25"/>
    <p:sldId id="744" r:id="rId26"/>
    <p:sldId id="722" r:id="rId27"/>
    <p:sldId id="723" r:id="rId28"/>
    <p:sldId id="724" r:id="rId29"/>
    <p:sldId id="726" r:id="rId30"/>
    <p:sldId id="727" r:id="rId31"/>
    <p:sldId id="728" r:id="rId32"/>
    <p:sldId id="729" r:id="rId33"/>
    <p:sldId id="730" r:id="rId34"/>
    <p:sldId id="676" r:id="rId35"/>
    <p:sldId id="735" r:id="rId36"/>
    <p:sldId id="736" r:id="rId37"/>
    <p:sldId id="743" r:id="rId38"/>
    <p:sldId id="732" r:id="rId39"/>
    <p:sldId id="731" r:id="rId40"/>
    <p:sldId id="750" r:id="rId41"/>
    <p:sldId id="747" r:id="rId42"/>
    <p:sldId id="361" r:id="rId43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5/31/2023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916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A64110-3FCA-4235-915E-DC1D05853E1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655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A64110-3FCA-4235-915E-DC1D05853E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364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77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F989B55B-A8C2-4297-AC12-84A253C3CF6F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0693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B7B3A99A-398C-40FC-A19C-96C9B4684411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4000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659DD214-6B67-4979-9FDF-5E058E92DF03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084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D38EE938-94D1-459B-9EF8-DB7DB51A0CA4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120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870FC817-E801-4E4E-AA0B-FC2C9C834E66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8184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44F354E4-EBA9-44B7-B6FB-10D4DD9B6135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726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3C8F5BB4-3346-41C1-8FDB-4E3BC2AFBDD5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4081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F6BCB4F6-1AA5-45C3-87B2-938BEDAB9EE2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6161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51F1A547-0731-4C6A-9A55-9BAD2CE17BB7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3268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BB63181C-2389-4AC2-A5C0-CBC4603FD57C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5759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1CDCEFF0-8356-4C43-97C1-1999753F653E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982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  <a:ea typeface="新細明體" pitchFamily="18" charset="-120"/>
              </a:defRPr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新細明體" pitchFamily="18" charset="-120"/>
              </a:defRPr>
            </a:lvl1pPr>
          </a:lstStyle>
          <a:p>
            <a:pPr defTabSz="914400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新細明體" panose="02020500000000000000" pitchFamily="18" charset="-120"/>
              </a:defRPr>
            </a:lvl1pPr>
          </a:lstStyle>
          <a:p>
            <a:pPr defTabSz="914400">
              <a:defRPr/>
            </a:pPr>
            <a:fld id="{FBDF99E2-09DC-45D4-8293-7E11DD451509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>
                <a:defRPr/>
              </a:pPr>
              <a:t>‹#›</a:t>
            </a:fld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24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60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一步一腳印的傳福音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Preaching Gospel One Step at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a Time</a:t>
            </a:r>
            <a:endParaRPr kumimoji="0" lang="en-US" altLang="zh-TW" sz="9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波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特蘭靈糧堂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28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2023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47500" cy="82474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9576" y="614195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「得來速」</a:t>
            </a:r>
            <a:r>
              <a:rPr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的時代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891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2208" y="179798"/>
            <a:ext cx="4805722" cy="5856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2208" y="103095"/>
            <a:ext cx="9988944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1" hangingPunct="1">
              <a:defRPr/>
            </a:pPr>
            <a:r>
              <a:rPr kumimoji="1"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彼得前書</a:t>
            </a:r>
            <a:r>
              <a:rPr kumimoji="1" lang="zh-TW" altLang="en-US" sz="3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 Peter </a:t>
            </a:r>
            <a:r>
              <a:rPr kumimoji="1" lang="en-US" altLang="zh-TW" sz="32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3:15</a:t>
            </a:r>
          </a:p>
          <a:p>
            <a:pPr lvl="0" defTabSz="914400" eaLnBrk="1" hangingPunct="1">
              <a:defRPr/>
            </a:pP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只要心裡尊主基督為聖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人問你們心中盼望的緣由，就要常作準備，以溫柔、敬畏的心</a:t>
            </a:r>
            <a:r>
              <a:rPr lang="zh-TW" altLang="en-US" sz="40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回答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400" b="1" dirty="0">
                <a:solidFill>
                  <a:srgbClr val="FFFFFF"/>
                </a:solidFill>
                <a:latin typeface="Garamond" panose="02020404030301010803" pitchFamily="18" charset="0"/>
                <a:ea typeface="DFKai-SB" panose="03000509000000000000" pitchFamily="65" charset="-120"/>
              </a:rPr>
              <a:t>ἀπολογία</a:t>
            </a:r>
            <a:r>
              <a:rPr lang="el-GR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eaLnBrk="1" hangingPunct="1"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but in your hearts honor Christ the Lord as holy, always being prepared to make a </a:t>
            </a:r>
            <a:r>
              <a:rPr lang="en-US" sz="3200" b="1" u="sng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defense</a:t>
            </a: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 to anyone who asks you for a reason for the hope that is in you; yet do it with gentleness and respect</a:t>
            </a: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新細明體"/>
              </a:rPr>
              <a:t>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5954" y="1347400"/>
            <a:ext cx="970707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意</a:t>
            </a:r>
            <a:r>
              <a:rPr kumimoji="1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義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027427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辯道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學；宣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講福音，保衛我們的信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仰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027427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功用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1027427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回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答慕道友的問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題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溫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柔、敬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畏的心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027427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整理我們自己的信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仰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2526" y="134754"/>
            <a:ext cx="10101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護教學</a:t>
            </a:r>
            <a:r>
              <a:rPr kumimoji="0" lang="zh-TW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Apologetics</a:t>
            </a:r>
            <a:r>
              <a:rPr kumimoji="0" lang="en-US" altLang="zh-TW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的意義與功用</a:t>
            </a: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788997" y="-105428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見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證分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Testimony Sharing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400" b="1" kern="0" dirty="0">
              <a:solidFill>
                <a:srgbClr val="00206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Carol Wang</a:t>
            </a:r>
            <a:r>
              <a:rPr lang="en-US" altLang="zh-TW" sz="48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王鑫</a:t>
            </a:r>
            <a:r>
              <a:rPr lang="zh-TW" altLang="en-US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姐妹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-428625"/>
            <a:ext cx="10287000" cy="771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1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1"/>
            <a:ext cx="12192000" cy="684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64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59"/>
            <a:ext cx="12382375" cy="684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16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0959" y="529706"/>
            <a:ext cx="118384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1" hangingPunct="1"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華人常見的護教挑戰</a:t>
            </a:r>
            <a:endParaRPr kumimoji="1" lang="en-US" altLang="zh-TW" sz="2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祭祖與敬祖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慎終追遠</a:t>
            </a: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無神論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理性主義</a:t>
            </a: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中國文化背景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儒佛道混合民間信仰</a:t>
            </a:r>
            <a:endParaRPr kumimoji="1" lang="en-US" altLang="zh-TW" sz="105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異端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摩門教、耶和華見證人、全能神教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</a:t>
            </a:r>
            <a:endParaRPr kumimoji="0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305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0959" y="529706"/>
            <a:ext cx="118384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1" hangingPunct="1"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華人常見的護教挑戰</a:t>
            </a:r>
            <a:endParaRPr kumimoji="1" lang="en-US" altLang="zh-TW" sz="2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祭祖與敬祖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慎終追遠</a:t>
            </a: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2548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0807" y="473218"/>
            <a:ext cx="1169375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「祭祖」 的來源</a:t>
            </a:r>
            <a:endParaRPr lang="en-US" altLang="zh-TW" sz="5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0" lvl="6" indent="-685800"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源于善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意  慎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終追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遠</a:t>
            </a:r>
            <a:endParaRPr lang="en-US" altLang="zh-TW" sz="4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  <a:defRPr/>
            </a:pPr>
            <a:endParaRPr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									</a:t>
            </a:r>
          </a:p>
          <a:p>
            <a:pPr lvl="0" algn="ctr">
              <a:defRPr/>
            </a:pPr>
            <a:endParaRPr lang="en-US" altLang="zh-TW" sz="5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36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59" y="-167630"/>
            <a:ext cx="12421758" cy="69838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0807" y="1978059"/>
            <a:ext cx="1169375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「慎終追遠，民德歸厚。」</a:t>
            </a:r>
            <a:endParaRPr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lvl="0" algn="ctr"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										</a:t>
            </a:r>
            <a:r>
              <a:rPr kumimoji="0" lang="zh-TW" alt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anWangShinSuMedium" panose="02000500000000000000" pitchFamily="2" charset="-120"/>
                <a:ea typeface="HanWangShinSuMedium" panose="02000500000000000000" pitchFamily="2" charset="-120"/>
              </a:rPr>
              <a:t>─</a:t>
            </a:r>
            <a:r>
              <a:rPr kumimoji="0" lang="zh-TW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anWangShinSuMedium" panose="02000500000000000000" pitchFamily="2" charset="-120"/>
                <a:ea typeface="HanWangShinSuMedium" panose="02000500000000000000" pitchFamily="2" charset="-12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曾子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lvl="0" algn="ctr">
              <a:defRPr/>
            </a:pPr>
            <a:endParaRPr lang="en-US" altLang="zh-TW" sz="5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3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0807" y="473218"/>
            <a:ext cx="1169375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「祭祖」 的來源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0" marR="0" lvl="6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源于善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意  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終追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遠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0" marR="0" lvl="6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約定成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俗  精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靈崇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拜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									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16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58" y="0"/>
            <a:ext cx="12421758" cy="69838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5351" y="579132"/>
            <a:ext cx="657895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8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二十四節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氣</a:t>
            </a:r>
            <a:endParaRPr lang="en-US" altLang="zh-TW" sz="4800" b="1" u="sng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>
              <a:defRPr/>
            </a:pPr>
            <a:endParaRPr lang="en-US" altLang="zh-TW" sz="4400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zh-TW" altLang="en-US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立</a:t>
            </a:r>
            <a:r>
              <a:rPr lang="zh-TW" altLang="en-US" sz="400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春、雨水、驚蟄、春分、</a:t>
            </a:r>
            <a:r>
              <a:rPr lang="zh-TW" altLang="en-US" sz="4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清明</a:t>
            </a:r>
            <a:r>
              <a:rPr lang="zh-TW" altLang="en-US" sz="400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、谷雨、立夏、小滿、芒種、夏至、小暑、大暑、立秋、處暑、白露、秋分、寒露、霜降、立冬、小</a:t>
            </a:r>
            <a:r>
              <a:rPr lang="zh-TW" altLang="en-US" sz="40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雪、大</a:t>
            </a:r>
            <a:r>
              <a:rPr lang="zh-TW" altLang="en-US" sz="4000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雪、冬至、小寒、大寒</a:t>
            </a:r>
            <a:endParaRPr lang="en-US" altLang="zh-TW" sz="440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>
              <a:defRPr/>
            </a:pPr>
            <a:endParaRPr kumimoji="0" lang="en-US" altLang="zh-TW" sz="14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715" y="1795200"/>
            <a:ext cx="4404039" cy="422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7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0807" y="473218"/>
            <a:ext cx="11693756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「祭祖」 的來源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0" marR="0" lvl="6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源于善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意  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終追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遠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0" marR="0" lvl="6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約定成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俗  精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靈崇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拜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3429000" marR="0" lvl="6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移風易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俗  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找回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真義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									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39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60" y="-125829"/>
            <a:ext cx="12463559" cy="69838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484" y="1732477"/>
            <a:ext cx="1173567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「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椎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牛祭墓，不如雞豚，逮親存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。」</a:t>
            </a:r>
            <a:endParaRPr lang="en-US" altLang="zh-TW" sz="44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															</a:t>
            </a:r>
            <a:r>
              <a:rPr kumimoji="0" lang="zh-TW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anWangShinSuMedium" panose="02000500000000000000" pitchFamily="2" charset="-120"/>
                <a:ea typeface="HanWangShinSuMedium" panose="02000500000000000000" pitchFamily="2" charset="-120"/>
              </a:rPr>
              <a:t>─</a:t>
            </a:r>
            <a:r>
              <a:rPr kumimoji="0" lang="zh-TW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anWangShinSuMedium" panose="02000500000000000000" pitchFamily="2" charset="-120"/>
                <a:ea typeface="HanWangShinSuMedium" panose="02000500000000000000" pitchFamily="2" charset="-12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曾子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lvl="0" algn="ctr">
              <a:defRPr/>
            </a:pPr>
            <a:endParaRPr lang="en-US" altLang="zh-TW" sz="2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「祭之豐不如養之薄。」</a:t>
            </a:r>
            <a:endParaRPr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lang="en-US" altLang="zh-TW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r>
              <a:rPr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									</a:t>
            </a:r>
            <a:r>
              <a:rPr lang="zh-TW" altLang="en-US" sz="4000" dirty="0">
                <a:solidFill>
                  <a:srgbClr val="FFFFFF"/>
                </a:solidFill>
                <a:latin typeface="HanWangShinSuMedium" panose="02000500000000000000" pitchFamily="2" charset="-120"/>
                <a:ea typeface="HanWangShinSuMedium" panose="02000500000000000000" pitchFamily="2" charset="-120"/>
              </a:rPr>
              <a:t>─</a:t>
            </a:r>
            <a:r>
              <a:rPr lang="zh-TW" altLang="en-US" sz="2400" dirty="0">
                <a:solidFill>
                  <a:srgbClr val="FFFFFF"/>
                </a:solidFill>
                <a:latin typeface="HanWangShinSuMedium" panose="02000500000000000000" pitchFamily="2" charset="-120"/>
                <a:ea typeface="HanWangShinSuMedium" panose="02000500000000000000" pitchFamily="2" charset="-120"/>
              </a:rPr>
              <a:t> 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歐陽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子</a:t>
            </a:r>
            <a:endParaRPr lang="en-US" altLang="zh-TW" sz="48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96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5582" y="1251764"/>
            <a:ext cx="1169375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4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基督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徒</a:t>
            </a:r>
            <a:r>
              <a:rPr lang="zh-TW" altLang="en-US" sz="4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參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與</a:t>
            </a:r>
            <a:r>
              <a:rPr lang="zh-TW" altLang="en-US" sz="4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祭</a:t>
            </a:r>
            <a:r>
              <a:rPr lang="zh-TW" altLang="en-US" sz="44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祖儀式的心態</a:t>
            </a:r>
            <a:endParaRPr lang="en-US" altLang="zh-TW" sz="4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lang="en-US" altLang="zh-TW" sz="28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algn="ctr"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尊重性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HanWangShinSuMedium" panose="02000500000000000000" pitchFamily="2" charset="-120"/>
                <a:ea typeface="HanWangShinSuMedium" panose="02000500000000000000" pitchFamily="2" charset="-120"/>
              </a:rPr>
              <a:t>─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不和親友造成強烈的對立</a:t>
            </a:r>
            <a:endParaRPr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algn="ctr">
              <a:buFont typeface="Wingdings" panose="05000000000000000000" pitchFamily="2" charset="2"/>
              <a:buChar char="§"/>
              <a:defRPr/>
            </a:pPr>
            <a:endParaRPr lang="en-US" altLang="zh-TW" sz="2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algn="ctr">
              <a:buFont typeface="Wingdings" panose="05000000000000000000" pitchFamily="2" charset="2"/>
              <a:buChar char="§"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取代性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000" dirty="0">
                <a:solidFill>
                  <a:srgbClr val="FFFFFF"/>
                </a:solidFill>
                <a:latin typeface="HanWangShinSuMedium" panose="02000500000000000000" pitchFamily="2" charset="-120"/>
                <a:ea typeface="HanWangShinSuMedium" panose="02000500000000000000" pitchFamily="2" charset="-120"/>
              </a:rPr>
              <a:t>─</a:t>
            </a:r>
            <a:r>
              <a:rPr lang="zh-TW" altLang="en-US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觀念的取代與儀式的取代</a:t>
            </a:r>
            <a:endParaRPr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lang="en-US" altLang="zh-TW" sz="1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0959" y="529706"/>
            <a:ext cx="1183843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1" hangingPunct="1"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華人常見的護教挑戰</a:t>
            </a:r>
            <a:endParaRPr kumimoji="1" lang="en-US" altLang="zh-TW" sz="2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祭祖與敬祖 </a:t>
            </a:r>
            <a:r>
              <a:rPr kumimoji="1" lang="zh-TW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慎終追遠</a:t>
            </a:r>
            <a:endParaRPr kumimoji="1" lang="en-US" altLang="zh-TW" sz="3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無神論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理性主義</a:t>
            </a: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642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58" y="-125829"/>
            <a:ext cx="12421758" cy="69838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0807" y="473218"/>
            <a:ext cx="116937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理性主義</a:t>
            </a:r>
            <a:endParaRPr lang="en-US" altLang="zh-TW" sz="5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lang="en-US" altLang="zh-TW" sz="40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理性思考法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Rational Approach</a:t>
            </a:r>
            <a:r>
              <a:rPr kumimoji="1" lang="en-US" altLang="zh-TW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en-US" altLang="zh-TW" sz="2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defTabSz="914400" eaLnBrk="1" hangingPunct="1">
              <a:defRPr/>
            </a:pPr>
            <a:r>
              <a:rPr kumimoji="1"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	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證據推論法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Evidential Approach</a:t>
            </a:r>
            <a:r>
              <a:rPr kumimoji="1" lang="en-US" altLang="zh-TW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60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 algn="ctr">
              <a:defRPr/>
            </a:pPr>
            <a:endParaRPr lang="en-US" altLang="zh-TW" sz="48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044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5620" y="1339761"/>
            <a:ext cx="9454415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主要論點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肯定人類知識的來源來自理性思考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人人都有理性和邏輯思維的能力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基督徒所謂的「一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般啟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示」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侷限性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有些問題無法用理性來回答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Arial" panose="020B0604020202020204" pitchFamily="34" charset="0"/>
              <a:buChar char="•"/>
              <a:defRPr/>
            </a:pP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要從神而來的「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特殊啟示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1828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理性思考法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Rational Approach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09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6436" y="1258358"/>
            <a:ext cx="959356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主要論點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認為只有科學才是鑑別真理的唯一工具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雙方都拿出證據來，看誰的比較合理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侷限性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間接證據只能提供推論的佐證，增加某種結論的可能性，不能絕對確認無疑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墮落的人的理性多少被原罪汙染和扭曲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606" y="5293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證據推論法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Evidential Approach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0959" y="529706"/>
            <a:ext cx="118384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1" hangingPunct="1"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華人常見的護教挑戰</a:t>
            </a:r>
            <a:endParaRPr kumimoji="1" lang="en-US" altLang="zh-TW" sz="2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祭祖與敬祖 </a:t>
            </a:r>
            <a:r>
              <a:rPr kumimoji="1" lang="zh-TW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慎終追遠</a:t>
            </a:r>
            <a:endParaRPr kumimoji="1" lang="en-US" altLang="zh-TW" sz="3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無神論 </a:t>
            </a:r>
            <a:r>
              <a:rPr kumimoji="1" lang="zh-TW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理性主義</a:t>
            </a:r>
            <a:endParaRPr kumimoji="1" lang="en-US" altLang="zh-TW" sz="3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中國文化背景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儒佛道混合民間信仰</a:t>
            </a:r>
            <a:endParaRPr kumimoji="1" lang="en-US" altLang="zh-TW" sz="105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777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-26988"/>
            <a:ext cx="8610600" cy="990601"/>
          </a:xfrm>
        </p:spPr>
        <p:txBody>
          <a:bodyPr/>
          <a:lstStyle/>
          <a:p>
            <a:pPr eaLnBrk="1" hangingPunct="1"/>
            <a:r>
              <a:rPr lang="zh-TW" altLang="en-US" sz="4800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中國文化背景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7994" y="1191750"/>
            <a:ext cx="10126326" cy="4876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TW" altLang="en-US" sz="7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生活境界</a:t>
            </a:r>
            <a:r>
              <a:rPr lang="zh-TW" altLang="en-US" sz="1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倫理道德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zh-TW" altLang="en-US" sz="1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無常</a:t>
            </a:r>
            <a:r>
              <a:rPr lang="zh-TW" altLang="en-US" sz="1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佛家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空的境界</a:t>
            </a:r>
            <a:r>
              <a:rPr lang="zh-TW" altLang="en-US" sz="1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出世的思想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zh-TW" altLang="en-US" sz="1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規律</a:t>
            </a:r>
            <a:r>
              <a:rPr lang="zh-TW" altLang="en-US" sz="1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道家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道的境界</a:t>
            </a:r>
            <a:r>
              <a:rPr lang="zh-TW" altLang="en-US" sz="1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超世的思想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zh-TW" altLang="en-US" sz="1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生生不息</a:t>
            </a:r>
            <a:r>
              <a:rPr lang="zh-TW" altLang="en-US" sz="1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儒家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天的境界</a:t>
            </a:r>
            <a:r>
              <a:rPr lang="zh-TW" altLang="en-US" sz="1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入世的思想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zh-TW" altLang="en-US" sz="1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有情天</a:t>
            </a:r>
            <a:r>
              <a:rPr lang="zh-TW" altLang="en-US" sz="1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儒家</a:t>
            </a:r>
            <a:r>
              <a:rPr lang="en-US" altLang="zh-TW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皇矣上帝境界</a:t>
            </a:r>
            <a:r>
              <a:rPr lang="zh-TW" altLang="en-US" sz="1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入世的思想</a:t>
            </a:r>
            <a:r>
              <a:rPr lang="en-US" altLang="zh-TW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733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48573" y="193331"/>
            <a:ext cx="8610600" cy="836613"/>
          </a:xfrm>
        </p:spPr>
        <p:txBody>
          <a:bodyPr/>
          <a:lstStyle/>
          <a:p>
            <a:pPr eaLnBrk="1" hangingPunct="1"/>
            <a:r>
              <a:rPr lang="zh-TW" altLang="en-US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生活境界</a:t>
            </a:r>
            <a:r>
              <a:rPr lang="zh-TW" altLang="en-US" sz="1800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倫理道德</a:t>
            </a:r>
            <a:r>
              <a:rPr lang="en-US" altLang="zh-TW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2980" y="1205711"/>
            <a:ext cx="1076902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zh-TW" altLang="en-US" sz="700" b="1" dirty="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zh-TW" altLang="en-US" sz="24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對人生中的體驗的反省與勸勉</a:t>
            </a:r>
            <a:endParaRPr lang="zh-TW" altLang="en-US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zh-TW" altLang="en-US" sz="40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40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生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存</a:t>
            </a:r>
            <a:r>
              <a:rPr lang="zh-TW" altLang="en-US" b="1" dirty="0" smtClean="0">
                <a:solidFill>
                  <a:srgbClr val="002060"/>
                </a:solidFill>
                <a:latin typeface="Verdana" pitchFamily="34" charset="0"/>
                <a:ea typeface="DFKai-SB" pitchFamily="65" charset="-120"/>
              </a:rPr>
              <a:t>、人</a:t>
            </a:r>
            <a:r>
              <a:rPr lang="zh-TW" altLang="en-US" b="1" dirty="0">
                <a:solidFill>
                  <a:srgbClr val="002060"/>
                </a:solidFill>
                <a:latin typeface="Verdana" pitchFamily="34" charset="0"/>
                <a:ea typeface="DFKai-SB" pitchFamily="65" charset="-120"/>
              </a:rPr>
              <a:t>際關係、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追求成功</a:t>
            </a:r>
            <a:r>
              <a:rPr lang="zh-TW" altLang="en-US" b="1" dirty="0">
                <a:solidFill>
                  <a:srgbClr val="002060"/>
                </a:solidFill>
                <a:latin typeface="Verdana" pitchFamily="34" charset="0"/>
                <a:ea typeface="DFKai-SB" pitchFamily="65" charset="-120"/>
              </a:rPr>
              <a:t>、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痛苦</a:t>
            </a:r>
            <a:r>
              <a:rPr lang="zh-TW" altLang="en-US" b="1" dirty="0">
                <a:solidFill>
                  <a:srgbClr val="002060"/>
                </a:solidFill>
                <a:latin typeface="Verdana" pitchFamily="34" charset="0"/>
                <a:ea typeface="DFKai-SB" pitchFamily="65" charset="-120"/>
              </a:rPr>
              <a:t>、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衰老</a:t>
            </a:r>
            <a:r>
              <a:rPr lang="zh-TW" altLang="en-US" b="1" dirty="0">
                <a:solidFill>
                  <a:srgbClr val="002060"/>
                </a:solidFill>
                <a:latin typeface="Verdana" pitchFamily="34" charset="0"/>
                <a:ea typeface="DFKai-SB" pitchFamily="65" charset="-120"/>
              </a:rPr>
              <a:t>、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死亡</a:t>
            </a:r>
            <a:endParaRPr lang="zh-TW" altLang="en-US" sz="2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zh-TW" sz="105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zh-TW" altLang="en-US" sz="105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zh-TW" altLang="en-US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修煉心性: 倫理道德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zh-TW" altLang="en-US" sz="105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zh-TW" altLang="en-US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sz="28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四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維: 禮義廉</a:t>
            </a:r>
            <a:r>
              <a:rPr lang="zh-TW" altLang="en-US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恥</a:t>
            </a:r>
            <a:endParaRPr lang="en-US" altLang="zh-TW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zh-TW" altLang="en-US" sz="4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TW" altLang="en-US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  八</a:t>
            </a:r>
            <a:r>
              <a:rPr lang="zh-TW" altLang="en-US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德: 忠孝仁愛信義和平</a:t>
            </a:r>
            <a:endParaRPr lang="en-US" altLang="zh-TW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153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0"/>
            <a:ext cx="8610600" cy="692150"/>
          </a:xfrm>
        </p:spPr>
        <p:txBody>
          <a:bodyPr/>
          <a:lstStyle/>
          <a:p>
            <a:pPr eaLnBrk="1" hangingPunct="1"/>
            <a:r>
              <a:rPr lang="zh-TW" altLang="en-US" sz="4800" b="1" u="sng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無常 ─ 空的境界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2504" y="908050"/>
            <a:ext cx="10868297" cy="59499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TW" altLang="en-US" sz="7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觀察: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一切無常</a:t>
            </a:r>
            <a:r>
              <a:rPr lang="zh-TW" altLang="en-US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在變化當中</a:t>
            </a:r>
          </a:p>
          <a:p>
            <a:pPr eaLnBrk="1" hangingPunct="1">
              <a:buFontTx/>
              <a:buNone/>
            </a:pPr>
            <a:endParaRPr lang="en-US" altLang="zh-TW" sz="105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zh-TW" altLang="en-US" sz="7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哲學: </a:t>
            </a:r>
            <a:r>
              <a:rPr lang="zh-TW" altLang="en-US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覺悟</a:t>
            </a: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生滅變化</a:t>
            </a:r>
            <a:r>
              <a:rPr lang="zh-TW" altLang="en-US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緣起性空</a:t>
            </a:r>
            <a:r>
              <a:rPr lang="zh-TW" altLang="en-US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、破除執著 </a:t>
            </a: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(般若: 智慧)</a:t>
            </a:r>
            <a:endParaRPr lang="en-US" altLang="zh-TW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zh-TW" altLang="en-US" sz="7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TW" sz="9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實際的生活: 出世的思想</a:t>
            </a:r>
            <a:endParaRPr lang="en-US" altLang="zh-TW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TW" sz="2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TW" sz="2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有人在基督裡，他就是新造的人，舊事已過都變成新的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了。 </a:t>
            </a:r>
            <a:r>
              <a:rPr lang="en-US" altLang="zh-TW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哥林多後書 </a:t>
            </a:r>
            <a:r>
              <a:rPr lang="en-US" altLang="zh-TW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5:17)</a:t>
            </a:r>
          </a:p>
          <a:p>
            <a:pPr eaLnBrk="1" hangingPunct="1">
              <a:buFontTx/>
              <a:buNone/>
            </a:pPr>
            <a:endParaRPr lang="en-US" altLang="zh-TW" sz="800" b="1" dirty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zh-TW" altLang="en-US" sz="2800" b="1" dirty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283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31750"/>
            <a:ext cx="8610600" cy="838200"/>
          </a:xfrm>
        </p:spPr>
        <p:txBody>
          <a:bodyPr/>
          <a:lstStyle/>
          <a:p>
            <a:pPr eaLnBrk="1" hangingPunct="1"/>
            <a:r>
              <a:rPr lang="zh-TW" altLang="en-US" sz="4800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</a:t>
            </a:r>
            <a:r>
              <a:rPr lang="zh-TW" altLang="en-US" sz="4800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 ─ 空的境界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6159" y="815714"/>
            <a:ext cx="8934449" cy="5089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zh-TW" altLang="en-US" sz="7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聖經傳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道書講虛空比釋迦牟尼早了三百年: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4800" b="1" dirty="0">
                <a:solidFill>
                  <a:srgbClr val="FF000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rgbClr val="C0000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我見日光之下所作的一切事、都是虛空、都是捕風。  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(傳道書 1:14)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1200" b="1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3600" b="1" dirty="0">
                <a:solidFill>
                  <a:srgbClr val="C0000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rgbClr val="C0000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神造萬物、各按其時成為美好．又將永生安置在世人心裡然而</a:t>
            </a:r>
            <a:r>
              <a:rPr lang="zh-TW" altLang="en-US" sz="2400" b="1" dirty="0">
                <a:solidFill>
                  <a:srgbClr val="C0000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　</a:t>
            </a:r>
            <a:r>
              <a:rPr lang="zh-TW" altLang="en-US" b="1" dirty="0" smtClean="0">
                <a:solidFill>
                  <a:srgbClr val="C0000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神從始至終的作為、人不能參透。 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(傳道書 3:11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773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599" y="167204"/>
            <a:ext cx="8610600" cy="990600"/>
          </a:xfrm>
        </p:spPr>
        <p:txBody>
          <a:bodyPr/>
          <a:lstStyle/>
          <a:p>
            <a:pPr eaLnBrk="1" hangingPunct="1"/>
            <a:r>
              <a:rPr lang="zh-TW" altLang="en-US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規律 ─ 道的境界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8088" y="1087700"/>
            <a:ext cx="9619488" cy="54006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TW" altLang="en-US" sz="7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觀察: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有一偉大的道是架構變化中的不變規律,萬有各自循道發展,宇宙有奇異設計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endParaRPr lang="zh-TW" altLang="en-US" sz="6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哲學: 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為學日益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、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為道日損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 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虛靜沒有預設立場和成見的心才能領悟這道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 道家的天人合一以</a:t>
            </a:r>
            <a:r>
              <a:rPr lang="zh-TW" altLang="en-US" sz="2800" b="1" u="sng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道生萬物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為基礎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並以人的理性智慧為徒徑。</a:t>
            </a:r>
            <a:endParaRPr lang="en-US" altLang="zh-TW" sz="28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endParaRPr lang="en-US" altLang="zh-TW" sz="6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實際的生活: </a:t>
            </a:r>
            <a:r>
              <a:rPr lang="zh-TW" altLang="en-US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超世</a:t>
            </a:r>
            <a:r>
              <a:rPr lang="zh-TW" altLang="en-US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的思想</a:t>
            </a:r>
            <a:endParaRPr lang="en-US" altLang="zh-TW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endParaRPr lang="en-US" altLang="zh-TW" sz="2800" b="1" dirty="0" smtClean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從造天地以來，　神的永能和神性是明明可知的，雖是眼不能見，但藉著所造之物就可以曉得，叫人無可推諉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羅馬書 </a:t>
            </a:r>
            <a:r>
              <a:rPr lang="en-US" altLang="zh-TW" sz="28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Romans 1:20</a:t>
            </a:r>
            <a:r>
              <a:rPr lang="en-US" altLang="zh-TW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b="1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zh-TW" altLang="en-US" b="1" dirty="0" smtClean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TW" b="1" dirty="0" smtClean="0">
              <a:latin typeface="Verdana" panose="020B0604030504040204" pitchFamily="34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537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190618"/>
            <a:ext cx="8610600" cy="915988"/>
          </a:xfrm>
        </p:spPr>
        <p:txBody>
          <a:bodyPr/>
          <a:lstStyle/>
          <a:p>
            <a:pPr eaLnBrk="1" hangingPunct="1"/>
            <a:r>
              <a:rPr lang="zh-TW" altLang="en-US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規律 ─ 道的境界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88443" y="1458061"/>
            <a:ext cx="9645614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沒有罪的概念</a:t>
            </a:r>
            <a:endParaRPr lang="en-US" altLang="zh-TW" sz="36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n-US" altLang="zh-TW" sz="12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36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不清楚的上</a:t>
            </a:r>
            <a:r>
              <a:rPr lang="zh-TW" altLang="en-US" sz="3600" b="1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帝</a:t>
            </a:r>
            <a:endParaRPr lang="en-US" altLang="zh-TW" sz="3600" b="1" dirty="0" smtClean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n-US" altLang="zh-TW" sz="36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lvl="0" eaLnBrk="1" hangingPunct="1">
              <a:buNone/>
            </a:pP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太初有道，道與　神同在，道就是　神。 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道太初與　神同在。 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萬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物是藉著他造的；凡被造的，沒有一樣不是藉著他造的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1:1-3</a:t>
            </a:r>
            <a:r>
              <a:rPr lang="en-US" altLang="zh-TW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sz="36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defRPr/>
            </a:pPr>
            <a:endParaRPr lang="en-US" altLang="zh-TW" sz="4400" b="1" dirty="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defRPr/>
            </a:pPr>
            <a:endParaRPr lang="en-US" altLang="zh-TW" sz="800" b="1" dirty="0"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361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65099"/>
            <a:ext cx="8610600" cy="814388"/>
          </a:xfrm>
        </p:spPr>
        <p:txBody>
          <a:bodyPr/>
          <a:lstStyle/>
          <a:p>
            <a:pPr eaLnBrk="1" hangingPunct="1"/>
            <a:r>
              <a:rPr lang="zh-TW" altLang="en-US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生生不息 ─ 天的境界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6150" y="1146692"/>
            <a:ext cx="10047950" cy="561464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zh-TW" altLang="en-US" sz="700" b="1" dirty="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萬有不斷滅後再生、生完又生,有一個創造力量貫穿在人性與宇宙中。</a:t>
            </a:r>
            <a:endParaRPr lang="en-US" altLang="zh-TW" sz="2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n-US" altLang="zh-TW" sz="7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n-US" altLang="zh-TW" sz="2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天是生命體,儒家重視生命力和創造性。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n-US" altLang="zh-TW" sz="7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zh-TW" altLang="en-US" sz="2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zh-TW" altLang="en-US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儒家的天人合德以天命之謂性 (仁義道德是從天而來) 為基礎,並以人的修行為徒徑 ─ 致良知，心即是理。</a:t>
            </a:r>
            <a:r>
              <a:rPr lang="zh-TW" altLang="en-US" sz="16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2800" b="1" u="sng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克己</a:t>
            </a:r>
            <a:r>
              <a:rPr lang="zh-TW" altLang="en-US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復禮,知其不可而為之,是</a:t>
            </a:r>
            <a:r>
              <a:rPr lang="zh-TW" altLang="en-US" b="1" u="sng" dirty="0" smtClean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入世</a:t>
            </a:r>
            <a:r>
              <a:rPr lang="zh-TW" altLang="en-US" sz="2800" b="1" dirty="0">
                <a:solidFill>
                  <a:srgbClr val="002060"/>
                </a:solidFill>
                <a:latin typeface="DFKai-SB" pitchFamily="65" charset="-120"/>
                <a:ea typeface="DFKai-SB" pitchFamily="65" charset="-120"/>
              </a:rPr>
              <a:t>的思想。</a:t>
            </a:r>
            <a:endParaRPr lang="en-US" altLang="zh-TW" sz="2800" b="1" dirty="0">
              <a:solidFill>
                <a:srgbClr val="00206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buNone/>
              <a:defRPr/>
            </a:pPr>
            <a:endParaRPr lang="en-US" altLang="zh-TW" sz="600" b="1" dirty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buNone/>
              <a:defRPr/>
            </a:pPr>
            <a:endParaRPr lang="en-US" altLang="zh-TW" sz="600" b="1" dirty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buNone/>
              <a:defRPr/>
            </a:pPr>
            <a:endParaRPr lang="en-US" altLang="zh-TW" sz="600" b="1" dirty="0"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buNone/>
              <a:defRPr/>
            </a:pPr>
            <a:r>
              <a:rPr lang="zh-TW" altLang="en-US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我也知道，在我裡頭，就是我肉體之中，沒有良善。 因為</a:t>
            </a:r>
            <a:r>
              <a:rPr lang="zh-TW" altLang="en-US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， 立</a:t>
            </a:r>
            <a:r>
              <a:rPr lang="zh-TW" altLang="en-US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志為善由得我，只是行出來由不得我。 </a:t>
            </a:r>
            <a:r>
              <a:rPr lang="en-US" altLang="zh-TW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eaLnBrk="1" hangingPunct="1">
              <a:buNone/>
              <a:defRPr/>
            </a:pPr>
            <a:r>
              <a:rPr lang="en-US" altLang="zh-TW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羅馬書 </a:t>
            </a:r>
            <a:r>
              <a:rPr lang="en-US" altLang="zh-TW" sz="28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itchFamily="65" charset="-120"/>
              </a:rPr>
              <a:t>Romans 7:18</a:t>
            </a:r>
            <a:r>
              <a:rPr lang="en-US" altLang="zh-TW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b="1" dirty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498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976" y="83603"/>
            <a:ext cx="8610600" cy="765175"/>
          </a:xfrm>
        </p:spPr>
        <p:txBody>
          <a:bodyPr/>
          <a:lstStyle/>
          <a:p>
            <a:pPr eaLnBrk="1" hangingPunct="1"/>
            <a:r>
              <a:rPr lang="zh-TW" altLang="en-US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有情天 ─ 皇矣上帝境界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3133" y="1183143"/>
            <a:ext cx="10418936" cy="5805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宇宙中的人具情格,所以其來源亦應具親情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 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有情天是有位格的真理,不能單以理性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智慧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為徒徑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</a:t>
            </a:r>
            <a:endParaRPr lang="en-US" altLang="zh-TW" sz="10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zh-TW" altLang="en-US" sz="14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孟子: 乃若情,則可以為善 ─ 人性的善和惻隱之心連著情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</a:t>
            </a:r>
            <a:endParaRPr lang="en-US" altLang="zh-TW" sz="10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zh-TW" altLang="en-US" sz="14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中庸: </a:t>
            </a:r>
            <a:r>
              <a:rPr lang="en-US" altLang="zh-TW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上天之載，無聲無臭</a:t>
            </a:r>
            <a:r>
              <a:rPr lang="en-US" altLang="zh-TW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上天行四時化育萬民，沒有聲音也沒有氣味</a:t>
            </a:r>
            <a:r>
              <a:rPr lang="en-US" altLang="zh-TW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沒有神的特殊啟</a:t>
            </a:r>
            <a:r>
              <a:rPr lang="zh-TW" altLang="en-US" sz="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示，</a:t>
            </a:r>
            <a:r>
              <a:rPr lang="zh-TW" altLang="en-US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只有普通啟示</a:t>
            </a:r>
            <a:r>
              <a:rPr lang="zh-TW" altLang="en-US" sz="28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1400" b="1" dirty="0" smtClean="0">
              <a:solidFill>
                <a:srgbClr val="00000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1400" b="1" dirty="0">
              <a:solidFill>
                <a:srgbClr val="00000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TW" sz="2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道成了肉身，住在我們中間，充充滿滿地有恩典有真理。 我們也見過他的榮光，正是父獨生子的榮光。 </a:t>
            </a:r>
            <a:endParaRPr lang="en-US" altLang="zh-TW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en-US" altLang="zh-TW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約翰福音 </a:t>
            </a:r>
            <a:r>
              <a:rPr lang="en-US" altLang="zh-TW" sz="2800" b="1" dirty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John </a:t>
            </a:r>
            <a:r>
              <a:rPr lang="en-US" altLang="zh-TW" sz="28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1:14</a:t>
            </a:r>
            <a:r>
              <a:rPr lang="en-US" altLang="zh-TW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sz="2800" b="1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3091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0"/>
            <a:ext cx="8610600" cy="914400"/>
          </a:xfrm>
        </p:spPr>
        <p:txBody>
          <a:bodyPr/>
          <a:lstStyle/>
          <a:p>
            <a:pPr eaLnBrk="1" hangingPunct="1"/>
            <a:r>
              <a:rPr lang="zh-TW" altLang="en-US" sz="4800" b="1" u="sng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上帝 ─ 三一真神啟示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1649" y="1221260"/>
            <a:ext cx="10287981" cy="4495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TW" altLang="en-US" sz="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有情有位格的三一真神主動啟示</a:t>
            </a:r>
            <a:endParaRPr lang="en-US" altLang="zh-TW" sz="12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endParaRPr lang="zh-TW" altLang="en-US" sz="12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人的罪使人失去和 神的溝通,變成自我為中心</a:t>
            </a:r>
            <a:endParaRPr lang="zh-TW" altLang="en-US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endParaRPr lang="zh-TW" altLang="en-US" sz="105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真神救贖的啟示帶來赦罪的恩典，使我們能因信稱義、因信得生</a:t>
            </a:r>
            <a:endParaRPr lang="en-US" altLang="zh-TW" sz="36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507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1"/>
            <a:ext cx="8610600" cy="836613"/>
          </a:xfrm>
        </p:spPr>
        <p:txBody>
          <a:bodyPr/>
          <a:lstStyle/>
          <a:p>
            <a:pPr eaLnBrk="1" hangingPunct="1"/>
            <a:r>
              <a:rPr lang="zh-TW" altLang="en-US" sz="4800" b="1" u="sng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人的修為與神的啟示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1649" y="1142883"/>
            <a:ext cx="9828167" cy="49450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人的修為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(分別善惡樹)</a:t>
            </a:r>
            <a:endParaRPr lang="en-US" altLang="zh-TW" sz="36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zh-TW" altLang="en-US" sz="5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生活境界</a:t>
            </a:r>
            <a:endParaRPr lang="en-US" altLang="zh-TW" sz="36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無常</a:t>
            </a:r>
            <a:r>
              <a:rPr lang="zh-TW" altLang="en-US" sz="3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空的境界 (佛 ─ 覺悟的人)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規律</a:t>
            </a:r>
            <a:r>
              <a:rPr lang="zh-TW" altLang="en-US" sz="3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道的境界 (無為、順其自然)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生生不息</a:t>
            </a:r>
            <a:r>
              <a:rPr lang="zh-TW" altLang="en-US" sz="3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天的境界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有情天</a:t>
            </a:r>
            <a:r>
              <a:rPr lang="zh-TW" altLang="en-US" sz="3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─ 皇矣上帝境界 (修為的盡頭)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TW" sz="16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altLang="zh-TW" sz="14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神的啟示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(主動救贖、永生之道、生命樹)</a:t>
            </a:r>
            <a:endParaRPr lang="en-US" altLang="zh-TW" sz="36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330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1"/>
            <a:ext cx="8610600" cy="765175"/>
          </a:xfrm>
        </p:spPr>
        <p:txBody>
          <a:bodyPr/>
          <a:lstStyle/>
          <a:p>
            <a:pPr eaLnBrk="1" hangingPunct="1"/>
            <a:r>
              <a:rPr lang="zh-TW" altLang="en-US" sz="4800" b="1" u="sng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中國文化需要加上救恩</a:t>
            </a:r>
            <a:endParaRPr lang="zh-TW" altLang="en-US" sz="4800" b="1" u="sng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052514"/>
            <a:ext cx="9144000" cy="58054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藉著</a:t>
            </a:r>
            <a:r>
              <a:rPr lang="en-US" altLang="zh-TW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空</a:t>
            </a:r>
            <a:r>
              <a:rPr lang="en-US" altLang="zh-TW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</a:t>
            </a:r>
            <a:r>
              <a:rPr lang="en-US" altLang="zh-TW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掃蕩生命中對個別事物的執著；藉著</a:t>
            </a:r>
            <a:r>
              <a:rPr lang="en-US" altLang="zh-TW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致良知、心即是理</a:t>
            </a:r>
            <a:r>
              <a:rPr lang="en-US" altLang="zh-TW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內省功夫對至善的追求，人至終仍然需要靠</a:t>
            </a:r>
            <a:r>
              <a:rPr lang="zh-TW" altLang="en-US" sz="1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神赦罪救贖的恩典，來真正與</a:t>
            </a:r>
            <a:r>
              <a:rPr lang="zh-TW" altLang="en-US" sz="1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3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神合一</a:t>
            </a:r>
            <a:r>
              <a:rPr lang="zh-TW" altLang="en-US" sz="3600" b="1" dirty="0">
                <a:solidFill>
                  <a:srgbClr val="002060"/>
                </a:solidFill>
                <a:latin typeface="Verdana" panose="020B0604030504040204" pitchFamily="34" charset="0"/>
                <a:ea typeface="DFKai-SB" panose="03000509000000000000" pitchFamily="65" charset="-120"/>
              </a:rPr>
              <a:t>。</a:t>
            </a:r>
            <a:endParaRPr lang="en-US" altLang="zh-TW" sz="3600" b="1" dirty="0">
              <a:solidFill>
                <a:srgbClr val="00206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1200" b="1" dirty="0"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1400" b="1" dirty="0" smtClean="0">
              <a:solidFill>
                <a:srgbClr val="00000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endParaRPr lang="en-US" altLang="zh-TW" sz="200" b="1" dirty="0" smtClean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sz="28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但現今，你們既從罪裡得了釋放，作了</a:t>
            </a:r>
            <a:r>
              <a:rPr lang="zh-TW" altLang="en-US" sz="105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神的奴僕，就有成聖的果子，那結局就是永生。</a:t>
            </a:r>
            <a:r>
              <a:rPr lang="en-US" altLang="zh-TW" sz="1600" b="1" i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因為罪的工價乃是死；惟有 神的恩賜，在我們的主基督耶穌裡，乃是永生。 </a:t>
            </a:r>
            <a:r>
              <a:rPr lang="en-US" altLang="zh-TW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羅馬書 </a:t>
            </a:r>
            <a:r>
              <a:rPr lang="en-US" altLang="zh-TW" sz="2800" b="1" dirty="0" smtClean="0">
                <a:solidFill>
                  <a:srgbClr val="C0000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Romans 6:22-23</a:t>
            </a:r>
            <a:r>
              <a:rPr lang="en-US" altLang="zh-TW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3600" b="1" dirty="0" smtClean="0">
              <a:solidFill>
                <a:srgbClr val="C00000"/>
              </a:solidFill>
              <a:latin typeface="Verdana" panose="020B0604030504040204" pitchFamily="34" charset="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1100" b="1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1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382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0959" y="529706"/>
            <a:ext cx="1183843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1" hangingPunct="1"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華人常見的護教挑戰</a:t>
            </a:r>
            <a:endParaRPr kumimoji="1" lang="en-US" altLang="zh-TW" sz="24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祭祖與敬祖 </a:t>
            </a:r>
            <a:r>
              <a:rPr kumimoji="1" lang="zh-TW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慎終追遠</a:t>
            </a:r>
            <a:endParaRPr kumimoji="1" lang="en-US" altLang="zh-TW" sz="3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無神論 </a:t>
            </a:r>
            <a:r>
              <a:rPr kumimoji="1" lang="zh-TW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理性主義</a:t>
            </a:r>
            <a:endParaRPr kumimoji="1" lang="en-US" altLang="zh-TW" sz="3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0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中國文化背景 </a:t>
            </a:r>
            <a:r>
              <a:rPr kumimoji="1" lang="zh-TW" alt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儒佛道混合民間信仰</a:t>
            </a:r>
            <a:endParaRPr kumimoji="1" lang="en-US" altLang="zh-TW" sz="1050" b="1" dirty="0">
              <a:solidFill>
                <a:schemeClr val="bg2">
                  <a:lumMod val="60000"/>
                  <a:lumOff val="40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異端</a:t>
            </a:r>
            <a:r>
              <a:rPr kumimoji="1"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─ 摩門教、耶和華見證人、全能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神教會</a:t>
            </a:r>
            <a:endParaRPr kumimoji="1" lang="en-US" altLang="zh-TW" sz="3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3021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832" y="-235558"/>
            <a:ext cx="12421758" cy="71379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1614" y="41376"/>
            <a:ext cx="1153188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異端的特</a:t>
            </a:r>
            <a:r>
              <a:rPr kumimoji="0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性</a:t>
            </a:r>
            <a:endParaRPr kumimoji="0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擁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有聖經之外的權威來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源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強調行為要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與世俗有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別、拒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絕單憑恩典稱義之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說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降低耶穌基督神格的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地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位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曲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解聖經的教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訓、密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集的教義灌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輸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有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活動力極強的領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袖、強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調完全的交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託並為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教會犧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牲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自認為在末世中扮演決定性地位的角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色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熱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心宣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教、自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詡是唯一得救的團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體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57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06" y="0"/>
            <a:ext cx="12421758" cy="69838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59982" y="1377167"/>
            <a:ext cx="980236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面對異端 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anWangShinSuMedium" panose="02000500000000000000" pitchFamily="2" charset="-120"/>
                <a:ea typeface="HanWangShinSuMedium" panose="02000500000000000000" pitchFamily="2" charset="-120"/>
                <a:cs typeface="+mn-cs"/>
              </a:rPr>
              <a:t>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認識異端並多多加強自己對聖經真理的認識以及與  神的親密關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係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90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506" y="0"/>
            <a:ext cx="12421758" cy="69838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19072" y="1058434"/>
            <a:ext cx="9802367" cy="583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zh-TW" altLang="en-US" sz="4000" b="1" kern="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</a:t>
            </a:r>
            <a:r>
              <a:rPr lang="zh-TW" altLang="en-US" sz="40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端 </a:t>
            </a:r>
            <a:r>
              <a:rPr lang="en-US" altLang="zh-TW" sz="36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基督論有謬誤、其他神學有偏差</a:t>
            </a:r>
            <a:r>
              <a:rPr lang="en-US" altLang="zh-TW" sz="36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742950" lvl="1" indent="-285750" defTabSz="91440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諾斯底主義 </a:t>
            </a:r>
            <a:r>
              <a:rPr lang="en-US" altLang="zh-TW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二元論</a:t>
            </a:r>
            <a:r>
              <a:rPr lang="en-US" altLang="zh-TW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幻影論</a:t>
            </a:r>
            <a:r>
              <a:rPr lang="en-US" altLang="zh-TW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742950" lvl="1" indent="-285750" defTabSz="91440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東方閃電 </a:t>
            </a:r>
            <a:r>
              <a:rPr lang="en-US" altLang="zh-TW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全能神教會</a:t>
            </a:r>
            <a:r>
              <a:rPr lang="en-US" altLang="zh-TW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742950" lvl="1" indent="-285750" defTabSz="91440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摩門教</a:t>
            </a:r>
            <a:r>
              <a:rPr lang="en-US" altLang="zh-TW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耶穌基督後期聖徒教會 </a:t>
            </a:r>
            <a:r>
              <a:rPr lang="zh-TW" altLang="en-US" sz="2800" b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─ </a:t>
            </a:r>
            <a:r>
              <a:rPr lang="zh-TW" altLang="en-US" sz="2400" b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2400" b="1" i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1830 Joseph Smith</a:t>
            </a:r>
            <a:endParaRPr lang="en-US" altLang="zh-TW" sz="2800" b="1" i="1" kern="0" dirty="0">
              <a:solidFill>
                <a:schemeClr val="bg1"/>
              </a:solidFill>
              <a:latin typeface="Arial Narrow" panose="020B0606020202030204" pitchFamily="34" charset="0"/>
              <a:ea typeface="DFKai-SB" panose="03000509000000000000" pitchFamily="65" charset="-120"/>
            </a:endParaRPr>
          </a:p>
          <a:p>
            <a:pPr marL="742950" lvl="1" indent="-285750" defTabSz="91440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耶和華見證人 </a:t>
            </a:r>
            <a:r>
              <a:rPr lang="en-US" altLang="zh-TW" sz="2400" b="1" i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Jehovah‘s Witnesses</a:t>
            </a:r>
            <a:r>
              <a:rPr lang="zh-TW" altLang="en-US" sz="2400" b="1" i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─ </a:t>
            </a:r>
            <a:r>
              <a:rPr lang="en-US" altLang="zh-TW" sz="2400" b="1" i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1870</a:t>
            </a:r>
            <a:r>
              <a:rPr lang="zh-TW" altLang="en-US" sz="2400" b="1" i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2400" b="1" i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Charles Russell</a:t>
            </a:r>
            <a:r>
              <a:rPr lang="zh-TW" altLang="en-US" sz="2400" b="1" i="1" kern="0" dirty="0">
                <a:solidFill>
                  <a:schemeClr val="bg1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endParaRPr lang="en-US" altLang="zh-TW" sz="2400" b="1" i="1" kern="0" dirty="0">
              <a:solidFill>
                <a:schemeClr val="bg1"/>
              </a:solidFill>
              <a:latin typeface="Arial Narrow" panose="020B0606020202030204" pitchFamily="34" charset="0"/>
              <a:ea typeface="DFKai-SB" panose="03000509000000000000" pitchFamily="65" charset="-120"/>
            </a:endParaRPr>
          </a:p>
          <a:p>
            <a:pPr marL="342900" lvl="0" indent="-342900" defTabSz="914400" eaLnBrk="1" hangingPunct="1">
              <a:spcBef>
                <a:spcPct val="20000"/>
              </a:spcBef>
            </a:pPr>
            <a:endParaRPr lang="en-US" altLang="zh-TW" sz="600" b="1" kern="0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defTabSz="914400" eaLnBrk="1" hangingPunct="1">
              <a:spcBef>
                <a:spcPct val="20000"/>
              </a:spcBef>
            </a:pPr>
            <a:endParaRPr lang="en-US" altLang="zh-TW" sz="600" b="1" kern="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zh-TW" altLang="en-US" sz="4000" b="1" kern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極端 </a:t>
            </a:r>
            <a:r>
              <a:rPr lang="en-US" altLang="zh-TW" sz="3600" b="1" kern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600" b="1" kern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基督論正確、其他神學有偏差</a:t>
            </a:r>
            <a:r>
              <a:rPr lang="en-US" altLang="zh-TW" sz="3600" b="1" kern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742950" lvl="1" indent="-285750" defTabSz="91440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 kern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基督復臨安息日會 </a:t>
            </a:r>
            <a:r>
              <a:rPr lang="en-US" altLang="zh-TW" sz="2400" b="1" i="1" kern="0" dirty="0">
                <a:solidFill>
                  <a:srgbClr val="FFFFFF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Seventh-day Adventist  </a:t>
            </a:r>
            <a:r>
              <a:rPr lang="zh-TW" altLang="en-US" sz="2400" b="1" i="1" kern="0" dirty="0">
                <a:solidFill>
                  <a:srgbClr val="FFFFFF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─ </a:t>
            </a:r>
            <a:r>
              <a:rPr lang="en-US" altLang="zh-TW" sz="2400" b="1" i="1" kern="0" dirty="0">
                <a:solidFill>
                  <a:srgbClr val="FFFFFF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1844</a:t>
            </a:r>
            <a:r>
              <a:rPr lang="zh-TW" altLang="en-US" sz="2400" b="1" i="1" kern="0" dirty="0">
                <a:solidFill>
                  <a:srgbClr val="FFFFFF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2400" b="1" i="1" kern="0" dirty="0">
                <a:solidFill>
                  <a:srgbClr val="FFFFFF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Miller</a:t>
            </a:r>
          </a:p>
          <a:p>
            <a:pPr marL="342900" lvl="0" indent="-342900" defTabSz="914400" eaLnBrk="1" hangingPunct="1">
              <a:spcBef>
                <a:spcPct val="20000"/>
              </a:spcBef>
            </a:pPr>
            <a:endParaRPr lang="en-US" altLang="zh-TW" sz="600" b="1" kern="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zh-TW" altLang="en-US" sz="40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異教</a:t>
            </a:r>
            <a:endParaRPr lang="en-US" altLang="zh-TW" sz="4000" b="1" kern="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defTabSz="91440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 kern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回教、印度教</a:t>
            </a:r>
            <a:endParaRPr lang="en-US" altLang="zh-TW" sz="2800" b="1" kern="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76718" y="42049"/>
            <a:ext cx="7795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異端</a:t>
            </a:r>
            <a:r>
              <a:rPr lang="zh-TW" altLang="en-US" sz="4800" b="1" u="sng" kern="0" noProof="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、</a:t>
            </a:r>
            <a:r>
              <a:rPr kumimoji="0" lang="zh-TW" altLang="en-US" sz="4800" b="1" i="0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極</a:t>
            </a:r>
            <a:r>
              <a:rPr lang="zh-TW" altLang="en-US" sz="4800" b="1" u="sng" kern="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端與異教的</a:t>
            </a:r>
            <a:r>
              <a:rPr kumimoji="0" lang="zh-TW" altLang="en-US" sz="4800" b="1" i="0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區別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9986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20"/>
                    </a14:imgEffect>
                    <a14:imgEffect>
                      <a14:saturation sat="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960" y="0"/>
            <a:ext cx="12252960" cy="6959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0960" y="529706"/>
            <a:ext cx="12084013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1" hangingPunct="1">
              <a:defRPr/>
            </a:pP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適</a:t>
            </a:r>
            <a:r>
              <a:rPr kumimoji="1"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合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</a:t>
            </a:r>
            <a:r>
              <a:rPr kumimoji="1"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的傳福音方</a:t>
            </a:r>
            <a:r>
              <a:rPr kumimoji="1"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</a:t>
            </a:r>
            <a:endParaRPr kumimoji="1" lang="en-US" altLang="zh-TW" sz="4800" b="1" u="sng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ctr" defTabSz="914400" eaLnBrk="1" hangingPunct="1">
              <a:defRPr/>
            </a:pPr>
            <a:endParaRPr kumimoji="0" lang="en-US" altLang="zh-TW" sz="4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善用和合性格、用吃來改善關係聯絡感情</a:t>
            </a:r>
            <a:r>
              <a:rPr kumimoji="1"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    傳</a:t>
            </a:r>
            <a:r>
              <a:rPr kumimoji="1"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福音時多從相同處著手溝通 </a:t>
            </a:r>
            <a:r>
              <a:rPr kumimoji="1" lang="en-US" altLang="zh-TW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避</a:t>
            </a:r>
            <a:r>
              <a:rPr kumimoji="1"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免爭辯對</a:t>
            </a:r>
            <a:r>
              <a:rPr kumimoji="1"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</a:t>
            </a:r>
            <a:r>
              <a:rPr kumimoji="1" lang="en-US" altLang="zh-TW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kumimoji="1" lang="en-US" altLang="zh-TW" sz="36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en-US" altLang="zh-TW" sz="2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善用比喻見證、用具體事物傳講福音</a:t>
            </a: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endParaRPr kumimoji="1" lang="zh-TW" altLang="en-US" sz="2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943100" lvl="3" indent="-571500" defTabSz="914400" eaLnBrk="1" hangingPunct="1">
              <a:buFont typeface="Wingdings" panose="05000000000000000000" pitchFamily="2" charset="2"/>
              <a:buChar char="§"/>
              <a:defRPr/>
            </a:pPr>
            <a:r>
              <a:rPr kumimoji="1"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善用家庭小組聚會營造家的氣</a:t>
            </a:r>
            <a:r>
              <a:rPr kumimoji="1"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氛、分享神的愛</a:t>
            </a:r>
            <a:endParaRPr kumimoji="0" lang="en-US" altLang="zh-TW" sz="4400" b="1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6802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Song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hangingPunct="1">
              <a:spcBef>
                <a:spcPct val="0"/>
              </a:spcBef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何等恩典</a:t>
            </a:r>
            <a:r>
              <a:rPr kumimoji="0" lang="zh-TW" altLang="en-US" sz="6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4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標楷體" pitchFamily="65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6535</TotalTime>
  <Words>2173</Words>
  <Application>Microsoft Office PowerPoint</Application>
  <PresentationFormat>Widescreen</PresentationFormat>
  <Paragraphs>338</Paragraphs>
  <Slides>40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60" baseType="lpstr">
      <vt:lpstr>Arial Unicode MS</vt:lpstr>
      <vt:lpstr>DFKai-SB</vt:lpstr>
      <vt:lpstr>HanWangShinSuMedium</vt:lpstr>
      <vt:lpstr>MS PGothic</vt:lpstr>
      <vt:lpstr>新細明體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Garamond</vt:lpstr>
      <vt:lpstr>Mongolian Baiti</vt:lpstr>
      <vt:lpstr>Times New Roman</vt:lpstr>
      <vt:lpstr>Verdana</vt:lpstr>
      <vt:lpstr>Wingdings</vt:lpstr>
      <vt:lpstr>14_Default Design</vt:lpstr>
      <vt:lpstr>2_預設簡報設計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中國文化背景</vt:lpstr>
      <vt:lpstr>生活境界 (倫理道德)</vt:lpstr>
      <vt:lpstr>無常 ─ 空的境界</vt:lpstr>
      <vt:lpstr>無常 ─ 空的境界</vt:lpstr>
      <vt:lpstr>規律 ─ 道的境界</vt:lpstr>
      <vt:lpstr>規律 ─ 道的境界</vt:lpstr>
      <vt:lpstr>生生不息 ─ 天的境界</vt:lpstr>
      <vt:lpstr>有情天 ─ 皇矣上帝境界</vt:lpstr>
      <vt:lpstr>上帝 ─ 三一真神啟示</vt:lpstr>
      <vt:lpstr>人的修為與神的啟示</vt:lpstr>
      <vt:lpstr>中國文化需要加上救恩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484</cp:revision>
  <cp:lastPrinted>2020-09-23T16:34:05Z</cp:lastPrinted>
  <dcterms:created xsi:type="dcterms:W3CDTF">2015-02-24T04:35:26Z</dcterms:created>
  <dcterms:modified xsi:type="dcterms:W3CDTF">2023-06-01T02:20:13Z</dcterms:modified>
</cp:coreProperties>
</file>